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theme/theme2.xml" ContentType="application/vnd.openxmlformats-officedocument.them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hart8.xml" ContentType="application/vnd.openxmlformats-officedocument.drawingml.chart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8" r:id="rId3"/>
    <p:sldId id="257" r:id="rId4"/>
    <p:sldId id="297" r:id="rId5"/>
    <p:sldId id="273" r:id="rId6"/>
    <p:sldId id="270" r:id="rId7"/>
    <p:sldId id="271" r:id="rId8"/>
    <p:sldId id="286" r:id="rId9"/>
    <p:sldId id="274" r:id="rId10"/>
    <p:sldId id="301" r:id="rId11"/>
    <p:sldId id="275" r:id="rId12"/>
    <p:sldId id="279" r:id="rId13"/>
    <p:sldId id="280" r:id="rId14"/>
    <p:sldId id="281" r:id="rId15"/>
    <p:sldId id="298" r:id="rId16"/>
    <p:sldId id="278" r:id="rId17"/>
    <p:sldId id="277" r:id="rId18"/>
    <p:sldId id="282" r:id="rId19"/>
    <p:sldId id="299" r:id="rId20"/>
    <p:sldId id="283" r:id="rId21"/>
    <p:sldId id="284" r:id="rId22"/>
    <p:sldId id="287" r:id="rId23"/>
    <p:sldId id="302" r:id="rId24"/>
    <p:sldId id="288" r:id="rId25"/>
    <p:sldId id="289" r:id="rId26"/>
    <p:sldId id="285" r:id="rId27"/>
    <p:sldId id="300" r:id="rId28"/>
    <p:sldId id="296" r:id="rId29"/>
    <p:sldId id="310" r:id="rId30"/>
    <p:sldId id="306" r:id="rId31"/>
    <p:sldId id="304" r:id="rId32"/>
    <p:sldId id="303" r:id="rId33"/>
    <p:sldId id="305" r:id="rId34"/>
    <p:sldId id="26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69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pra-my.sharepoint.com/personal/lisbeth_herrera_upra_gov_co/Documents/01_PRESUPUESTO_2021/03_MARZO/informes_marzo/INF_EJEC_PRESUP_MARZO_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Ejecuciòn Presupuestal Meta VS Real </a:t>
            </a:r>
          </a:p>
        </c:rich>
      </c:tx>
      <c:layout>
        <c:manualLayout>
          <c:xMode val="edge"/>
          <c:yMode val="edge"/>
          <c:x val="0.4087652853877136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'CONSOLIDADO '!$C$223</c:f>
              <c:strCache>
                <c:ptCount val="1"/>
                <c:pt idx="0">
                  <c:v>TOTAL EJECUTADO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glow rad="50800">
                <a:schemeClr val="accent1">
                  <a:satMod val="175000"/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'!$A$224:$A$227</c:f>
              <c:strCache>
                <c:ptCount val="4"/>
                <c:pt idx="0">
                  <c:v>GASTOS DE PERSONAL</c:v>
                </c:pt>
                <c:pt idx="1">
                  <c:v>ADQUISICIÓN DE BIENES Y SERVICIOS</c:v>
                </c:pt>
                <c:pt idx="2">
                  <c:v>TRANSFERENCIAS</c:v>
                </c:pt>
                <c:pt idx="3">
                  <c:v>INVERSIÓN</c:v>
                </c:pt>
              </c:strCache>
              <c:extLst/>
            </c:strRef>
          </c:cat>
          <c:val>
            <c:numRef>
              <c:f>'CONSOLIDADO '!$C$224:$C$227</c:f>
              <c:numCache>
                <c:formatCode>_-* #,##0_-;\-* #,##0_-;_-* "-"??_-;_-@_-</c:formatCode>
                <c:ptCount val="4"/>
                <c:pt idx="0">
                  <c:v>1616394369</c:v>
                </c:pt>
                <c:pt idx="1">
                  <c:v>1448276287.3099999</c:v>
                </c:pt>
                <c:pt idx="2">
                  <c:v>14919665</c:v>
                </c:pt>
                <c:pt idx="3">
                  <c:v>19257184767.919998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237-4641-8AD5-59FA3E8EB2C7}"/>
            </c:ext>
          </c:extLst>
        </c:ser>
        <c:ser>
          <c:idx val="0"/>
          <c:order val="1"/>
          <c:tx>
            <c:strRef>
              <c:f>'CONSOLIDADO '!$B$223</c:f>
              <c:strCache>
                <c:ptCount val="1"/>
                <c:pt idx="0">
                  <c:v>TOTAL PRESUPUESTAL</c:v>
                </c:pt>
              </c:strCache>
            </c:strRef>
          </c:tx>
          <c:spPr>
            <a:solidFill>
              <a:srgbClr val="5BD4FF"/>
            </a:solidFill>
            <a:ln>
              <a:noFill/>
            </a:ln>
            <a:effectLst>
              <a:glow rad="254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srgbClr val="00B0F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'!$A$224:$A$227</c:f>
              <c:strCache>
                <c:ptCount val="4"/>
                <c:pt idx="0">
                  <c:v>GASTOS DE PERSONAL</c:v>
                </c:pt>
                <c:pt idx="1">
                  <c:v>ADQUISICIÓN DE BIENES Y SERVICIOS</c:v>
                </c:pt>
                <c:pt idx="2">
                  <c:v>TRANSFERENCIAS</c:v>
                </c:pt>
                <c:pt idx="3">
                  <c:v>INVERSIÓN</c:v>
                </c:pt>
              </c:strCache>
              <c:extLst/>
            </c:strRef>
          </c:cat>
          <c:val>
            <c:numRef>
              <c:f>'CONSOLIDADO '!$B$224:$B$227</c:f>
              <c:numCache>
                <c:formatCode>_-* #,##0_-;\-* #,##0_-;_-* "-"??_-;_-@_-</c:formatCode>
                <c:ptCount val="4"/>
                <c:pt idx="0">
                  <c:v>7977255000</c:v>
                </c:pt>
                <c:pt idx="1">
                  <c:v>2097676000</c:v>
                </c:pt>
                <c:pt idx="2">
                  <c:v>80725000</c:v>
                </c:pt>
                <c:pt idx="3">
                  <c:v>22056342558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237-4641-8AD5-59FA3E8EB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axId val="573094640"/>
        <c:axId val="573091360"/>
      </c:barChart>
      <c:catAx>
        <c:axId val="57309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73091360"/>
        <c:crosses val="autoZero"/>
        <c:auto val="1"/>
        <c:lblAlgn val="ctr"/>
        <c:lblOffset val="100"/>
        <c:noMultiLvlLbl val="0"/>
      </c:catAx>
      <c:valAx>
        <c:axId val="573091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73094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01600">
        <a:schemeClr val="accent3">
          <a:satMod val="175000"/>
          <a:alpha val="40000"/>
        </a:schemeClr>
      </a:glow>
      <a:outerShdw blurRad="50800" dist="38100" dir="2700000" algn="tl" rotWithShape="0">
        <a:schemeClr val="bg2">
          <a:lumMod val="75000"/>
          <a:alpha val="40000"/>
        </a:schemeClr>
      </a:outerShdw>
    </a:effectLst>
    <a:scene3d>
      <a:camera prst="orthographicFront"/>
      <a:lightRig rig="threePt" dir="t"/>
    </a:scene3d>
    <a:sp3d>
      <a:bevelT prst="angle"/>
      <a:bevelB prst="angle"/>
    </a:sp3d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0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O" sz="10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EJECUCION REAL VS ACUERDO DE GESTIÓN INF. tic</a:t>
            </a:r>
          </a:p>
        </c:rich>
      </c:tx>
      <c:layout>
        <c:manualLayout>
          <c:xMode val="edge"/>
          <c:yMode val="edge"/>
          <c:x val="0.3366290203657428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000" b="1" i="0" u="none" strike="noStrike" kern="1200" cap="all" spc="120" normalizeH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'CONSOLIDADO '!$C$128</c:f>
              <c:strCache>
                <c:ptCount val="1"/>
                <c:pt idx="0">
                  <c:v>Compromisos META</c:v>
                </c:pt>
              </c:strCache>
            </c:strRef>
          </c:tx>
          <c:spPr>
            <a:ln w="22225" cap="rnd">
              <a:solidFill>
                <a:srgbClr val="660066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7030A0"/>
              </a:solidFill>
              <a:ln w="9525">
                <a:solidFill>
                  <a:srgbClr val="660066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'!$A$129:$A$140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'!$C$129:$C$140</c:f>
              <c:numCache>
                <c:formatCode>_(* #,##0.00_);_(* \(#,##0.00\);_(* "-"??_);_(@_)</c:formatCode>
                <c:ptCount val="12"/>
                <c:pt idx="0">
                  <c:v>0.1589834</c:v>
                </c:pt>
                <c:pt idx="1">
                  <c:v>0.81532665333333332</c:v>
                </c:pt>
                <c:pt idx="2">
                  <c:v>0.82723145333333337</c:v>
                </c:pt>
                <c:pt idx="3">
                  <c:v>0.99913545333333331</c:v>
                </c:pt>
                <c:pt idx="4">
                  <c:v>0.99913545333333331</c:v>
                </c:pt>
                <c:pt idx="5">
                  <c:v>0.99913545333333331</c:v>
                </c:pt>
                <c:pt idx="6">
                  <c:v>0.99913545333333331</c:v>
                </c:pt>
                <c:pt idx="7">
                  <c:v>0.99913545333333331</c:v>
                </c:pt>
                <c:pt idx="8">
                  <c:v>0.99913545333333331</c:v>
                </c:pt>
                <c:pt idx="9">
                  <c:v>0.99913545333333331</c:v>
                </c:pt>
                <c:pt idx="10">
                  <c:v>0.99913545333333331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06-4AF0-A052-DA805F277B6D}"/>
            </c:ext>
          </c:extLst>
        </c:ser>
        <c:ser>
          <c:idx val="0"/>
          <c:order val="1"/>
          <c:tx>
            <c:strRef>
              <c:f>'CONSOLIDADO '!$B$128</c:f>
              <c:strCache>
                <c:ptCount val="1"/>
                <c:pt idx="0">
                  <c:v>Compromisos REAL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'!$A$129:$A$140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'!$B$129:$B$140</c:f>
              <c:numCache>
                <c:formatCode>_(* #,##0.00_);_(* \(#,##0.00\);_(* "-"??_);_(@_)</c:formatCode>
                <c:ptCount val="12"/>
                <c:pt idx="0">
                  <c:v>0.12</c:v>
                </c:pt>
                <c:pt idx="1">
                  <c:v>0.67</c:v>
                </c:pt>
                <c:pt idx="2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06-4AF0-A052-DA805F277B6D}"/>
            </c:ext>
          </c:extLst>
        </c:ser>
        <c:ser>
          <c:idx val="3"/>
          <c:order val="2"/>
          <c:tx>
            <c:strRef>
              <c:f>'CONSOLIDADO '!$E$128</c:f>
              <c:strCache>
                <c:ptCount val="1"/>
                <c:pt idx="0">
                  <c:v>Obligaciones META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'!$A$129:$A$140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'!$E$129:$E$140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6.0374288888888888E-3</c:v>
                </c:pt>
                <c:pt idx="2">
                  <c:v>4.816971777777778E-2</c:v>
                </c:pt>
                <c:pt idx="3">
                  <c:v>0.12979629555555558</c:v>
                </c:pt>
                <c:pt idx="4">
                  <c:v>0.23351176222222222</c:v>
                </c:pt>
                <c:pt idx="5">
                  <c:v>0.33722722888888895</c:v>
                </c:pt>
                <c:pt idx="6">
                  <c:v>0.4409426955555556</c:v>
                </c:pt>
                <c:pt idx="7">
                  <c:v>0.54448959333333335</c:v>
                </c:pt>
                <c:pt idx="8">
                  <c:v>0.64757292666666666</c:v>
                </c:pt>
                <c:pt idx="9">
                  <c:v>0.7489277711111112</c:v>
                </c:pt>
                <c:pt idx="10">
                  <c:v>0.85055963777777788</c:v>
                </c:pt>
                <c:pt idx="11">
                  <c:v>1.0000000000000002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06-4AF0-A052-DA805F277B6D}"/>
            </c:ext>
          </c:extLst>
        </c:ser>
        <c:ser>
          <c:idx val="2"/>
          <c:order val="3"/>
          <c:tx>
            <c:strRef>
              <c:f>'CONSOLIDADO '!$D$128</c:f>
              <c:strCache>
                <c:ptCount val="1"/>
                <c:pt idx="0">
                  <c:v>Obligaciones REAL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'!$A$129:$A$140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'!$D$129:$D$140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06-4AF0-A052-DA805F277B6D}"/>
            </c:ext>
          </c:extLst>
        </c:ser>
        <c:ser>
          <c:idx val="5"/>
          <c:order val="4"/>
          <c:tx>
            <c:strRef>
              <c:f>'CONSOLIDADO '!$G$128</c:f>
              <c:strCache>
                <c:ptCount val="1"/>
                <c:pt idx="0">
                  <c:v>Pagos META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'!$A$129:$A$140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'!$G$129:$G$140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6.0374288888888888E-3</c:v>
                </c:pt>
                <c:pt idx="2">
                  <c:v>4.816971777777778E-2</c:v>
                </c:pt>
                <c:pt idx="3">
                  <c:v>0.12979629555555558</c:v>
                </c:pt>
                <c:pt idx="4">
                  <c:v>0.23351176222222222</c:v>
                </c:pt>
                <c:pt idx="5">
                  <c:v>0.33722722888888895</c:v>
                </c:pt>
                <c:pt idx="6">
                  <c:v>0.4409426955555556</c:v>
                </c:pt>
                <c:pt idx="7">
                  <c:v>0.54448959333333335</c:v>
                </c:pt>
                <c:pt idx="8">
                  <c:v>0.64757292666666666</c:v>
                </c:pt>
                <c:pt idx="9">
                  <c:v>0.7489277711111112</c:v>
                </c:pt>
                <c:pt idx="10">
                  <c:v>0.85055963777777788</c:v>
                </c:pt>
                <c:pt idx="11">
                  <c:v>1.0000000000000002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F06-4AF0-A052-DA805F277B6D}"/>
            </c:ext>
          </c:extLst>
        </c:ser>
        <c:ser>
          <c:idx val="4"/>
          <c:order val="5"/>
          <c:tx>
            <c:strRef>
              <c:f>'CONSOLIDADO '!$F$128</c:f>
              <c:strCache>
                <c:ptCount val="1"/>
                <c:pt idx="0">
                  <c:v>Pagos REAL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'!$A$129:$A$140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'!$F$129:$F$140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06-4AF0-A052-DA805F277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4213592"/>
        <c:axId val="764217528"/>
      </c:lineChart>
      <c:catAx>
        <c:axId val="764213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4217528"/>
        <c:crosses val="autoZero"/>
        <c:auto val="1"/>
        <c:lblAlgn val="ctr"/>
        <c:lblOffset val="100"/>
        <c:noMultiLvlLbl val="0"/>
      </c:catAx>
      <c:valAx>
        <c:axId val="76421752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4213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01600">
        <a:schemeClr val="accent3">
          <a:satMod val="175000"/>
          <a:alpha val="40000"/>
        </a:schemeClr>
      </a:glow>
      <a:outerShdw blurRad="50800" dist="38100" dir="2700000" algn="tl" rotWithShape="0">
        <a:schemeClr val="bg2">
          <a:lumMod val="75000"/>
          <a:alpha val="40000"/>
        </a:schemeClr>
      </a:outerShdw>
    </a:effectLst>
    <a:scene3d>
      <a:camera prst="orthographicFront"/>
      <a:lightRig rig="threePt" dir="t"/>
    </a:scene3d>
    <a:sp3d prstMaterial="dkEdge">
      <a:bevelT/>
    </a:sp3d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000" b="0" i="0" baseline="0">
                <a:effectLst/>
              </a:rPr>
              <a:t>Ejecucion por Rubro Inf. TIC</a:t>
            </a:r>
            <a:endParaRPr lang="es-ES" sz="1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'CONSOLIDADO '!$B$183</c:f>
              <c:strCache>
                <c:ptCount val="1"/>
                <c:pt idx="0">
                  <c:v> Apropiacion  </c:v>
                </c:pt>
              </c:strCache>
            </c:strRef>
          </c:tx>
          <c:spPr>
            <a:solidFill>
              <a:srgbClr val="5322AA"/>
            </a:solidFill>
            <a:ln>
              <a:noFill/>
            </a:ln>
            <a:effectLst>
              <a:glow rad="63500">
                <a:srgbClr val="5322AA">
                  <a:alpha val="40000"/>
                </a:srgbClr>
              </a:glow>
              <a:outerShdw blurRad="38100" dist="38100" dir="2100000" algn="tl" rotWithShape="0">
                <a:srgbClr val="5322AA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'!$A$184:$A$188</c:f>
              <c:strCache>
                <c:ptCount val="5"/>
                <c:pt idx="0">
                  <c:v>C-1704-1100-8-0-1704024-02</c:v>
                </c:pt>
                <c:pt idx="1">
                  <c:v>C-1704-1100-8-0-1704023-02</c:v>
                </c:pt>
                <c:pt idx="2">
                  <c:v>C-1704-1100-8-0-1704003-02</c:v>
                </c:pt>
                <c:pt idx="3">
                  <c:v>C-1704-1100-8-0-1704022-02</c:v>
                </c:pt>
                <c:pt idx="4">
                  <c:v>C-1704-1100-8-0-1704025-02</c:v>
                </c:pt>
              </c:strCache>
            </c:strRef>
          </c:cat>
          <c:val>
            <c:numRef>
              <c:f>'CONSOLIDADO '!$B$184:$B$188</c:f>
              <c:numCache>
                <c:formatCode>_(* #,##0.00_);_(* \(#,##0.00\);_(* "-"??_);_(@_)</c:formatCode>
                <c:ptCount val="5"/>
                <c:pt idx="0">
                  <c:v>2999252000</c:v>
                </c:pt>
                <c:pt idx="1">
                  <c:v>1227500500</c:v>
                </c:pt>
                <c:pt idx="2">
                  <c:v>532340000</c:v>
                </c:pt>
                <c:pt idx="3">
                  <c:v>1494254500</c:v>
                </c:pt>
                <c:pt idx="4">
                  <c:v>1246653000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1-4523-83CF-DBFDFD2633E5}"/>
            </c:ext>
          </c:extLst>
        </c:ser>
        <c:ser>
          <c:idx val="1"/>
          <c:order val="1"/>
          <c:tx>
            <c:strRef>
              <c:f>'CONSOLIDADO '!$C$183</c:f>
              <c:strCache>
                <c:ptCount val="1"/>
                <c:pt idx="0">
                  <c:v> Ejecucion Compromisos </c:v>
                </c:pt>
              </c:strCache>
            </c:strRef>
          </c:tx>
          <c:spPr>
            <a:solidFill>
              <a:srgbClr val="6AA343"/>
            </a:solidFill>
            <a:ln>
              <a:noFill/>
            </a:ln>
            <a:effectLst>
              <a:glow rad="63500">
                <a:srgbClr val="6AA343">
                  <a:alpha val="40000"/>
                </a:srgbClr>
              </a:glow>
              <a:outerShdw blurRad="50800" dist="38100" dir="2700000" algn="tl" rotWithShape="0">
                <a:srgbClr val="6AA343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'!$A$184:$A$188</c:f>
              <c:strCache>
                <c:ptCount val="5"/>
                <c:pt idx="0">
                  <c:v>C-1704-1100-8-0-1704024-02</c:v>
                </c:pt>
                <c:pt idx="1">
                  <c:v>C-1704-1100-8-0-1704023-02</c:v>
                </c:pt>
                <c:pt idx="2">
                  <c:v>C-1704-1100-8-0-1704003-02</c:v>
                </c:pt>
                <c:pt idx="3">
                  <c:v>C-1704-1100-8-0-1704022-02</c:v>
                </c:pt>
                <c:pt idx="4">
                  <c:v>C-1704-1100-8-0-1704025-02</c:v>
                </c:pt>
              </c:strCache>
            </c:strRef>
          </c:cat>
          <c:val>
            <c:numRef>
              <c:f>'CONSOLIDADO '!$C$184:$C$188</c:f>
              <c:numCache>
                <c:formatCode>_(* #,##0.00_);_(* \(#,##0.00\);_(* "-"??_);_(@_)</c:formatCode>
                <c:ptCount val="5"/>
                <c:pt idx="0">
                  <c:v>2258657834</c:v>
                </c:pt>
                <c:pt idx="1">
                  <c:v>1222183499</c:v>
                </c:pt>
                <c:pt idx="2">
                  <c:v>457370000</c:v>
                </c:pt>
                <c:pt idx="3">
                  <c:v>1357158333</c:v>
                </c:pt>
                <c:pt idx="4">
                  <c:v>1193541000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D1-4523-83CF-DBFDFD2633E5}"/>
            </c:ext>
          </c:extLst>
        </c:ser>
        <c:ser>
          <c:idx val="2"/>
          <c:order val="2"/>
          <c:tx>
            <c:strRef>
              <c:f>'CONSOLIDADO '!$D$183</c:f>
              <c:strCache>
                <c:ptCount val="1"/>
                <c:pt idx="0">
                  <c:v> Ejecucion Obligaciones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'!$A$184:$A$188</c:f>
              <c:strCache>
                <c:ptCount val="5"/>
                <c:pt idx="0">
                  <c:v>C-1704-1100-8-0-1704024-02</c:v>
                </c:pt>
                <c:pt idx="1">
                  <c:v>C-1704-1100-8-0-1704023-02</c:v>
                </c:pt>
                <c:pt idx="2">
                  <c:v>C-1704-1100-8-0-1704003-02</c:v>
                </c:pt>
                <c:pt idx="3">
                  <c:v>C-1704-1100-8-0-1704022-02</c:v>
                </c:pt>
                <c:pt idx="4">
                  <c:v>C-1704-1100-8-0-1704025-02</c:v>
                </c:pt>
              </c:strCache>
            </c:strRef>
          </c:cat>
          <c:val>
            <c:numRef>
              <c:f>'CONSOLIDADO '!$D$184:$D$188</c:f>
              <c:numCache>
                <c:formatCode>_(* #,##0.00_);_(* \(#,##0.00\);_(* "-"??_);_(@_)</c:formatCode>
                <c:ptCount val="5"/>
                <c:pt idx="0">
                  <c:v>103738067</c:v>
                </c:pt>
                <c:pt idx="1">
                  <c:v>64643533</c:v>
                </c:pt>
                <c:pt idx="2">
                  <c:v>17475367</c:v>
                </c:pt>
                <c:pt idx="3">
                  <c:v>40434000</c:v>
                </c:pt>
                <c:pt idx="4">
                  <c:v>30710733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D1-4523-83CF-DBFDFD263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4954792"/>
        <c:axId val="664956432"/>
      </c:barChart>
      <c:lineChart>
        <c:grouping val="standard"/>
        <c:varyColors val="0"/>
        <c:ser>
          <c:idx val="3"/>
          <c:order val="3"/>
          <c:tx>
            <c:strRef>
              <c:f>'CONSOLIDADO '!$E$183</c:f>
              <c:strCache>
                <c:ptCount val="1"/>
                <c:pt idx="0">
                  <c:v> Ejecucion pagos 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'CONSOLIDADO '!$A$184:$A$188</c:f>
              <c:strCache>
                <c:ptCount val="5"/>
                <c:pt idx="0">
                  <c:v>C-1704-1100-8-0-1704024-02</c:v>
                </c:pt>
                <c:pt idx="1">
                  <c:v>C-1704-1100-8-0-1704023-02</c:v>
                </c:pt>
                <c:pt idx="2">
                  <c:v>C-1704-1100-8-0-1704003-02</c:v>
                </c:pt>
                <c:pt idx="3">
                  <c:v>C-1704-1100-8-0-1704022-02</c:v>
                </c:pt>
                <c:pt idx="4">
                  <c:v>C-1704-1100-8-0-1704025-02</c:v>
                </c:pt>
              </c:strCache>
            </c:strRef>
          </c:cat>
          <c:val>
            <c:numRef>
              <c:f>'CONSOLIDADO '!$E$184:$E$188</c:f>
              <c:numCache>
                <c:formatCode>_(* #,##0.00_);_(* \(#,##0.00\);_(* "-"??_);_(@_)</c:formatCode>
                <c:ptCount val="5"/>
                <c:pt idx="0">
                  <c:v>97522867</c:v>
                </c:pt>
                <c:pt idx="1">
                  <c:v>61957533</c:v>
                </c:pt>
                <c:pt idx="2">
                  <c:v>12091067</c:v>
                </c:pt>
                <c:pt idx="3">
                  <c:v>39029400</c:v>
                </c:pt>
                <c:pt idx="4">
                  <c:v>30710733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D1-4523-83CF-DBFDFD2633E5}"/>
            </c:ext>
          </c:extLst>
        </c:ser>
        <c:ser>
          <c:idx val="4"/>
          <c:order val="4"/>
          <c:tx>
            <c:strRef>
              <c:f>'CONSOLIDADO '!$F$183</c:f>
              <c:strCache>
                <c:ptCount val="1"/>
                <c:pt idx="0">
                  <c:v> Proyecccion Compromisos </c:v>
                </c:pt>
              </c:strCache>
            </c:strRef>
          </c:tx>
          <c:spPr>
            <a:ln w="28575" cap="rnd">
              <a:solidFill>
                <a:srgbClr val="5BD4FF"/>
              </a:solidFill>
              <a:round/>
            </a:ln>
            <a:effectLst/>
          </c:spPr>
          <c:marker>
            <c:symbol val="none"/>
          </c:marker>
          <c:cat>
            <c:strRef>
              <c:f>'CONSOLIDADO '!$A$184:$A$188</c:f>
              <c:strCache>
                <c:ptCount val="5"/>
                <c:pt idx="0">
                  <c:v>C-1704-1100-8-0-1704024-02</c:v>
                </c:pt>
                <c:pt idx="1">
                  <c:v>C-1704-1100-8-0-1704023-02</c:v>
                </c:pt>
                <c:pt idx="2">
                  <c:v>C-1704-1100-8-0-1704003-02</c:v>
                </c:pt>
                <c:pt idx="3">
                  <c:v>C-1704-1100-8-0-1704022-02</c:v>
                </c:pt>
                <c:pt idx="4">
                  <c:v>C-1704-1100-8-0-1704025-02</c:v>
                </c:pt>
              </c:strCache>
            </c:strRef>
          </c:cat>
          <c:val>
            <c:numRef>
              <c:f>'CONSOLIDADO '!$F$184:$F$188</c:f>
              <c:numCache>
                <c:formatCode>_(* #,##0.00_);_(* \(#,##0.00\);_(* "-"??_);_(@_)</c:formatCode>
                <c:ptCount val="5"/>
                <c:pt idx="0">
                  <c:v>1709707000</c:v>
                </c:pt>
                <c:pt idx="1">
                  <c:v>1221288333</c:v>
                </c:pt>
                <c:pt idx="2">
                  <c:v>532340000</c:v>
                </c:pt>
                <c:pt idx="3">
                  <c:v>1494254500</c:v>
                </c:pt>
                <c:pt idx="4">
                  <c:v>1246646067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D1-4523-83CF-DBFDFD263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954792"/>
        <c:axId val="664956432"/>
      </c:lineChart>
      <c:catAx>
        <c:axId val="66495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4956432"/>
        <c:crosses val="autoZero"/>
        <c:auto val="1"/>
        <c:lblAlgn val="ctr"/>
        <c:lblOffset val="100"/>
        <c:noMultiLvlLbl val="0"/>
      </c:catAx>
      <c:valAx>
        <c:axId val="66495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495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01600">
        <a:schemeClr val="bg2">
          <a:lumMod val="75000"/>
          <a:alpha val="40000"/>
        </a:schemeClr>
      </a:glow>
      <a:outerShdw blurRad="50800" dist="38100" dir="2700000" algn="tl" rotWithShape="0">
        <a:schemeClr val="bg2">
          <a:lumMod val="75000"/>
          <a:alpha val="40000"/>
        </a:schemeClr>
      </a:out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203030369126334E-3"/>
          <c:y val="8.7810558694608409E-2"/>
          <c:w val="0.99247969696308735"/>
          <c:h val="0.73522234161630684"/>
        </c:manualLayout>
      </c:layout>
      <c:pie3DChart>
        <c:varyColors val="1"/>
        <c:ser>
          <c:idx val="0"/>
          <c:order val="0"/>
          <c:tx>
            <c:strRef>
              <c:f>'CONSOLIDADO '!$B$269:$B$270</c:f>
              <c:strCache>
                <c:ptCount val="2"/>
                <c:pt idx="0">
                  <c:v> TIC </c:v>
                </c:pt>
                <c:pt idx="1">
                  <c:v> CANTIDAD 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559-466E-B7B9-60951638B329}"/>
              </c:ext>
            </c:extLst>
          </c:dPt>
          <c:dLbls>
            <c:dLbl>
              <c:idx val="0"/>
              <c:layout>
                <c:manualLayout>
                  <c:x val="9.7134933821345724E-3"/>
                  <c:y val="-0.433420223157036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772199346641305"/>
                      <c:h val="0.29641234914128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59-466E-B7B9-60951638B3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'CONSOLIDADO '!$A$271</c:f>
              <c:strCache>
                <c:ptCount val="1"/>
                <c:pt idx="0">
                  <c:v>CONTRATO DE PRESTACION DE SERVICIOS - PROFESIONALES</c:v>
                </c:pt>
              </c:strCache>
            </c:strRef>
          </c:cat>
          <c:val>
            <c:numRef>
              <c:f>'CONSOLIDADO '!$B$271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59-466E-B7B9-60951638B329}"/>
            </c:ext>
          </c:extLst>
        </c:ser>
        <c:ser>
          <c:idx val="1"/>
          <c:order val="1"/>
          <c:tx>
            <c:strRef>
              <c:f>'CONSOLIDADO '!$C$269:$C$270</c:f>
              <c:strCache>
                <c:ptCount val="2"/>
                <c:pt idx="0">
                  <c:v> TIC </c:v>
                </c:pt>
                <c:pt idx="1">
                  <c:v> TOTAL $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E559-466E-B7B9-60951638B329}"/>
              </c:ext>
            </c:extLst>
          </c:dPt>
          <c:dLbls>
            <c:dLbl>
              <c:idx val="0"/>
              <c:layout>
                <c:manualLayout>
                  <c:x val="8.7429949634674053E-3"/>
                  <c:y val="-0.374751020705745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59-466E-B7B9-60951638B3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'CONSOLIDADO '!$A$271</c:f>
              <c:strCache>
                <c:ptCount val="1"/>
                <c:pt idx="0">
                  <c:v>CONTRATO DE PRESTACION DE SERVICIOS - PROFESIONALES</c:v>
                </c:pt>
              </c:strCache>
            </c:strRef>
          </c:cat>
          <c:val>
            <c:numRef>
              <c:f>'CONSOLIDADO '!$C$271</c:f>
              <c:numCache>
                <c:formatCode>[$$-240A]#,##0</c:formatCode>
                <c:ptCount val="1"/>
                <c:pt idx="0">
                  <c:v>6488910666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59-466E-B7B9-60951638B3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12700"/>
    </a:effectLst>
    <a:scene3d>
      <a:camera prst="orthographicFront"/>
      <a:lightRig rig="threePt" dir="t"/>
    </a:scene3d>
    <a:sp3d prstMaterial="dkEdge">
      <a:bevelT prst="angle"/>
      <a:bevelB prst="angle"/>
    </a:sp3d>
  </c:spPr>
  <c:txPr>
    <a:bodyPr/>
    <a:lstStyle/>
    <a:p>
      <a:pPr>
        <a:defRPr b="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000" b="0" i="0" baseline="0">
                <a:effectLst/>
              </a:rPr>
              <a:t>Ejecucion por Rubro Inf. Fortalecimiento</a:t>
            </a:r>
            <a:endParaRPr lang="es-ES" sz="1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'CONSOLIDADO '!$B$192</c:f>
              <c:strCache>
                <c:ptCount val="1"/>
                <c:pt idx="0">
                  <c:v> Apropiacion  </c:v>
                </c:pt>
              </c:strCache>
            </c:strRef>
          </c:tx>
          <c:spPr>
            <a:solidFill>
              <a:srgbClr val="5322AA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'!$A$193:$A$197</c:f>
              <c:strCache>
                <c:ptCount val="5"/>
                <c:pt idx="0">
                  <c:v>C-1799-1100-2-0-1799052-02</c:v>
                </c:pt>
                <c:pt idx="1">
                  <c:v>C-1799-1100-2-0-1799058-02</c:v>
                </c:pt>
                <c:pt idx="2">
                  <c:v>C-1799-1100-2-0-1799060-02</c:v>
                </c:pt>
                <c:pt idx="3">
                  <c:v>C-1799-1100-2-0-1799063-02</c:v>
                </c:pt>
                <c:pt idx="4">
                  <c:v>C-1799-1100-2-0-1799065-02</c:v>
                </c:pt>
              </c:strCache>
            </c:strRef>
          </c:cat>
          <c:val>
            <c:numRef>
              <c:f>'CONSOLIDADO '!$B$193:$B$197</c:f>
              <c:numCache>
                <c:formatCode>_(* #,##0.00_);_(* \(#,##0.00\);_(* "-"??_);_(@_)</c:formatCode>
                <c:ptCount val="5"/>
                <c:pt idx="0">
                  <c:v>131329000</c:v>
                </c:pt>
                <c:pt idx="1">
                  <c:v>81114000</c:v>
                </c:pt>
                <c:pt idx="2">
                  <c:v>1533557000</c:v>
                </c:pt>
                <c:pt idx="3">
                  <c:v>91461558</c:v>
                </c:pt>
                <c:pt idx="4">
                  <c:v>2218881000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F-4551-8FFF-CD50B3B6E24A}"/>
            </c:ext>
          </c:extLst>
        </c:ser>
        <c:ser>
          <c:idx val="1"/>
          <c:order val="1"/>
          <c:tx>
            <c:strRef>
              <c:f>'CONSOLIDADO '!$C$192</c:f>
              <c:strCache>
                <c:ptCount val="1"/>
                <c:pt idx="0">
                  <c:v> Ejecucion Compromisos </c:v>
                </c:pt>
              </c:strCache>
            </c:strRef>
          </c:tx>
          <c:spPr>
            <a:solidFill>
              <a:srgbClr val="6AA343"/>
            </a:solidFill>
            <a:ln>
              <a:noFill/>
            </a:ln>
            <a:effectLst>
              <a:glow rad="63500">
                <a:srgbClr val="6AA34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'!$A$193:$A$197</c:f>
              <c:strCache>
                <c:ptCount val="5"/>
                <c:pt idx="0">
                  <c:v>C-1799-1100-2-0-1799052-02</c:v>
                </c:pt>
                <c:pt idx="1">
                  <c:v>C-1799-1100-2-0-1799058-02</c:v>
                </c:pt>
                <c:pt idx="2">
                  <c:v>C-1799-1100-2-0-1799060-02</c:v>
                </c:pt>
                <c:pt idx="3">
                  <c:v>C-1799-1100-2-0-1799063-02</c:v>
                </c:pt>
                <c:pt idx="4">
                  <c:v>C-1799-1100-2-0-1799065-02</c:v>
                </c:pt>
              </c:strCache>
            </c:strRef>
          </c:cat>
          <c:val>
            <c:numRef>
              <c:f>'CONSOLIDADO '!$C$193:$C$197</c:f>
              <c:numCache>
                <c:formatCode>_(* #,##0.00_);_(* \(#,##0.00\);_(* "-"??_);_(@_)</c:formatCode>
                <c:ptCount val="5"/>
                <c:pt idx="0">
                  <c:v>131329000</c:v>
                </c:pt>
                <c:pt idx="1">
                  <c:v>81114000</c:v>
                </c:pt>
                <c:pt idx="2">
                  <c:v>1291648267</c:v>
                </c:pt>
                <c:pt idx="3">
                  <c:v>82719985</c:v>
                </c:pt>
                <c:pt idx="4">
                  <c:v>1198918500.9200001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9F-4551-8FFF-CD50B3B6E24A}"/>
            </c:ext>
          </c:extLst>
        </c:ser>
        <c:ser>
          <c:idx val="2"/>
          <c:order val="2"/>
          <c:tx>
            <c:strRef>
              <c:f>'CONSOLIDADO '!$D$192</c:f>
              <c:strCache>
                <c:ptCount val="1"/>
                <c:pt idx="0">
                  <c:v> Ejecucion Obligaciones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'!$A$193:$A$197</c:f>
              <c:strCache>
                <c:ptCount val="5"/>
                <c:pt idx="0">
                  <c:v>C-1799-1100-2-0-1799052-02</c:v>
                </c:pt>
                <c:pt idx="1">
                  <c:v>C-1799-1100-2-0-1799058-02</c:v>
                </c:pt>
                <c:pt idx="2">
                  <c:v>C-1799-1100-2-0-1799060-02</c:v>
                </c:pt>
                <c:pt idx="3">
                  <c:v>C-1799-1100-2-0-1799063-02</c:v>
                </c:pt>
                <c:pt idx="4">
                  <c:v>C-1799-1100-2-0-1799065-02</c:v>
                </c:pt>
              </c:strCache>
            </c:strRef>
          </c:cat>
          <c:val>
            <c:numRef>
              <c:f>'CONSOLIDADO '!$D$193:$D$197</c:f>
              <c:numCache>
                <c:formatCode>_(* #,##0.00_);_(* \(#,##0.00\);_(* "-"??_);_(@_)</c:formatCode>
                <c:ptCount val="5"/>
                <c:pt idx="0">
                  <c:v>15520700</c:v>
                </c:pt>
                <c:pt idx="1">
                  <c:v>9586200</c:v>
                </c:pt>
                <c:pt idx="2">
                  <c:v>153527868</c:v>
                </c:pt>
                <c:pt idx="3">
                  <c:v>0</c:v>
                </c:pt>
                <c:pt idx="4">
                  <c:v>26812100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9F-4551-8FFF-CD50B3B6E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4994480"/>
        <c:axId val="665002024"/>
      </c:barChart>
      <c:lineChart>
        <c:grouping val="standard"/>
        <c:varyColors val="0"/>
        <c:ser>
          <c:idx val="3"/>
          <c:order val="3"/>
          <c:tx>
            <c:strRef>
              <c:f>'CONSOLIDADO '!$E$192</c:f>
              <c:strCache>
                <c:ptCount val="1"/>
                <c:pt idx="0">
                  <c:v> Ejecucion pagos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'CONSOLIDADO '!$A$193:$A$197</c:f>
              <c:strCache>
                <c:ptCount val="5"/>
                <c:pt idx="0">
                  <c:v>C-1799-1100-2-0-1799052-02</c:v>
                </c:pt>
                <c:pt idx="1">
                  <c:v>C-1799-1100-2-0-1799058-02</c:v>
                </c:pt>
                <c:pt idx="2">
                  <c:v>C-1799-1100-2-0-1799060-02</c:v>
                </c:pt>
                <c:pt idx="3">
                  <c:v>C-1799-1100-2-0-1799063-02</c:v>
                </c:pt>
                <c:pt idx="4">
                  <c:v>C-1799-1100-2-0-1799065-02</c:v>
                </c:pt>
              </c:strCache>
            </c:strRef>
          </c:cat>
          <c:val>
            <c:numRef>
              <c:f>'CONSOLIDADO '!$E$193:$E$197</c:f>
              <c:numCache>
                <c:formatCode>_(* #,##0.00_);_(* \(#,##0.00\);_(* "-"??_);_(@_)</c:formatCode>
                <c:ptCount val="5"/>
                <c:pt idx="0">
                  <c:v>15520700</c:v>
                </c:pt>
                <c:pt idx="1">
                  <c:v>9586200</c:v>
                </c:pt>
                <c:pt idx="2">
                  <c:v>146153868</c:v>
                </c:pt>
                <c:pt idx="3">
                  <c:v>0</c:v>
                </c:pt>
                <c:pt idx="4">
                  <c:v>26812100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9F-4551-8FFF-CD50B3B6E24A}"/>
            </c:ext>
          </c:extLst>
        </c:ser>
        <c:ser>
          <c:idx val="4"/>
          <c:order val="4"/>
          <c:tx>
            <c:strRef>
              <c:f>'CONSOLIDADO '!$F$192</c:f>
              <c:strCache>
                <c:ptCount val="1"/>
                <c:pt idx="0">
                  <c:v> Proyecccion Compromisos </c:v>
                </c:pt>
              </c:strCache>
            </c:strRef>
          </c:tx>
          <c:spPr>
            <a:ln w="28575" cap="rnd">
              <a:solidFill>
                <a:srgbClr val="5BD4FF"/>
              </a:solidFill>
              <a:round/>
            </a:ln>
            <a:effectLst/>
          </c:spPr>
          <c:marker>
            <c:symbol val="none"/>
          </c:marker>
          <c:cat>
            <c:strRef>
              <c:f>'CONSOLIDADO '!$A$193:$A$197</c:f>
              <c:strCache>
                <c:ptCount val="5"/>
                <c:pt idx="0">
                  <c:v>C-1799-1100-2-0-1799052-02</c:v>
                </c:pt>
                <c:pt idx="1">
                  <c:v>C-1799-1100-2-0-1799058-02</c:v>
                </c:pt>
                <c:pt idx="2">
                  <c:v>C-1799-1100-2-0-1799060-02</c:v>
                </c:pt>
                <c:pt idx="3">
                  <c:v>C-1799-1100-2-0-1799063-02</c:v>
                </c:pt>
                <c:pt idx="4">
                  <c:v>C-1799-1100-2-0-1799065-02</c:v>
                </c:pt>
              </c:strCache>
            </c:strRef>
          </c:cat>
          <c:val>
            <c:numRef>
              <c:f>'CONSOLIDADO '!$F$193:$F$197</c:f>
              <c:numCache>
                <c:formatCode>_(* #,##0.00_);_(* \(#,##0.00\);_(* "-"??_);_(@_)</c:formatCode>
                <c:ptCount val="5"/>
                <c:pt idx="0">
                  <c:v>131329000</c:v>
                </c:pt>
                <c:pt idx="1">
                  <c:v>81114000</c:v>
                </c:pt>
                <c:pt idx="2">
                  <c:v>1498265000</c:v>
                </c:pt>
                <c:pt idx="3">
                  <c:v>91461558</c:v>
                </c:pt>
                <c:pt idx="4">
                  <c:v>1578881000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9F-4551-8FFF-CD50B3B6E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994480"/>
        <c:axId val="665002024"/>
      </c:lineChart>
      <c:catAx>
        <c:axId val="66499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5002024"/>
        <c:crosses val="autoZero"/>
        <c:auto val="1"/>
        <c:lblAlgn val="ctr"/>
        <c:lblOffset val="100"/>
        <c:noMultiLvlLbl val="0"/>
      </c:catAx>
      <c:valAx>
        <c:axId val="66500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499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01600">
        <a:schemeClr val="bg2">
          <a:lumMod val="75000"/>
          <a:alpha val="40000"/>
        </a:schemeClr>
      </a:glow>
      <a:outerShdw blurRad="50800" dist="38100" dir="1500000" algn="tl" rotWithShape="0">
        <a:schemeClr val="bg2">
          <a:lumMod val="75000"/>
          <a:alpha val="40000"/>
        </a:schemeClr>
      </a:out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0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O" sz="10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EJECUCION REAL VS ACUERDO DE GESTIÓN INF. fortalecimiento</a:t>
            </a:r>
          </a:p>
        </c:rich>
      </c:tx>
      <c:layout>
        <c:manualLayout>
          <c:xMode val="edge"/>
          <c:yMode val="edge"/>
          <c:x val="0.27107997603451434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000" b="1" i="0" u="none" strike="noStrike" kern="1200" cap="all" spc="120" normalizeH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'CONSOLIDADO '!$C$143</c:f>
              <c:strCache>
                <c:ptCount val="1"/>
                <c:pt idx="0">
                  <c:v>Compromisos META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7030A0"/>
              </a:solidFill>
              <a:ln w="9525">
                <a:solidFill>
                  <a:srgbClr val="7030A0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'!$A$144:$A$155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'!$C$144:$C$155</c:f>
              <c:numCache>
                <c:formatCode>_(* #,##0.00_);_(* \(#,##0.00\);_(* "-"??_);_(@_)</c:formatCode>
                <c:ptCount val="12"/>
                <c:pt idx="0">
                  <c:v>0.41857953950446414</c:v>
                </c:pt>
                <c:pt idx="1">
                  <c:v>0.52413941120600993</c:v>
                </c:pt>
                <c:pt idx="2">
                  <c:v>0.83352194979978311</c:v>
                </c:pt>
                <c:pt idx="3">
                  <c:v>0.95185515098697937</c:v>
                </c:pt>
                <c:pt idx="4">
                  <c:v>0.9555530635240792</c:v>
                </c:pt>
                <c:pt idx="5">
                  <c:v>0.9599032878327235</c:v>
                </c:pt>
                <c:pt idx="6">
                  <c:v>0.96360120036982344</c:v>
                </c:pt>
                <c:pt idx="7">
                  <c:v>0.96795142467846773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FD-460F-8911-5ACD7A9B30EF}"/>
            </c:ext>
          </c:extLst>
        </c:ser>
        <c:ser>
          <c:idx val="0"/>
          <c:order val="1"/>
          <c:tx>
            <c:strRef>
              <c:f>'CONSOLIDADO '!$B$143</c:f>
              <c:strCache>
                <c:ptCount val="1"/>
                <c:pt idx="0">
                  <c:v>Compromisos REAL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'!$A$144:$A$155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'!$B$144:$B$155</c:f>
              <c:numCache>
                <c:formatCode>_(* #,##0.00_);_(* \(#,##0.00\);_(* "-"??_);_(@_)</c:formatCode>
                <c:ptCount val="12"/>
                <c:pt idx="0">
                  <c:v>0.39</c:v>
                </c:pt>
                <c:pt idx="1">
                  <c:v>0.44</c:v>
                </c:pt>
                <c:pt idx="2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FD-460F-8911-5ACD7A9B30EF}"/>
            </c:ext>
          </c:extLst>
        </c:ser>
        <c:ser>
          <c:idx val="3"/>
          <c:order val="2"/>
          <c:tx>
            <c:strRef>
              <c:f>'CONSOLIDADO '!$E$143</c:f>
              <c:strCache>
                <c:ptCount val="1"/>
                <c:pt idx="0">
                  <c:v>Obligaciones META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'!$A$144:$A$155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'!$E$144:$E$155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1.6166492941776179E-2</c:v>
                </c:pt>
                <c:pt idx="2">
                  <c:v>6.3376690370077302E-2</c:v>
                </c:pt>
                <c:pt idx="3">
                  <c:v>0.35290519103473939</c:v>
                </c:pt>
                <c:pt idx="4">
                  <c:v>0.55614906583373747</c:v>
                </c:pt>
                <c:pt idx="5">
                  <c:v>0.63582844510741898</c:v>
                </c:pt>
                <c:pt idx="6">
                  <c:v>0.68490932382911618</c:v>
                </c:pt>
                <c:pt idx="7">
                  <c:v>0.73768811508791332</c:v>
                </c:pt>
                <c:pt idx="8">
                  <c:v>0.78821906857915869</c:v>
                </c:pt>
                <c:pt idx="9">
                  <c:v>0.85332423496162202</c:v>
                </c:pt>
                <c:pt idx="10">
                  <c:v>0.9165804450755356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FD-460F-8911-5ACD7A9B30EF}"/>
            </c:ext>
          </c:extLst>
        </c:ser>
        <c:ser>
          <c:idx val="2"/>
          <c:order val="3"/>
          <c:tx>
            <c:strRef>
              <c:f>'CONSOLIDADO '!$D$143</c:f>
              <c:strCache>
                <c:ptCount val="1"/>
                <c:pt idx="0">
                  <c:v>Obligaciones REAL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'CONSOLIDADO '!$A$144:$A$155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'!$D$144:$D$155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0.01</c:v>
                </c:pt>
                <c:pt idx="2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FD-460F-8911-5ACD7A9B30EF}"/>
            </c:ext>
          </c:extLst>
        </c:ser>
        <c:ser>
          <c:idx val="5"/>
          <c:order val="4"/>
          <c:tx>
            <c:strRef>
              <c:f>'CONSOLIDADO '!$G$143</c:f>
              <c:strCache>
                <c:ptCount val="1"/>
                <c:pt idx="0">
                  <c:v>Pagos META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'!$A$144:$A$155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'!$G$144:$G$155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1.6166492941776179E-2</c:v>
                </c:pt>
                <c:pt idx="2">
                  <c:v>6.3376690370077302E-2</c:v>
                </c:pt>
                <c:pt idx="3">
                  <c:v>0.35290519103473939</c:v>
                </c:pt>
                <c:pt idx="4">
                  <c:v>0.55614906583373747</c:v>
                </c:pt>
                <c:pt idx="5">
                  <c:v>0.63582844510741898</c:v>
                </c:pt>
                <c:pt idx="6">
                  <c:v>0.68490932382911618</c:v>
                </c:pt>
                <c:pt idx="7">
                  <c:v>0.73768811508791332</c:v>
                </c:pt>
                <c:pt idx="8">
                  <c:v>0.78821906857915869</c:v>
                </c:pt>
                <c:pt idx="9">
                  <c:v>0.85332423496162202</c:v>
                </c:pt>
                <c:pt idx="10">
                  <c:v>0.9165804450755356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FD-460F-8911-5ACD7A9B30EF}"/>
            </c:ext>
          </c:extLst>
        </c:ser>
        <c:ser>
          <c:idx val="4"/>
          <c:order val="5"/>
          <c:tx>
            <c:strRef>
              <c:f>'CONSOLIDADO '!$F$143</c:f>
              <c:strCache>
                <c:ptCount val="1"/>
                <c:pt idx="0">
                  <c:v>Pagos REAL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'!$A$144:$A$155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'!$F$144:$F$155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0.01</c:v>
                </c:pt>
                <c:pt idx="2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2FD-460F-8911-5ACD7A9B30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4222552"/>
        <c:axId val="714223864"/>
      </c:lineChart>
      <c:catAx>
        <c:axId val="714222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14223864"/>
        <c:crosses val="autoZero"/>
        <c:auto val="1"/>
        <c:lblAlgn val="ctr"/>
        <c:lblOffset val="100"/>
        <c:noMultiLvlLbl val="0"/>
      </c:catAx>
      <c:valAx>
        <c:axId val="71422386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14222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01600">
        <a:schemeClr val="accent3">
          <a:satMod val="175000"/>
          <a:alpha val="40000"/>
        </a:schemeClr>
      </a:glow>
      <a:outerShdw blurRad="38100" dist="38100" dir="2700000" algn="tl" rotWithShape="0">
        <a:schemeClr val="bg2">
          <a:lumMod val="75000"/>
          <a:alpha val="40000"/>
        </a:schemeClr>
      </a:outerShdw>
    </a:effectLst>
    <a:scene3d>
      <a:camera prst="orthographicFront"/>
      <a:lightRig rig="threePt" dir="t"/>
    </a:scene3d>
    <a:sp3d prstMaterial="dkEdge">
      <a:bevelT/>
    </a:sp3d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930069930070093E-4"/>
          <c:y val="0.15966480093602758"/>
          <c:w val="0.93888888888888888"/>
          <c:h val="0.6714577865266842"/>
        </c:manualLayout>
      </c:layout>
      <c:pie3DChart>
        <c:varyColors val="1"/>
        <c:ser>
          <c:idx val="0"/>
          <c:order val="0"/>
          <c:tx>
            <c:strRef>
              <c:f>'CONSOLIDADO '!$B$280:$B$281</c:f>
              <c:strCache>
                <c:ptCount val="2"/>
                <c:pt idx="0">
                  <c:v> FORTALECIMIENTO </c:v>
                </c:pt>
                <c:pt idx="1">
                  <c:v> CANTIDAD </c:v>
                </c:pt>
              </c:strCache>
            </c:strRef>
          </c:tx>
          <c:dPt>
            <c:idx val="0"/>
            <c:bubble3D val="0"/>
            <c:spPr>
              <a:solidFill>
                <a:srgbClr val="FF9FFF"/>
              </a:solidFill>
              <a:ln>
                <a:solidFill>
                  <a:srgbClr val="660066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66006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F6-4988-B80C-6E4BB1D2EBA1}"/>
              </c:ext>
            </c:extLst>
          </c:dPt>
          <c:dPt>
            <c:idx val="1"/>
            <c:bubble3D val="0"/>
            <c:spPr>
              <a:solidFill>
                <a:srgbClr val="CC00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5F6-4988-B80C-6E4BB1D2EB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5F6-4988-B80C-6E4BB1D2EBA1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5F6-4988-B80C-6E4BB1D2EBA1}"/>
              </c:ext>
            </c:extLst>
          </c:dPt>
          <c:dLbls>
            <c:dLbl>
              <c:idx val="0"/>
              <c:layout>
                <c:manualLayout>
                  <c:x val="4.5253553793020929E-2"/>
                  <c:y val="-4.64640939572829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24680260484451"/>
                      <c:h val="0.137719758200603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F6-4988-B80C-6E4BB1D2EBA1}"/>
                </c:ext>
              </c:extLst>
            </c:dLbl>
            <c:dLbl>
              <c:idx val="1"/>
              <c:layout>
                <c:manualLayout>
                  <c:x val="0.1581292314081095"/>
                  <c:y val="-0.386042222362286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01783140761847"/>
                      <c:h val="0.20437529419179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5F6-4988-B80C-6E4BB1D2EBA1}"/>
                </c:ext>
              </c:extLst>
            </c:dLbl>
            <c:dLbl>
              <c:idx val="2"/>
              <c:layout>
                <c:manualLayout>
                  <c:x val="-0.12917599185451198"/>
                  <c:y val="-3.1224003279302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F6-4988-B80C-6E4BB1D2EBA1}"/>
                </c:ext>
              </c:extLst>
            </c:dLbl>
            <c:dLbl>
              <c:idx val="3"/>
              <c:layout>
                <c:manualLayout>
                  <c:x val="0.12912105914105981"/>
                  <c:y val="-0.10928397705048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59468024996235"/>
                      <c:h val="0.13434859398112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5F6-4988-B80C-6E4BB1D2E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'CONSOLIDADO '!$A$282:$A$285</c:f>
              <c:strCache>
                <c:ptCount val="4"/>
                <c:pt idx="0">
                  <c:v>CONTRATO DE PRESTACION DE SERVICIOS</c:v>
                </c:pt>
                <c:pt idx="1">
                  <c:v>CONTRATO DE PRESTACION DE SERVICIOS - PROFESIONALES</c:v>
                </c:pt>
                <c:pt idx="2">
                  <c:v>ORDEN DE COMPRA</c:v>
                </c:pt>
                <c:pt idx="3">
                  <c:v>ORDEN DE SERVICIO</c:v>
                </c:pt>
              </c:strCache>
            </c:strRef>
          </c:cat>
          <c:val>
            <c:numRef>
              <c:f>'CONSOLIDADO '!$B$282:$B$285</c:f>
              <c:numCache>
                <c:formatCode>General</c:formatCode>
                <c:ptCount val="4"/>
                <c:pt idx="0">
                  <c:v>4</c:v>
                </c:pt>
                <c:pt idx="1">
                  <c:v>29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F6-4988-B80C-6E4BB1D2EBA1}"/>
            </c:ext>
          </c:extLst>
        </c:ser>
        <c:ser>
          <c:idx val="1"/>
          <c:order val="1"/>
          <c:tx>
            <c:strRef>
              <c:f>'CONSOLIDADO '!$C$280:$C$281</c:f>
              <c:strCache>
                <c:ptCount val="2"/>
                <c:pt idx="0">
                  <c:v> FORTALECIMIENTO </c:v>
                </c:pt>
                <c:pt idx="1">
                  <c:v> TOTAL $ </c:v>
                </c:pt>
              </c:strCache>
            </c:strRef>
          </c:tx>
          <c:dPt>
            <c:idx val="0"/>
            <c:bubble3D val="0"/>
            <c:spPr>
              <a:solidFill>
                <a:srgbClr val="FF33C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65F6-4988-B80C-6E4BB1D2EB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65F6-4988-B80C-6E4BB1D2EB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65F6-4988-B80C-6E4BB1D2EB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65F6-4988-B80C-6E4BB1D2EBA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65F6-4988-B80C-6E4BB1D2EBA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65F6-4988-B80C-6E4BB1D2EBA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65F6-4988-B80C-6E4BB1D2EBA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65F6-4988-B80C-6E4BB1D2EBA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'CONSOLIDADO '!$A$282:$A$285</c:f>
              <c:strCache>
                <c:ptCount val="4"/>
                <c:pt idx="0">
                  <c:v>CONTRATO DE PRESTACION DE SERVICIOS</c:v>
                </c:pt>
                <c:pt idx="1">
                  <c:v>CONTRATO DE PRESTACION DE SERVICIOS - PROFESIONALES</c:v>
                </c:pt>
                <c:pt idx="2">
                  <c:v>ORDEN DE COMPRA</c:v>
                </c:pt>
                <c:pt idx="3">
                  <c:v>ORDEN DE SERVICIO</c:v>
                </c:pt>
              </c:strCache>
            </c:strRef>
          </c:cat>
          <c:val>
            <c:numRef>
              <c:f>'CONSOLIDADO '!$C$282:$C$285</c:f>
              <c:numCache>
                <c:formatCode>[$$-240A]#,##0</c:formatCode>
                <c:ptCount val="4"/>
                <c:pt idx="0">
                  <c:v>184684985</c:v>
                </c:pt>
                <c:pt idx="1">
                  <c:v>1746559267</c:v>
                </c:pt>
                <c:pt idx="2">
                  <c:v>844965500.91999996</c:v>
                </c:pt>
                <c:pt idx="3">
                  <c:v>9520000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5F6-4988-B80C-6E4BB1D2EBA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12700"/>
    </a:effectLst>
    <a:scene3d>
      <a:camera prst="orthographicFront"/>
      <a:lightRig rig="threePt" dir="t"/>
    </a:scene3d>
    <a:sp3d prstMaterial="dkEdge">
      <a:bevelT prst="angle"/>
      <a:bevelB prst="angle"/>
    </a:sp3d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 PROGRAMADO VS PAC EJECUTADO -  MARZO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glow rad="101600">
            <a:schemeClr val="accent6">
              <a:lumMod val="20000"/>
              <a:lumOff val="80000"/>
              <a:alpha val="40000"/>
            </a:schemeClr>
          </a:glow>
          <a:outerShdw blurRad="50800" dist="38100" dir="10800000" algn="r" rotWithShape="0">
            <a:schemeClr val="accent6">
              <a:lumMod val="20000"/>
              <a:lumOff val="80000"/>
              <a:alpha val="40000"/>
            </a:schemeClr>
          </a:outerShdw>
          <a:softEdge rad="12700"/>
        </a:effectLst>
        <a:sp3d/>
      </c:spPr>
    </c:sideWall>
    <c:backWall>
      <c:thickness val="0"/>
      <c:spPr>
        <a:noFill/>
        <a:ln>
          <a:noFill/>
        </a:ln>
        <a:effectLst>
          <a:glow rad="101600">
            <a:schemeClr val="accent6">
              <a:lumMod val="20000"/>
              <a:lumOff val="80000"/>
              <a:alpha val="40000"/>
            </a:schemeClr>
          </a:glow>
          <a:outerShdw blurRad="50800" dist="38100" dir="10800000" algn="r" rotWithShape="0">
            <a:schemeClr val="accent6">
              <a:lumMod val="20000"/>
              <a:lumOff val="80000"/>
              <a:alpha val="40000"/>
            </a:schemeClr>
          </a:outerShdw>
          <a:softEdge rad="12700"/>
        </a:effectLst>
        <a:sp3d/>
      </c:spPr>
    </c:backWall>
    <c:plotArea>
      <c:layout>
        <c:manualLayout>
          <c:layoutTarget val="inner"/>
          <c:xMode val="edge"/>
          <c:yMode val="edge"/>
          <c:x val="0.15160685976196486"/>
          <c:y val="8.6973386484292661E-2"/>
          <c:w val="0.84129853158314272"/>
          <c:h val="0.736151159517427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'INFORME DE MARZO'!$G$4</c:f>
              <c:strCache>
                <c:ptCount val="1"/>
                <c:pt idx="0">
                  <c:v>PAC PROGRAMADO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cat>
            <c:strRef>
              <c:f>('INFORME DE MARZO'!$C$7:$C$8,'INFORME DE MARZO'!$C$11:$C$13,'INFORME DE MARZO'!$C$15:$C$18)</c:f>
              <c:strCache>
                <c:ptCount val="5"/>
                <c:pt idx="0">
                  <c:v>GASTOS DE PERSONAL</c:v>
                </c:pt>
                <c:pt idx="1">
                  <c:v>GASTOS GENERALES</c:v>
                </c:pt>
                <c:pt idx="2">
                  <c:v>GESTUA</c:v>
                </c:pt>
                <c:pt idx="3">
                  <c:v>TIC</c:v>
                </c:pt>
                <c:pt idx="4">
                  <c:v>FORTALECIMIENTO</c:v>
                </c:pt>
              </c:strCache>
              <c:extLst/>
            </c:strRef>
          </c:cat>
          <c:val>
            <c:numRef>
              <c:f>('INFORME DE MARZO'!$G$7:$G$8,'INFORME DE MARZO'!$G$11:$G$13,'INFORME DE MARZO'!$G$15:$G$18)</c:f>
              <c:numCache>
                <c:formatCode>_("$"\ * #,##0_);_("$"\ * \(#,##0\);_("$"\ * "-"??_);_(@_)</c:formatCode>
                <c:ptCount val="5"/>
                <c:pt idx="0">
                  <c:v>571518328</c:v>
                </c:pt>
                <c:pt idx="1">
                  <c:v>104127958</c:v>
                </c:pt>
                <c:pt idx="2">
                  <c:v>621059439</c:v>
                </c:pt>
                <c:pt idx="3">
                  <c:v>238960432</c:v>
                </c:pt>
                <c:pt idx="4">
                  <c:v>143426434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DEB-416F-BD2F-7DABFD0A6370}"/>
            </c:ext>
          </c:extLst>
        </c:ser>
        <c:ser>
          <c:idx val="1"/>
          <c:order val="1"/>
          <c:tx>
            <c:strRef>
              <c:f>'INFORME DE MARZO'!$I$4</c:f>
              <c:strCache>
                <c:ptCount val="1"/>
                <c:pt idx="0">
                  <c:v>VALOR PAC EJECUTADO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cat>
            <c:strRef>
              <c:f>('INFORME DE MARZO'!$C$7:$C$8,'INFORME DE MARZO'!$C$11:$C$13,'INFORME DE MARZO'!$C$15:$C$18)</c:f>
              <c:strCache>
                <c:ptCount val="5"/>
                <c:pt idx="0">
                  <c:v>GASTOS DE PERSONAL</c:v>
                </c:pt>
                <c:pt idx="1">
                  <c:v>GASTOS GENERALES</c:v>
                </c:pt>
                <c:pt idx="2">
                  <c:v>GESTUA</c:v>
                </c:pt>
                <c:pt idx="3">
                  <c:v>TIC</c:v>
                </c:pt>
                <c:pt idx="4">
                  <c:v>FORTALECIMIENTO</c:v>
                </c:pt>
              </c:strCache>
              <c:extLst/>
            </c:strRef>
          </c:cat>
          <c:val>
            <c:numRef>
              <c:f>('INFORME DE MARZO'!$I$7:$I$8,'INFORME DE MARZO'!$I$11:$I$13,'INFORME DE MARZO'!$I$15:$I$18)</c:f>
              <c:numCache>
                <c:formatCode>_("$"\ * #,##0_);_("$"\ * \(#,##0\);_("$"\ * "-"??_);_(@_)</c:formatCode>
                <c:ptCount val="5"/>
                <c:pt idx="0">
                  <c:v>581789679</c:v>
                </c:pt>
                <c:pt idx="1">
                  <c:v>128946714.72</c:v>
                </c:pt>
                <c:pt idx="2">
                  <c:v>596041961</c:v>
                </c:pt>
                <c:pt idx="3">
                  <c:v>268123700</c:v>
                </c:pt>
                <c:pt idx="4">
                  <c:v>139493467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DEB-416F-BD2F-7DABFD0A6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64213600"/>
        <c:axId val="264213208"/>
        <c:axId val="1226812239"/>
      </c:bar3DChart>
      <c:catAx>
        <c:axId val="2642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4213208"/>
        <c:crosses val="autoZero"/>
        <c:auto val="0"/>
        <c:lblAlgn val="ctr"/>
        <c:lblOffset val="100"/>
        <c:noMultiLvlLbl val="0"/>
      </c:catAx>
      <c:valAx>
        <c:axId val="2642132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64213600"/>
        <c:crosses val="autoZero"/>
        <c:crossBetween val="between"/>
      </c:valAx>
      <c:serAx>
        <c:axId val="122681223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4213208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900"/>
      </a:pPr>
      <a:endParaRPr lang="es-CO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%  EXCEDIDO FRENTE AL % PERMITIDO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610913616704538E-2"/>
          <c:y val="0.25519738827637028"/>
          <c:w val="0.93227055234595557"/>
          <c:h val="0.393535884862054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'INFORME DE MARZO'!$G$21</c:f>
              <c:strCache>
                <c:ptCount val="1"/>
                <c:pt idx="0">
                  <c:v>PAC NO EJECUTADO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'INFORME DE MARZO'!$E$22:$E$25</c:f>
              <c:strCache>
                <c:ptCount val="3"/>
                <c:pt idx="0">
                  <c:v>GASTOS PERSONAL</c:v>
                </c:pt>
                <c:pt idx="1">
                  <c:v>GASTOS GENERALES</c:v>
                </c:pt>
                <c:pt idx="2">
                  <c:v>INVERSIÓN</c:v>
                </c:pt>
              </c:strCache>
            </c:strRef>
          </c:cat>
          <c:val>
            <c:numRef>
              <c:f>'INFORME DE MARZO'!$G$22:$G$25</c:f>
              <c:numCache>
                <c:formatCode>0.00%</c:formatCode>
                <c:ptCount val="3"/>
                <c:pt idx="0">
                  <c:v>4.7277785588266161E-2</c:v>
                </c:pt>
                <c:pt idx="1">
                  <c:v>1.4218811366311069E-3</c:v>
                </c:pt>
                <c:pt idx="2">
                  <c:v>3.1835036507670288E-4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4-4535-9DF0-E0FAADA5B077}"/>
            </c:ext>
          </c:extLst>
        </c:ser>
        <c:ser>
          <c:idx val="1"/>
          <c:order val="1"/>
          <c:tx>
            <c:strRef>
              <c:f>'INFORME DE MARZO'!$H$21</c:f>
              <c:strCache>
                <c:ptCount val="1"/>
                <c:pt idx="0">
                  <c:v>PAC NO EJECTADO PERMITIDO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'INFORME DE MARZO'!$E$22:$E$25</c:f>
              <c:strCache>
                <c:ptCount val="3"/>
                <c:pt idx="0">
                  <c:v>GASTOS PERSONAL</c:v>
                </c:pt>
                <c:pt idx="1">
                  <c:v>GASTOS GENERALES</c:v>
                </c:pt>
                <c:pt idx="2">
                  <c:v>INVERSIÓN</c:v>
                </c:pt>
              </c:strCache>
            </c:strRef>
          </c:cat>
          <c:val>
            <c:numRef>
              <c:f>'INFORME DE MARZO'!$H$22:$H$24</c:f>
              <c:numCache>
                <c:formatCode>0.00%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34-4535-9DF0-E0FAADA5B077}"/>
            </c:ext>
          </c:extLst>
        </c:ser>
        <c:ser>
          <c:idx val="2"/>
          <c:order val="2"/>
          <c:tx>
            <c:strRef>
              <c:f>'INFORME DE MARZO'!$I$21:$J$21</c:f>
              <c:strCache>
                <c:ptCount val="1"/>
                <c:pt idx="0">
                  <c:v>%  EXCEDIDO FRENTE AL % PERMITIDO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cat>
            <c:strRef>
              <c:f>'INFORME DE MARZO'!$E$22:$E$25</c:f>
              <c:strCache>
                <c:ptCount val="3"/>
                <c:pt idx="0">
                  <c:v>GASTOS PERSONAL</c:v>
                </c:pt>
                <c:pt idx="1">
                  <c:v>GASTOS GENERALES</c:v>
                </c:pt>
                <c:pt idx="2">
                  <c:v>INVERSIÓN</c:v>
                </c:pt>
              </c:strCache>
            </c:strRef>
          </c:cat>
          <c:val>
            <c:numRef>
              <c:f>'INFORME DE MARZO'!$K$22:$K$24</c:f>
              <c:numCache>
                <c:formatCode>0.0%</c:formatCode>
                <c:ptCount val="3"/>
                <c:pt idx="0">
                  <c:v>2.722214411733842E-3</c:v>
                </c:pt>
                <c:pt idx="1">
                  <c:v>9.8578118863368897E-2</c:v>
                </c:pt>
                <c:pt idx="2">
                  <c:v>9.9681649634923306E-2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34-4535-9DF0-E0FAADA5B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559865800"/>
        <c:axId val="559866192"/>
        <c:axId val="0"/>
      </c:bar3DChart>
      <c:catAx>
        <c:axId val="55986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9866192"/>
        <c:crosses val="autoZero"/>
        <c:auto val="1"/>
        <c:lblAlgn val="ctr"/>
        <c:lblOffset val="100"/>
        <c:noMultiLvlLbl val="0"/>
      </c:catAx>
      <c:valAx>
        <c:axId val="55986619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9865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152039624302463E-2"/>
          <c:y val="0.12911143309287462"/>
          <c:w val="0.89774151172956318"/>
          <c:h val="0.87010724732994915"/>
        </c:manualLayout>
      </c:layout>
      <c:pie3DChart>
        <c:varyColors val="1"/>
        <c:ser>
          <c:idx val="1"/>
          <c:order val="1"/>
          <c:tx>
            <c:strRef>
              <c:f>'CONSOLIDADO '!$C$200:$C$201</c:f>
              <c:strCache>
                <c:ptCount val="2"/>
                <c:pt idx="0">
                  <c:v>TOTAL EJECUTADO</c:v>
                </c:pt>
                <c:pt idx="1">
                  <c:v>TOTAL $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735-4DCD-9D3F-36C02C0C2136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735-4DCD-9D3F-36C02C0C21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735-4DCD-9D3F-36C02C0C21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735-4DCD-9D3F-36C02C0C2136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735-4DCD-9D3F-36C02C0C2136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735-4DCD-9D3F-36C02C0C2136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735-4DCD-9D3F-36C02C0C213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735-4DCD-9D3F-36C02C0C213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4735-4DCD-9D3F-36C02C0C213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4735-4DCD-9D3F-36C02C0C2136}"/>
              </c:ext>
            </c:extLst>
          </c:dPt>
          <c:dPt>
            <c:idx val="10"/>
            <c:bubble3D val="0"/>
            <c:spPr>
              <a:solidFill>
                <a:srgbClr val="5BD4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4735-4DCD-9D3F-36C02C0C2136}"/>
              </c:ext>
            </c:extLst>
          </c:dPt>
          <c:dLbls>
            <c:dLbl>
              <c:idx val="0"/>
              <c:layout>
                <c:manualLayout>
                  <c:x val="-7.0473288595891886E-2"/>
                  <c:y val="7.474155825472178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35-4DCD-9D3F-36C02C0C2136}"/>
                </c:ext>
              </c:extLst>
            </c:dLbl>
            <c:dLbl>
              <c:idx val="1"/>
              <c:layout>
                <c:manualLayout>
                  <c:x val="-9.2843474005263646E-2"/>
                  <c:y val="-8.369213747936235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35-4DCD-9D3F-36C02C0C2136}"/>
                </c:ext>
              </c:extLst>
            </c:dLbl>
            <c:dLbl>
              <c:idx val="2"/>
              <c:layout>
                <c:manualLayout>
                  <c:x val="-9.8863786157251752E-3"/>
                  <c:y val="-0.1986204451569147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35-4DCD-9D3F-36C02C0C2136}"/>
                </c:ext>
              </c:extLst>
            </c:dLbl>
            <c:dLbl>
              <c:idx val="3"/>
              <c:layout>
                <c:manualLayout>
                  <c:x val="4.7749693560141755E-2"/>
                  <c:y val="-5.99379328770783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5578045-0EAA-47C8-8199-62DF6FB7AF62}" type="CATEGORYNAME">
                      <a:rPr lang="en-US" sz="900"/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900" baseline="0"/>
                      <a:t>
0,01%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35-4DCD-9D3F-36C02C0C2136}"/>
                </c:ext>
              </c:extLst>
            </c:dLbl>
            <c:dLbl>
              <c:idx val="4"/>
              <c:layout>
                <c:manualLayout>
                  <c:x val="5.8373270262530703E-2"/>
                  <c:y val="7.042340601900377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35-4DCD-9D3F-36C02C0C2136}"/>
                </c:ext>
              </c:extLst>
            </c:dLbl>
            <c:dLbl>
              <c:idx val="5"/>
              <c:layout>
                <c:manualLayout>
                  <c:x val="0.3144791869946259"/>
                  <c:y val="-0.3231787478334737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62194023118714"/>
                      <c:h val="0.164283487816073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735-4DCD-9D3F-36C02C0C2136}"/>
                </c:ext>
              </c:extLst>
            </c:dLbl>
            <c:dLbl>
              <c:idx val="6"/>
              <c:layout>
                <c:manualLayout>
                  <c:x val="-1.9588287254980689E-2"/>
                  <c:y val="-5.334381486733666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00879507475812"/>
                      <c:h val="9.04996712689020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735-4DCD-9D3F-36C02C0C2136}"/>
                </c:ext>
              </c:extLst>
            </c:dLbl>
            <c:dLbl>
              <c:idx val="7"/>
              <c:layout>
                <c:manualLayout>
                  <c:x val="2.3484732552625079E-2"/>
                  <c:y val="-0.1809636845674825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35-4DCD-9D3F-36C02C0C2136}"/>
                </c:ext>
              </c:extLst>
            </c:dLbl>
            <c:dLbl>
              <c:idx val="8"/>
              <c:layout>
                <c:manualLayout>
                  <c:x val="-0.12307677738905665"/>
                  <c:y val="7.26260695617622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0C4CAA6-48A7-4BC8-A6A4-5F4BBDEF9C46}" type="CATEGORYNAME">
                      <a:rPr lang="es-ES" sz="900"/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s-ES" sz="900" baseline="0"/>
                      <a:t>
0,01%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3500301248619"/>
                      <c:h val="0.199178172255095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735-4DCD-9D3F-36C02C0C2136}"/>
                </c:ext>
              </c:extLst>
            </c:dLbl>
            <c:dLbl>
              <c:idx val="9"/>
              <c:layout>
                <c:manualLayout>
                  <c:x val="0.22614958507512883"/>
                  <c:y val="-0.1624391146186571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735-4DCD-9D3F-36C02C0C2136}"/>
                </c:ext>
              </c:extLst>
            </c:dLbl>
            <c:dLbl>
              <c:idx val="10"/>
              <c:layout>
                <c:manualLayout>
                  <c:x val="0.1495407359518946"/>
                  <c:y val="-3.65469853601057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35-4DCD-9D3F-36C02C0C21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'CONSOLIDADO '!$A$202:$A$212</c:f>
              <c:strCache>
                <c:ptCount val="11"/>
                <c:pt idx="0">
                  <c:v>NOMINA</c:v>
                </c:pt>
                <c:pt idx="1">
                  <c:v>CONTRATO DE ARRENDAMIENTO</c:v>
                </c:pt>
                <c:pt idx="2">
                  <c:v>CONTRATO DE COMPRA VENTA Y SUMINISTROS</c:v>
                </c:pt>
                <c:pt idx="3">
                  <c:v>COMISIONES DE SERVICIO</c:v>
                </c:pt>
                <c:pt idx="4">
                  <c:v>CONTRATO DE PRESTACION DE SERVICIOS</c:v>
                </c:pt>
                <c:pt idx="5">
                  <c:v>CONTRATO DE PRESTACION DE SERVICIOS - PROFESIONALES</c:v>
                </c:pt>
                <c:pt idx="6">
                  <c:v>FACTURA</c:v>
                </c:pt>
                <c:pt idx="7">
                  <c:v>ORDEN DE SERVICIO</c:v>
                </c:pt>
                <c:pt idx="8">
                  <c:v>INCAPACIDADES Y LICEN  MATER Y PATER </c:v>
                </c:pt>
                <c:pt idx="9">
                  <c:v>TASAS Y DERECHOS ADMINISTRATIVOS</c:v>
                </c:pt>
                <c:pt idx="10">
                  <c:v>ORDEN DE COMPRA</c:v>
                </c:pt>
              </c:strCache>
            </c:strRef>
          </c:cat>
          <c:val>
            <c:numRef>
              <c:f>'CONSOLIDADO '!$C$202:$C$212</c:f>
              <c:numCache>
                <c:formatCode>[$$-240A]#,##0</c:formatCode>
                <c:ptCount val="11"/>
                <c:pt idx="0">
                  <c:v>1616394369</c:v>
                </c:pt>
                <c:pt idx="1">
                  <c:v>1137667008</c:v>
                </c:pt>
                <c:pt idx="2">
                  <c:v>1102535</c:v>
                </c:pt>
                <c:pt idx="3">
                  <c:v>6937237</c:v>
                </c:pt>
                <c:pt idx="4">
                  <c:v>208634985</c:v>
                </c:pt>
                <c:pt idx="5">
                  <c:v>18211785933</c:v>
                </c:pt>
                <c:pt idx="6">
                  <c:v>16839122</c:v>
                </c:pt>
                <c:pt idx="7">
                  <c:v>9520000</c:v>
                </c:pt>
                <c:pt idx="8">
                  <c:v>14797665</c:v>
                </c:pt>
                <c:pt idx="9">
                  <c:v>122000</c:v>
                </c:pt>
                <c:pt idx="10">
                  <c:v>1112974235.23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735-4DCD-9D3F-36C02C0C2136}"/>
            </c:ext>
          </c:extLst>
        </c:ser>
        <c:ser>
          <c:idx val="2"/>
          <c:order val="2"/>
          <c:tx>
            <c:strRef>
              <c:f>'CONSOLIDADO '!$D$201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4735-4DCD-9D3F-36C02C0C21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A-4735-4DCD-9D3F-36C02C0C21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C-4735-4DCD-9D3F-36C02C0C21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E-4735-4DCD-9D3F-36C02C0C21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0-4735-4DCD-9D3F-36C02C0C21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2-4735-4DCD-9D3F-36C02C0C213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4-4735-4DCD-9D3F-36C02C0C213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6-4735-4DCD-9D3F-36C02C0C213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8-4735-4DCD-9D3F-36C02C0C213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A-4735-4DCD-9D3F-36C02C0C213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C-4735-4DCD-9D3F-36C02C0C213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4735-4DCD-9D3F-36C02C0C213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4735-4DCD-9D3F-36C02C0C213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4735-4DCD-9D3F-36C02C0C213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4735-4DCD-9D3F-36C02C0C213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4735-4DCD-9D3F-36C02C0C213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4735-4DCD-9D3F-36C02C0C213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4735-4DCD-9D3F-36C02C0C213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4735-4DCD-9D3F-36C02C0C213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4735-4DCD-9D3F-36C02C0C213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4735-4DCD-9D3F-36C02C0C213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4735-4DCD-9D3F-36C02C0C2136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'CONSOLIDADO '!$D$202:$D$212</c:f>
              <c:numCache>
                <c:formatCode>0.0%</c:formatCode>
                <c:ptCount val="11"/>
                <c:pt idx="0">
                  <c:v>7.2364715252891093E-2</c:v>
                </c:pt>
                <c:pt idx="1">
                  <c:v>5.0932464666689631E-2</c:v>
                </c:pt>
                <c:pt idx="2" formatCode="0.000%">
                  <c:v>4.935963206844498E-5</c:v>
                </c:pt>
                <c:pt idx="3" formatCode="0.000%">
                  <c:v>3.1057469004757495E-4</c:v>
                </c:pt>
                <c:pt idx="4">
                  <c:v>9.34042556127972E-3</c:v>
                </c:pt>
                <c:pt idx="5">
                  <c:v>0.8153274526089076</c:v>
                </c:pt>
                <c:pt idx="6">
                  <c:v>7.5387435888716215E-4</c:v>
                </c:pt>
                <c:pt idx="7" formatCode="0.00%">
                  <c:v>4.2620297522672401E-4</c:v>
                </c:pt>
                <c:pt idx="8">
                  <c:v>6.6247992115634044E-4</c:v>
                </c:pt>
                <c:pt idx="9" formatCode="0.000%">
                  <c:v>5.4618448505945729E-6</c:v>
                </c:pt>
                <c:pt idx="10">
                  <c:v>4.9826988487995147E-2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4735-4DCD-9D3F-36C02C0C213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'CONSOLIDADO '!$B$200:$B$201</c15:sqref>
                        </c15:formulaRef>
                      </c:ext>
                    </c:extLst>
                    <c:strCache>
                      <c:ptCount val="2"/>
                      <c:pt idx="0">
                        <c:v>TOTAL EJECUTADO</c:v>
                      </c:pt>
                      <c:pt idx="1">
                        <c:v>CANTIDAD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2F-4735-4DCD-9D3F-36C02C0C2136}"/>
                    </c:ext>
                  </c:extLst>
                </c:dPt>
                <c:dPt>
                  <c:idx val="1"/>
                  <c:bubble3D val="0"/>
                  <c:explosion val="16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31-4735-4DCD-9D3F-36C02C0C213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33-4735-4DCD-9D3F-36C02C0C2136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35-4735-4DCD-9D3F-36C02C0C2136}"/>
                    </c:ext>
                  </c:extLst>
                </c:dPt>
                <c:dPt>
                  <c:idx val="4"/>
                  <c:bubble3D val="0"/>
                  <c:explosion val="6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37-4735-4DCD-9D3F-36C02C0C2136}"/>
                    </c:ext>
                  </c:extLst>
                </c:dPt>
                <c:dPt>
                  <c:idx val="5"/>
                  <c:bubble3D val="0"/>
                  <c:explosion val="4"/>
                  <c:spPr>
                    <a:solidFill>
                      <a:srgbClr val="002060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39-4735-4DCD-9D3F-36C02C0C2136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3B-4735-4DCD-9D3F-36C02C0C2136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3D-4735-4DCD-9D3F-36C02C0C2136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3F-4735-4DCD-9D3F-36C02C0C2136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41-4735-4DCD-9D3F-36C02C0C2136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43-4735-4DCD-9D3F-36C02C0C2136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7920103324815269E-3"/>
                        <c:y val="-4.527351980410732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700" b="1" i="0" u="none" strike="noStrike" kern="1200" spc="0" baseline="0">
                              <a:solidFill>
                                <a:sysClr val="windowText" lastClr="000000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E9EBBC5F-123E-4B1C-B2F0-6246CD894075}" type="CATEGORYNAME">
                            <a:rPr lang="en-US"/>
                            <a:pPr>
                              <a:defRPr sz="700">
                                <a:solidFill>
                                  <a:sysClr val="windowText" lastClr="000000"/>
                                </a:solidFill>
                              </a:defRPr>
                            </a:pPr>
                            <a:t>[NOMBRE DE CATEGORÍA]</a:t>
                          </a:fld>
                          <a:r>
                            <a:rPr lang="en-US" baseline="0"/>
                            <a:t>
0,1%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700" b="1" i="0" u="none" strike="noStrike" kern="1200" spc="0" baseline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F-4735-4DCD-9D3F-36C02C0C2136}"/>
                      </c:ext>
                    </c:extLst>
                  </c:dLbl>
                  <c:dLbl>
                    <c:idx val="1"/>
                    <c:layout>
                      <c:manualLayout>
                        <c:x val="8.9719457890982623E-2"/>
                        <c:y val="-2.5694088534791139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700" b="1" i="0" u="none" strike="noStrike" kern="1200" spc="0" baseline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4735-4DCD-9D3F-36C02C0C2136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700" b="1" i="0" u="none" strike="noStrike" kern="1200" spc="0" baseline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33-4735-4DCD-9D3F-36C02C0C2136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700" b="1" i="0" u="none" strike="noStrike" kern="1200" spc="0" baseline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35-4735-4DCD-9D3F-36C02C0C2136}"/>
                      </c:ext>
                    </c:extLst>
                  </c:dLbl>
                  <c:dLbl>
                    <c:idx val="4"/>
                    <c:layout>
                      <c:manualLayout>
                        <c:x val="0.16007910373340545"/>
                        <c:y val="3.1872162429400469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700" b="1" i="0" u="none" strike="noStrike" kern="1200" spc="0" baseline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4735-4DCD-9D3F-36C02C0C2136}"/>
                      </c:ext>
                    </c:extLst>
                  </c:dLbl>
                  <c:dLbl>
                    <c:idx val="5"/>
                    <c:layout>
                      <c:manualLayout>
                        <c:x val="-0.17777849915858143"/>
                        <c:y val="-0.3578719450009577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700" b="1" i="0" u="none" strike="noStrike" kern="1200" spc="0" baseline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>
                        <c15:layout>
                          <c:manualLayout>
                            <c:w val="0.25484819839472572"/>
                            <c:h val="0.1222222222222222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39-4735-4DCD-9D3F-36C02C0C2136}"/>
                      </c:ext>
                    </c:extLst>
                  </c:dLbl>
                  <c:dLbl>
                    <c:idx val="6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700" b="1" i="0" u="none" strike="noStrike" kern="1200" spc="0" baseline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3B-4735-4DCD-9D3F-36C02C0C2136}"/>
                      </c:ext>
                    </c:extLst>
                  </c:dLbl>
                  <c:dLbl>
                    <c:idx val="7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700" b="1" i="0" u="none" strike="noStrike" kern="1200" spc="0" baseline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3D-4735-4DCD-9D3F-36C02C0C2136}"/>
                      </c:ext>
                    </c:extLst>
                  </c:dLbl>
                  <c:dLbl>
                    <c:idx val="8"/>
                    <c:layout>
                      <c:manualLayout>
                        <c:x val="-0.11724882097521451"/>
                        <c:y val="2.885534278629372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700" b="1" i="0" u="none" strike="noStrike" kern="1200" spc="0" baseline="0">
                              <a:solidFill>
                                <a:sysClr val="windowText" lastClr="000000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43FCD6E5-6CD1-40FF-B90B-20E838695C0B}" type="CATEGORYNAME">
                            <a:rPr lang="en-US"/>
                            <a:pPr>
                              <a:defRPr sz="700">
                                <a:solidFill>
                                  <a:sysClr val="windowText" lastClr="000000"/>
                                </a:solidFill>
                              </a:defRPr>
                            </a:pPr>
                            <a:t>[NOMBRE DE CATEGORÍA]</a:t>
                          </a:fld>
                          <a:r>
                            <a:rPr lang="en-US" baseline="0"/>
                            <a:t>
0,01%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700" b="1" i="0" u="none" strike="noStrike" kern="1200" spc="0" baseline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F-4735-4DCD-9D3F-36C02C0C2136}"/>
                      </c:ext>
                    </c:extLst>
                  </c:dLbl>
                  <c:dLbl>
                    <c:idx val="9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700" b="1" i="0" u="none" strike="noStrike" kern="1200" spc="0" baseline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41-4735-4DCD-9D3F-36C02C0C2136}"/>
                      </c:ext>
                    </c:extLst>
                  </c:dLbl>
                  <c:dLbl>
                    <c:idx val="10"/>
                    <c:layout>
                      <c:manualLayout>
                        <c:x val="4.0972929175409845E-2"/>
                        <c:y val="-5.7855120180983294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700" b="1" i="0" u="none" strike="noStrike" kern="1200" spc="0" baseline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3-4735-4DCD-9D3F-36C02C0C213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700" b="1" i="0" u="none" strike="noStrike" kern="1200" spc="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'CONSOLIDADO '!$A$202:$A$212</c15:sqref>
                        </c15:formulaRef>
                      </c:ext>
                    </c:extLst>
                    <c:strCache>
                      <c:ptCount val="11"/>
                      <c:pt idx="0">
                        <c:v>NOMINA</c:v>
                      </c:pt>
                      <c:pt idx="1">
                        <c:v>CONTRATO DE ARRENDAMIENTO</c:v>
                      </c:pt>
                      <c:pt idx="2">
                        <c:v>CONTRATO DE COMPRA VENTA Y SUMINISTROS</c:v>
                      </c:pt>
                      <c:pt idx="3">
                        <c:v>COMISIONES DE SERVICIO</c:v>
                      </c:pt>
                      <c:pt idx="4">
                        <c:v>CONTRATO DE PRESTACION DE SERVICIOS</c:v>
                      </c:pt>
                      <c:pt idx="5">
                        <c:v>CONTRATO DE PRESTACION DE SERVICIOS - PROFESIONALES</c:v>
                      </c:pt>
                      <c:pt idx="6">
                        <c:v>FACTURA</c:v>
                      </c:pt>
                      <c:pt idx="7">
                        <c:v>ORDEN DE SERVICIO</c:v>
                      </c:pt>
                      <c:pt idx="8">
                        <c:v>INCAPACIDADES Y LICEN  MATER Y PATER </c:v>
                      </c:pt>
                      <c:pt idx="9">
                        <c:v>TASAS Y DERECHOS ADMINISTRATIVOS</c:v>
                      </c:pt>
                      <c:pt idx="10">
                        <c:v>ORDEN DE COMPRA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'CONSOLIDADO '!$B$202:$B$212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3</c:v>
                      </c:pt>
                      <c:pt idx="2">
                        <c:v>1</c:v>
                      </c:pt>
                      <c:pt idx="3">
                        <c:v>11</c:v>
                      </c:pt>
                      <c:pt idx="4">
                        <c:v>6</c:v>
                      </c:pt>
                      <c:pt idx="5">
                        <c:v>256</c:v>
                      </c:pt>
                      <c:pt idx="6">
                        <c:v>12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1</c:v>
                      </c:pt>
                      <c:pt idx="10">
                        <c:v>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44-4735-4DCD-9D3F-36C02C0C2136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63500">
        <a:srgbClr val="5BD4FF">
          <a:alpha val="40000"/>
        </a:srgbClr>
      </a:glow>
      <a:outerShdw blurRad="50800" dist="38100" dir="2700000" algn="tl" rotWithShape="0">
        <a:srgbClr val="5BD4FF">
          <a:alpha val="40000"/>
        </a:srgbClr>
      </a:outerShdw>
    </a:effectLst>
    <a:scene3d>
      <a:camera prst="orthographicFront"/>
      <a:lightRig rig="threePt" dir="t"/>
    </a:scene3d>
    <a:sp3d prstMaterial="dkEdge">
      <a:bevelT prst="angle"/>
      <a:bevelB prst="angle"/>
    </a:sp3d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EJECUCION REAL VS ACUERDO DE GESTIÓN INF. GENERAL</a:t>
            </a:r>
            <a:endParaRPr lang="es-ES"/>
          </a:p>
        </c:rich>
      </c:tx>
      <c:layout>
        <c:manualLayout>
          <c:xMode val="edge"/>
          <c:yMode val="edge"/>
          <c:x val="0.29508196721311475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'CONSOLIDADO '!$C$83</c:f>
              <c:strCache>
                <c:ptCount val="1"/>
                <c:pt idx="0">
                  <c:v>Compromisos META</c:v>
                </c:pt>
              </c:strCache>
            </c:strRef>
          </c:tx>
          <c:spPr>
            <a:ln w="22225" cap="rnd">
              <a:solidFill>
                <a:srgbClr val="660066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7030A0"/>
              </a:solidFill>
              <a:ln w="9525">
                <a:solidFill>
                  <a:srgbClr val="660066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'!$A$84:$A$95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'!$C$84:$C$95</c:f>
              <c:numCache>
                <c:formatCode>_(* #,##0.00_);_(* \(#,##0.00\);_(* "-"??_);_(@_)</c:formatCode>
                <c:ptCount val="12"/>
                <c:pt idx="0">
                  <c:v>0.17</c:v>
                </c:pt>
                <c:pt idx="1">
                  <c:v>0.66</c:v>
                </c:pt>
                <c:pt idx="2">
                  <c:v>0.73</c:v>
                </c:pt>
                <c:pt idx="3">
                  <c:v>0.81</c:v>
                </c:pt>
                <c:pt idx="4">
                  <c:v>0.83</c:v>
                </c:pt>
                <c:pt idx="5">
                  <c:v>0.85</c:v>
                </c:pt>
                <c:pt idx="6">
                  <c:v>0.88</c:v>
                </c:pt>
                <c:pt idx="7">
                  <c:v>0.9</c:v>
                </c:pt>
                <c:pt idx="8">
                  <c:v>0.92</c:v>
                </c:pt>
                <c:pt idx="9">
                  <c:v>0.94</c:v>
                </c:pt>
                <c:pt idx="10">
                  <c:v>0.96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4B-45FD-8B1E-1EFCFFE57C93}"/>
            </c:ext>
          </c:extLst>
        </c:ser>
        <c:ser>
          <c:idx val="0"/>
          <c:order val="1"/>
          <c:tx>
            <c:strRef>
              <c:f>'CONSOLIDADO '!$B$83</c:f>
              <c:strCache>
                <c:ptCount val="1"/>
                <c:pt idx="0">
                  <c:v>Compromisos REAL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00B0F0"/>
              </a:solidFill>
              <a:ln w="9525">
                <a:solidFill>
                  <a:srgbClr val="00B0F0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'!$A$84:$A$95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'!$B$84:$B$95</c:f>
              <c:numCache>
                <c:formatCode>_(* #,##0.00_);_(* \(#,##0.00\);_(* "-"??_);_(@_)</c:formatCode>
                <c:ptCount val="12"/>
                <c:pt idx="0">
                  <c:v>0.18</c:v>
                </c:pt>
                <c:pt idx="1">
                  <c:v>0.57999999999999996</c:v>
                </c:pt>
                <c:pt idx="2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4B-45FD-8B1E-1EFCFFE57C93}"/>
            </c:ext>
          </c:extLst>
        </c:ser>
        <c:ser>
          <c:idx val="3"/>
          <c:order val="2"/>
          <c:tx>
            <c:strRef>
              <c:f>'CONSOLIDADO '!$E$83</c:f>
              <c:strCache>
                <c:ptCount val="1"/>
                <c:pt idx="0">
                  <c:v>Obligaciones META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'!$A$84:$A$95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'!$E$84:$E$95</c:f>
              <c:numCache>
                <c:formatCode>_(* #,##0.00_);_(* \(#,##0.00\);_(* "-"??_);_(@_)</c:formatCode>
                <c:ptCount val="12"/>
                <c:pt idx="0">
                  <c:v>0.02</c:v>
                </c:pt>
                <c:pt idx="1">
                  <c:v>0.05</c:v>
                </c:pt>
                <c:pt idx="2">
                  <c:v>0.12</c:v>
                </c:pt>
                <c:pt idx="3">
                  <c:v>0.23</c:v>
                </c:pt>
                <c:pt idx="4">
                  <c:v>0.34</c:v>
                </c:pt>
                <c:pt idx="5">
                  <c:v>0.43</c:v>
                </c:pt>
                <c:pt idx="6">
                  <c:v>0.52</c:v>
                </c:pt>
                <c:pt idx="7">
                  <c:v>0.61</c:v>
                </c:pt>
                <c:pt idx="8">
                  <c:v>0.7</c:v>
                </c:pt>
                <c:pt idx="9">
                  <c:v>0.78</c:v>
                </c:pt>
                <c:pt idx="10">
                  <c:v>0.87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4B-45FD-8B1E-1EFCFFE57C93}"/>
            </c:ext>
          </c:extLst>
        </c:ser>
        <c:ser>
          <c:idx val="2"/>
          <c:order val="3"/>
          <c:tx>
            <c:strRef>
              <c:f>'CONSOLIDADO '!$D$83</c:f>
              <c:strCache>
                <c:ptCount val="1"/>
                <c:pt idx="0">
                  <c:v>Obligaciones REAL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'!$A$84:$A$95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'!$D$84:$D$95</c:f>
              <c:numCache>
                <c:formatCode>_(* #,##0.00_);_(* \(#,##0.00\);_(* "-"??_);_(@_)</c:formatCode>
                <c:ptCount val="12"/>
                <c:pt idx="0">
                  <c:v>0.02</c:v>
                </c:pt>
                <c:pt idx="1">
                  <c:v>0.04</c:v>
                </c:pt>
                <c:pt idx="2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4B-45FD-8B1E-1EFCFFE57C93}"/>
            </c:ext>
          </c:extLst>
        </c:ser>
        <c:ser>
          <c:idx val="5"/>
          <c:order val="4"/>
          <c:tx>
            <c:strRef>
              <c:f>'CONSOLIDADO '!$G$83</c:f>
              <c:strCache>
                <c:ptCount val="1"/>
                <c:pt idx="0">
                  <c:v>Pagos META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'!$A$84:$A$95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'!$G$84:$G$95</c:f>
              <c:numCache>
                <c:formatCode>_(* #,##0.00_);_(* \(#,##0.00\);_(* "-"??_);_(@_)</c:formatCode>
                <c:ptCount val="12"/>
                <c:pt idx="0">
                  <c:v>0.02</c:v>
                </c:pt>
                <c:pt idx="1">
                  <c:v>0.05</c:v>
                </c:pt>
                <c:pt idx="2">
                  <c:v>0.12</c:v>
                </c:pt>
                <c:pt idx="3">
                  <c:v>0.23</c:v>
                </c:pt>
                <c:pt idx="4">
                  <c:v>0.34</c:v>
                </c:pt>
                <c:pt idx="5">
                  <c:v>0.43</c:v>
                </c:pt>
                <c:pt idx="6">
                  <c:v>0.52</c:v>
                </c:pt>
                <c:pt idx="7">
                  <c:v>0.61</c:v>
                </c:pt>
                <c:pt idx="8">
                  <c:v>0.7</c:v>
                </c:pt>
                <c:pt idx="9">
                  <c:v>0.78</c:v>
                </c:pt>
                <c:pt idx="10">
                  <c:v>0.87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4B-45FD-8B1E-1EFCFFE57C93}"/>
            </c:ext>
          </c:extLst>
        </c:ser>
        <c:ser>
          <c:idx val="4"/>
          <c:order val="5"/>
          <c:tx>
            <c:strRef>
              <c:f>'CONSOLIDADO '!$F$83</c:f>
              <c:strCache>
                <c:ptCount val="1"/>
                <c:pt idx="0">
                  <c:v>Pagos REAL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Pt>
            <c:idx val="0"/>
            <c:marker>
              <c:symbol val="star"/>
              <c:size val="6"/>
              <c:spPr>
                <a:solidFill>
                  <a:srgbClr val="FF33CC"/>
                </a:solidFill>
                <a:ln w="9525">
                  <a:solidFill>
                    <a:srgbClr val="FF33CC"/>
                  </a:solidFill>
                  <a:round/>
                </a:ln>
                <a:effectLst/>
              </c:spPr>
            </c:marker>
            <c:bubble3D val="0"/>
            <c:spPr>
              <a:ln w="22225" cap="rnd">
                <a:solidFill>
                  <a:srgbClr val="FF33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304B-45FD-8B1E-1EFCFFE57C93}"/>
              </c:ext>
            </c:extLst>
          </c:dPt>
          <c:dLbls>
            <c:delete val="1"/>
          </c:dLbls>
          <c:cat>
            <c:strRef>
              <c:f>'CONSOLIDADO '!$A$84:$A$95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'!$F$84:$F$95</c:f>
              <c:numCache>
                <c:formatCode>_(* #,##0.00_);_(* \(#,##0.00\);_(* "-"??_);_(@_)</c:formatCode>
                <c:ptCount val="12"/>
                <c:pt idx="0">
                  <c:v>0.02</c:v>
                </c:pt>
                <c:pt idx="1">
                  <c:v>0.04</c:v>
                </c:pt>
                <c:pt idx="2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04B-45FD-8B1E-1EFCFFE57C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2511512"/>
        <c:axId val="742512168"/>
      </c:lineChart>
      <c:catAx>
        <c:axId val="742511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42512168"/>
        <c:crosses val="autoZero"/>
        <c:auto val="1"/>
        <c:lblAlgn val="ctr"/>
        <c:lblOffset val="100"/>
        <c:noMultiLvlLbl val="0"/>
      </c:catAx>
      <c:valAx>
        <c:axId val="74251216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42511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63500">
        <a:schemeClr val="accent3">
          <a:satMod val="175000"/>
          <a:alpha val="40000"/>
        </a:schemeClr>
      </a:glow>
      <a:outerShdw blurRad="50800" dist="38100" dir="2700000" algn="tl" rotWithShape="0">
        <a:schemeClr val="bg2">
          <a:lumMod val="75000"/>
          <a:alpha val="40000"/>
        </a:schemeClr>
      </a:outerShdw>
    </a:effectLst>
    <a:scene3d>
      <a:camera prst="orthographicFront"/>
      <a:lightRig rig="threePt" dir="t"/>
    </a:scene3d>
    <a:sp3d prstMaterial="dkEdge">
      <a:bevelT/>
    </a:sp3d>
  </c:spPr>
  <c:txPr>
    <a:bodyPr/>
    <a:lstStyle/>
    <a:p>
      <a:pPr>
        <a:defRPr sz="7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960" b="0" i="0" u="none" strike="noStrike" baseline="0">
                <a:effectLst/>
              </a:rPr>
              <a:t>Ejecucion por Rubro Inf. General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'CONSOLIDADO '!$B$158</c:f>
              <c:strCache>
                <c:ptCount val="1"/>
                <c:pt idx="0">
                  <c:v> Apropiacion  </c:v>
                </c:pt>
              </c:strCache>
            </c:strRef>
          </c:tx>
          <c:spPr>
            <a:solidFill>
              <a:srgbClr val="5322AA"/>
            </a:solidFill>
            <a:ln>
              <a:noFill/>
            </a:ln>
            <a:effectLst>
              <a:glow rad="63500">
                <a:srgbClr val="5BD4FF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'!$A$159:$A$169</c:f>
              <c:strCache>
                <c:ptCount val="11"/>
                <c:pt idx="0">
                  <c:v>A-01-01-01</c:v>
                </c:pt>
                <c:pt idx="1">
                  <c:v>A-01-01-02</c:v>
                </c:pt>
                <c:pt idx="2">
                  <c:v>A-01-01-03</c:v>
                </c:pt>
                <c:pt idx="3">
                  <c:v>A-02-01</c:v>
                </c:pt>
                <c:pt idx="4">
                  <c:v>A-02-02</c:v>
                </c:pt>
                <c:pt idx="5">
                  <c:v>A-03-04-02-012</c:v>
                </c:pt>
                <c:pt idx="6">
                  <c:v>A-08-03</c:v>
                </c:pt>
                <c:pt idx="7">
                  <c:v>A-08-04-01</c:v>
                </c:pt>
                <c:pt idx="8">
                  <c:v>C-1704-1100-7</c:v>
                </c:pt>
                <c:pt idx="9">
                  <c:v>C-1704-1100-8</c:v>
                </c:pt>
                <c:pt idx="10">
                  <c:v>C-1799-1100-2</c:v>
                </c:pt>
              </c:strCache>
            </c:strRef>
          </c:cat>
          <c:val>
            <c:numRef>
              <c:f>'CONSOLIDADO '!$B$159:$B$169</c:f>
              <c:numCache>
                <c:formatCode>_(* #,##0.00_);_(* \(#,##0.00\);_(* "-"??_);_(@_)</c:formatCode>
                <c:ptCount val="11"/>
                <c:pt idx="0">
                  <c:v>5216604000</c:v>
                </c:pt>
                <c:pt idx="1">
                  <c:v>2122865000</c:v>
                </c:pt>
                <c:pt idx="2">
                  <c:v>637786000</c:v>
                </c:pt>
                <c:pt idx="3">
                  <c:v>197037000</c:v>
                </c:pt>
                <c:pt idx="4">
                  <c:v>1900639000</c:v>
                </c:pt>
                <c:pt idx="5">
                  <c:v>29076000</c:v>
                </c:pt>
                <c:pt idx="6">
                  <c:v>1500000</c:v>
                </c:pt>
                <c:pt idx="7">
                  <c:v>50149000</c:v>
                </c:pt>
                <c:pt idx="8">
                  <c:v>10500000000</c:v>
                </c:pt>
                <c:pt idx="9">
                  <c:v>7500000000</c:v>
                </c:pt>
                <c:pt idx="10">
                  <c:v>4056342558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7-410C-9B16-35BA29D69142}"/>
            </c:ext>
          </c:extLst>
        </c:ser>
        <c:ser>
          <c:idx val="1"/>
          <c:order val="1"/>
          <c:tx>
            <c:strRef>
              <c:f>'CONSOLIDADO '!$C$158</c:f>
              <c:strCache>
                <c:ptCount val="1"/>
                <c:pt idx="0">
                  <c:v> Ejecucion Compromisos </c:v>
                </c:pt>
              </c:strCache>
            </c:strRef>
          </c:tx>
          <c:spPr>
            <a:solidFill>
              <a:srgbClr val="6AA343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srgbClr val="6AA343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'!$A$159:$A$169</c:f>
              <c:strCache>
                <c:ptCount val="11"/>
                <c:pt idx="0">
                  <c:v>A-01-01-01</c:v>
                </c:pt>
                <c:pt idx="1">
                  <c:v>A-01-01-02</c:v>
                </c:pt>
                <c:pt idx="2">
                  <c:v>A-01-01-03</c:v>
                </c:pt>
                <c:pt idx="3">
                  <c:v>A-02-01</c:v>
                </c:pt>
                <c:pt idx="4">
                  <c:v>A-02-02</c:v>
                </c:pt>
                <c:pt idx="5">
                  <c:v>A-03-04-02-012</c:v>
                </c:pt>
                <c:pt idx="6">
                  <c:v>A-08-03</c:v>
                </c:pt>
                <c:pt idx="7">
                  <c:v>A-08-04-01</c:v>
                </c:pt>
                <c:pt idx="8">
                  <c:v>C-1704-1100-7</c:v>
                </c:pt>
                <c:pt idx="9">
                  <c:v>C-1704-1100-8</c:v>
                </c:pt>
                <c:pt idx="10">
                  <c:v>C-1799-1100-2</c:v>
                </c:pt>
              </c:strCache>
            </c:strRef>
          </c:cat>
          <c:val>
            <c:numRef>
              <c:f>'CONSOLIDADO '!$C$159:$C$169</c:f>
              <c:numCache>
                <c:formatCode>_(* #,##0.00_);_(* \(#,##0.00\);_(* "-"??_);_(@_)</c:formatCode>
                <c:ptCount val="11"/>
                <c:pt idx="0">
                  <c:v>1043157002</c:v>
                </c:pt>
                <c:pt idx="1">
                  <c:v>416320746</c:v>
                </c:pt>
                <c:pt idx="2">
                  <c:v>156916621</c:v>
                </c:pt>
                <c:pt idx="3">
                  <c:v>0</c:v>
                </c:pt>
                <c:pt idx="4">
                  <c:v>1448276287.3099999</c:v>
                </c:pt>
                <c:pt idx="5">
                  <c:v>14797665</c:v>
                </c:pt>
                <c:pt idx="6">
                  <c:v>122000</c:v>
                </c:pt>
                <c:pt idx="7">
                  <c:v>0</c:v>
                </c:pt>
                <c:pt idx="8">
                  <c:v>9982544349</c:v>
                </c:pt>
                <c:pt idx="9">
                  <c:v>6488910666</c:v>
                </c:pt>
                <c:pt idx="10">
                  <c:v>2785729752.9200001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7-410C-9B16-35BA29D69142}"/>
            </c:ext>
          </c:extLst>
        </c:ser>
        <c:ser>
          <c:idx val="2"/>
          <c:order val="2"/>
          <c:tx>
            <c:strRef>
              <c:f>'CONSOLIDADO '!$D$158</c:f>
              <c:strCache>
                <c:ptCount val="1"/>
                <c:pt idx="0">
                  <c:v> Ejecucion Obligaciones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glow rad="63500">
                <a:schemeClr val="accent5">
                  <a:lumMod val="50000"/>
                  <a:alpha val="40000"/>
                </a:schemeClr>
              </a:glow>
              <a:innerShdw blurRad="63500" dist="50800" dir="13500000">
                <a:schemeClr val="accent5">
                  <a:lumMod val="50000"/>
                  <a:alpha val="50000"/>
                </a:schemeClr>
              </a:inn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'!$A$159:$A$169</c:f>
              <c:strCache>
                <c:ptCount val="11"/>
                <c:pt idx="0">
                  <c:v>A-01-01-01</c:v>
                </c:pt>
                <c:pt idx="1">
                  <c:v>A-01-01-02</c:v>
                </c:pt>
                <c:pt idx="2">
                  <c:v>A-01-01-03</c:v>
                </c:pt>
                <c:pt idx="3">
                  <c:v>A-02-01</c:v>
                </c:pt>
                <c:pt idx="4">
                  <c:v>A-02-02</c:v>
                </c:pt>
                <c:pt idx="5">
                  <c:v>A-03-04-02-012</c:v>
                </c:pt>
                <c:pt idx="6">
                  <c:v>A-08-03</c:v>
                </c:pt>
                <c:pt idx="7">
                  <c:v>A-08-04-01</c:v>
                </c:pt>
                <c:pt idx="8">
                  <c:v>C-1704-1100-7</c:v>
                </c:pt>
                <c:pt idx="9">
                  <c:v>C-1704-1100-8</c:v>
                </c:pt>
                <c:pt idx="10">
                  <c:v>C-1799-1100-2</c:v>
                </c:pt>
              </c:strCache>
            </c:strRef>
          </c:cat>
          <c:val>
            <c:numRef>
              <c:f>'CONSOLIDADO '!$D$159:$D$169</c:f>
              <c:numCache>
                <c:formatCode>_(* #,##0.00_);_(* \(#,##0.00\);_(* "-"??_);_(@_)</c:formatCode>
                <c:ptCount val="11"/>
                <c:pt idx="0">
                  <c:v>1043157001</c:v>
                </c:pt>
                <c:pt idx="1">
                  <c:v>415994246</c:v>
                </c:pt>
                <c:pt idx="2">
                  <c:v>156916621</c:v>
                </c:pt>
                <c:pt idx="3">
                  <c:v>0</c:v>
                </c:pt>
                <c:pt idx="4">
                  <c:v>349975852.02999997</c:v>
                </c:pt>
                <c:pt idx="5">
                  <c:v>3809921</c:v>
                </c:pt>
                <c:pt idx="6">
                  <c:v>122000</c:v>
                </c:pt>
                <c:pt idx="7">
                  <c:v>0</c:v>
                </c:pt>
                <c:pt idx="8">
                  <c:v>650224855</c:v>
                </c:pt>
                <c:pt idx="9">
                  <c:v>257001700</c:v>
                </c:pt>
                <c:pt idx="10">
                  <c:v>205446868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37-410C-9B16-35BA29D69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6951976"/>
        <c:axId val="766958864"/>
      </c:barChart>
      <c:lineChart>
        <c:grouping val="standard"/>
        <c:varyColors val="0"/>
        <c:ser>
          <c:idx val="3"/>
          <c:order val="3"/>
          <c:tx>
            <c:strRef>
              <c:f>'CONSOLIDADO '!$E$158</c:f>
              <c:strCache>
                <c:ptCount val="1"/>
                <c:pt idx="0">
                  <c:v> Ejecucion pagos 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'CONSOLIDADO '!$A$159:$A$169</c:f>
              <c:strCache>
                <c:ptCount val="11"/>
                <c:pt idx="0">
                  <c:v>A-01-01-01</c:v>
                </c:pt>
                <c:pt idx="1">
                  <c:v>A-01-01-02</c:v>
                </c:pt>
                <c:pt idx="2">
                  <c:v>A-01-01-03</c:v>
                </c:pt>
                <c:pt idx="3">
                  <c:v>A-02-01</c:v>
                </c:pt>
                <c:pt idx="4">
                  <c:v>A-02-02</c:v>
                </c:pt>
                <c:pt idx="5">
                  <c:v>A-03-04-02-012</c:v>
                </c:pt>
                <c:pt idx="6">
                  <c:v>A-08-03</c:v>
                </c:pt>
                <c:pt idx="7">
                  <c:v>A-08-04-01</c:v>
                </c:pt>
                <c:pt idx="8">
                  <c:v>C-1704-1100-7</c:v>
                </c:pt>
                <c:pt idx="9">
                  <c:v>C-1704-1100-8</c:v>
                </c:pt>
                <c:pt idx="10">
                  <c:v>C-1799-1100-2</c:v>
                </c:pt>
              </c:strCache>
            </c:strRef>
          </c:cat>
          <c:val>
            <c:numRef>
              <c:f>'CONSOLIDADO '!$E$159:$E$169</c:f>
              <c:numCache>
                <c:formatCode>_(* #,##0.00_);_(* \(#,##0.00\);_(* "-"??_);_(@_)</c:formatCode>
                <c:ptCount val="11"/>
                <c:pt idx="0">
                  <c:v>1043157001</c:v>
                </c:pt>
                <c:pt idx="1">
                  <c:v>415994246</c:v>
                </c:pt>
                <c:pt idx="2">
                  <c:v>156916621</c:v>
                </c:pt>
                <c:pt idx="3">
                  <c:v>0</c:v>
                </c:pt>
                <c:pt idx="4">
                  <c:v>349975852.02999997</c:v>
                </c:pt>
                <c:pt idx="5">
                  <c:v>3809921</c:v>
                </c:pt>
                <c:pt idx="6">
                  <c:v>0</c:v>
                </c:pt>
                <c:pt idx="7">
                  <c:v>0</c:v>
                </c:pt>
                <c:pt idx="8">
                  <c:v>596317087</c:v>
                </c:pt>
                <c:pt idx="9">
                  <c:v>241311600</c:v>
                </c:pt>
                <c:pt idx="10">
                  <c:v>198072868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37-410C-9B16-35BA29D69142}"/>
            </c:ext>
          </c:extLst>
        </c:ser>
        <c:ser>
          <c:idx val="4"/>
          <c:order val="4"/>
          <c:tx>
            <c:strRef>
              <c:f>'CONSOLIDADO '!$F$158</c:f>
              <c:strCache>
                <c:ptCount val="1"/>
                <c:pt idx="0">
                  <c:v> Proyecccion Compromisos </c:v>
                </c:pt>
              </c:strCache>
            </c:strRef>
          </c:tx>
          <c:spPr>
            <a:ln w="28575" cap="rnd">
              <a:solidFill>
                <a:srgbClr val="5BD4FF"/>
              </a:solidFill>
              <a:round/>
            </a:ln>
            <a:effectLst/>
          </c:spPr>
          <c:marker>
            <c:symbol val="none"/>
          </c:marker>
          <c:cat>
            <c:strRef>
              <c:f>'CONSOLIDADO '!$A$159:$A$169</c:f>
              <c:strCache>
                <c:ptCount val="11"/>
                <c:pt idx="0">
                  <c:v>A-01-01-01</c:v>
                </c:pt>
                <c:pt idx="1">
                  <c:v>A-01-01-02</c:v>
                </c:pt>
                <c:pt idx="2">
                  <c:v>A-01-01-03</c:v>
                </c:pt>
                <c:pt idx="3">
                  <c:v>A-02-01</c:v>
                </c:pt>
                <c:pt idx="4">
                  <c:v>A-02-02</c:v>
                </c:pt>
                <c:pt idx="5">
                  <c:v>A-03-04-02-012</c:v>
                </c:pt>
                <c:pt idx="6">
                  <c:v>A-08-03</c:v>
                </c:pt>
                <c:pt idx="7">
                  <c:v>A-08-04-01</c:v>
                </c:pt>
                <c:pt idx="8">
                  <c:v>C-1704-1100-7</c:v>
                </c:pt>
                <c:pt idx="9">
                  <c:v>C-1704-1100-8</c:v>
                </c:pt>
                <c:pt idx="10">
                  <c:v>C-1799-1100-2</c:v>
                </c:pt>
              </c:strCache>
            </c:strRef>
          </c:cat>
          <c:val>
            <c:numRef>
              <c:f>'CONSOLIDADO '!$F$159:$F$169</c:f>
              <c:numCache>
                <c:formatCode>_(* #,##0.00_);_(* \(#,##0.00\);_(* "-"??_);_(@_)</c:formatCode>
                <c:ptCount val="11"/>
                <c:pt idx="0">
                  <c:v>1129124998</c:v>
                </c:pt>
                <c:pt idx="1">
                  <c:v>530716250.00000006</c:v>
                </c:pt>
                <c:pt idx="2">
                  <c:v>159446500</c:v>
                </c:pt>
                <c:pt idx="3">
                  <c:v>45037000</c:v>
                </c:pt>
                <c:pt idx="4">
                  <c:v>1732513999</c:v>
                </c:pt>
                <c:pt idx="5">
                  <c:v>5900000</c:v>
                </c:pt>
                <c:pt idx="6">
                  <c:v>0</c:v>
                </c:pt>
                <c:pt idx="7">
                  <c:v>0</c:v>
                </c:pt>
                <c:pt idx="8">
                  <c:v>10204140500</c:v>
                </c:pt>
                <c:pt idx="9">
                  <c:v>6204235900</c:v>
                </c:pt>
                <c:pt idx="10">
                  <c:v>3381050558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37-410C-9B16-35BA29D69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6951976"/>
        <c:axId val="766958864"/>
      </c:lineChart>
      <c:catAx>
        <c:axId val="76695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6958864"/>
        <c:crosses val="autoZero"/>
        <c:auto val="1"/>
        <c:lblAlgn val="ctr"/>
        <c:lblOffset val="100"/>
        <c:noMultiLvlLbl val="0"/>
      </c:catAx>
      <c:valAx>
        <c:axId val="76695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695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01600">
        <a:schemeClr val="bg2">
          <a:lumMod val="75000"/>
          <a:alpha val="40000"/>
        </a:schemeClr>
      </a:glow>
      <a:outerShdw blurRad="50800" dist="38100" dir="2700000" algn="tl" rotWithShape="0">
        <a:schemeClr val="bg2">
          <a:lumMod val="75000"/>
          <a:alpha val="40000"/>
        </a:schemeClr>
      </a:out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0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O" sz="10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EJECUCION REAL VS ACUERDO DE GESTIÓN adquisiòn bienes y servicios</a:t>
            </a:r>
          </a:p>
        </c:rich>
      </c:tx>
      <c:layout>
        <c:manualLayout>
          <c:xMode val="edge"/>
          <c:yMode val="edge"/>
          <c:x val="0.21856014364483511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000" b="1" i="0" u="none" strike="noStrike" kern="1200" cap="all" spc="120" normalizeH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'CONSOLIDADO '!$C$98</c:f>
              <c:strCache>
                <c:ptCount val="1"/>
                <c:pt idx="0">
                  <c:v>Compromisos META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2060"/>
              </a:solidFill>
              <a:ln w="9525">
                <a:solidFill>
                  <a:srgbClr val="7030A0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'!$A$99:$A$110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'!$C$99:$C$110</c:f>
              <c:numCache>
                <c:formatCode>_(* #,##0.00_);_(* \(#,##0.00\);_(* "-"??_);_(@_)</c:formatCode>
                <c:ptCount val="12"/>
                <c:pt idx="0">
                  <c:v>0.70559101643914501</c:v>
                </c:pt>
                <c:pt idx="1">
                  <c:v>0.78446798933677075</c:v>
                </c:pt>
                <c:pt idx="2">
                  <c:v>0.84739063563677131</c:v>
                </c:pt>
                <c:pt idx="3">
                  <c:v>0.92579089049023777</c:v>
                </c:pt>
                <c:pt idx="4">
                  <c:v>0.92982313045484621</c:v>
                </c:pt>
                <c:pt idx="5">
                  <c:v>0.97270789101844135</c:v>
                </c:pt>
                <c:pt idx="6">
                  <c:v>0.97674013098304979</c:v>
                </c:pt>
                <c:pt idx="7">
                  <c:v>0.98315596116845505</c:v>
                </c:pt>
                <c:pt idx="8">
                  <c:v>0.98742656015514307</c:v>
                </c:pt>
                <c:pt idx="9">
                  <c:v>0.9919355181639109</c:v>
                </c:pt>
                <c:pt idx="10">
                  <c:v>0.99549104008436007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BF-40F6-80A0-DEFCD5CF3CE1}"/>
            </c:ext>
          </c:extLst>
        </c:ser>
        <c:ser>
          <c:idx val="0"/>
          <c:order val="1"/>
          <c:tx>
            <c:strRef>
              <c:f>'CONSOLIDADO '!$B$98</c:f>
              <c:strCache>
                <c:ptCount val="1"/>
                <c:pt idx="0">
                  <c:v>Compromisos REAL</c:v>
                </c:pt>
              </c:strCache>
            </c:strRef>
          </c:tx>
          <c:spPr>
            <a:ln w="22225" cap="rnd">
              <a:solidFill>
                <a:srgbClr val="5BD4FF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5BD4FF"/>
              </a:solidFill>
              <a:ln w="9525">
                <a:solidFill>
                  <a:srgbClr val="5BD4FF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'!$A$99:$A$110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'!$B$99:$B$110</c:f>
              <c:numCache>
                <c:formatCode>_(* #,##0.00_);_(* \(#,##0.00\);_(* "-"??_);_(@_)</c:formatCode>
                <c:ptCount val="12"/>
                <c:pt idx="0">
                  <c:v>0.67</c:v>
                </c:pt>
                <c:pt idx="1">
                  <c:v>0.68</c:v>
                </c:pt>
                <c:pt idx="2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BF-40F6-80A0-DEFCD5CF3CE1}"/>
            </c:ext>
          </c:extLst>
        </c:ser>
        <c:ser>
          <c:idx val="3"/>
          <c:order val="2"/>
          <c:tx>
            <c:strRef>
              <c:f>'CONSOLIDADO '!$E$98</c:f>
              <c:strCache>
                <c:ptCount val="1"/>
                <c:pt idx="0">
                  <c:v>Obligaciones META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'!$A$99:$A$110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'!$E$99:$E$110</c:f>
              <c:numCache>
                <c:formatCode>_(* #,##0.00_);_(* \(#,##0.00\);_(* "-"??_);_(@_)</c:formatCode>
                <c:ptCount val="12"/>
                <c:pt idx="0">
                  <c:v>5.9178307803493008E-2</c:v>
                </c:pt>
                <c:pt idx="1">
                  <c:v>0.12394247967750978</c:v>
                </c:pt>
                <c:pt idx="2">
                  <c:v>0.19682515984356019</c:v>
                </c:pt>
                <c:pt idx="3">
                  <c:v>0.32907496438916212</c:v>
                </c:pt>
                <c:pt idx="4">
                  <c:v>0.47613497222640677</c:v>
                </c:pt>
                <c:pt idx="5">
                  <c:v>0.55140124261325385</c:v>
                </c:pt>
                <c:pt idx="6">
                  <c:v>0.65651006256447608</c:v>
                </c:pt>
                <c:pt idx="7">
                  <c:v>0.72777190138038472</c:v>
                </c:pt>
                <c:pt idx="8">
                  <c:v>0.80017786350227582</c:v>
                </c:pt>
                <c:pt idx="9">
                  <c:v>0.86714923992075044</c:v>
                </c:pt>
                <c:pt idx="10">
                  <c:v>0.93260942013923975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BF-40F6-80A0-DEFCD5CF3CE1}"/>
            </c:ext>
          </c:extLst>
        </c:ser>
        <c:ser>
          <c:idx val="2"/>
          <c:order val="3"/>
          <c:tx>
            <c:strRef>
              <c:f>'CONSOLIDADO '!$D$98</c:f>
              <c:strCache>
                <c:ptCount val="1"/>
                <c:pt idx="0">
                  <c:v>Obligaciones REAL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'!$A$99:$A$110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'!$D$99:$D$110</c:f>
              <c:numCache>
                <c:formatCode>_(* #,##0.00_);_(* \(#,##0.00\);_(* "-"??_);_(@_)</c:formatCode>
                <c:ptCount val="12"/>
                <c:pt idx="0">
                  <c:v>0.05</c:v>
                </c:pt>
                <c:pt idx="1">
                  <c:v>0.11</c:v>
                </c:pt>
                <c:pt idx="2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BF-40F6-80A0-DEFCD5CF3CE1}"/>
            </c:ext>
          </c:extLst>
        </c:ser>
        <c:ser>
          <c:idx val="5"/>
          <c:order val="4"/>
          <c:tx>
            <c:strRef>
              <c:f>'CONSOLIDADO '!$G$98</c:f>
              <c:strCache>
                <c:ptCount val="1"/>
                <c:pt idx="0">
                  <c:v>Pagos META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'!$A$99:$A$110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'!$G$99:$G$110</c:f>
              <c:numCache>
                <c:formatCode>_(* #,##0.00_);_(* \(#,##0.00\);_(* "-"??_);_(@_)</c:formatCode>
                <c:ptCount val="12"/>
                <c:pt idx="0">
                  <c:v>5.9178307803493008E-2</c:v>
                </c:pt>
                <c:pt idx="1">
                  <c:v>0.12394247967750978</c:v>
                </c:pt>
                <c:pt idx="2">
                  <c:v>0.19682515984356019</c:v>
                </c:pt>
                <c:pt idx="3">
                  <c:v>0.32907496438916212</c:v>
                </c:pt>
                <c:pt idx="4">
                  <c:v>0.47613497222640677</c:v>
                </c:pt>
                <c:pt idx="5">
                  <c:v>0.55140124261325385</c:v>
                </c:pt>
                <c:pt idx="6">
                  <c:v>0.65651006256447608</c:v>
                </c:pt>
                <c:pt idx="7">
                  <c:v>0.72777190138038472</c:v>
                </c:pt>
                <c:pt idx="8">
                  <c:v>0.80017786350227582</c:v>
                </c:pt>
                <c:pt idx="9">
                  <c:v>0.86714923992075044</c:v>
                </c:pt>
                <c:pt idx="10">
                  <c:v>0.93260942013923975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BF-40F6-80A0-DEFCD5CF3CE1}"/>
            </c:ext>
          </c:extLst>
        </c:ser>
        <c:ser>
          <c:idx val="4"/>
          <c:order val="5"/>
          <c:tx>
            <c:strRef>
              <c:f>'CONSOLIDADO '!$F$98</c:f>
              <c:strCache>
                <c:ptCount val="1"/>
                <c:pt idx="0">
                  <c:v>Pagos REAL</c:v>
                </c:pt>
              </c:strCache>
            </c:strRef>
          </c:tx>
          <c:spPr>
            <a:ln w="22225" cap="rnd">
              <a:solidFill>
                <a:srgbClr val="FF33CC"/>
              </a:solidFill>
              <a:round/>
            </a:ln>
            <a:effectLst/>
          </c:spPr>
          <c:marker>
            <c:symbol val="star"/>
            <c:size val="6"/>
            <c:spPr>
              <a:solidFill>
                <a:srgbClr val="FF33CC"/>
              </a:solidFill>
              <a:ln w="9525">
                <a:solidFill>
                  <a:srgbClr val="FF33CC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'!$A$99:$A$110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'!$F$99:$F$110</c:f>
              <c:numCache>
                <c:formatCode>_(* #,##0.00_);_(* \(#,##0.00\);_(* "-"??_);_(@_)</c:formatCode>
                <c:ptCount val="12"/>
                <c:pt idx="0">
                  <c:v>0.05</c:v>
                </c:pt>
                <c:pt idx="1">
                  <c:v>0.11</c:v>
                </c:pt>
                <c:pt idx="2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BF-40F6-80A0-DEFCD5CF3C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6948696"/>
        <c:axId val="766952304"/>
      </c:lineChart>
      <c:catAx>
        <c:axId val="766948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6952304"/>
        <c:crosses val="autoZero"/>
        <c:auto val="1"/>
        <c:lblAlgn val="ctr"/>
        <c:lblOffset val="100"/>
        <c:noMultiLvlLbl val="0"/>
      </c:catAx>
      <c:valAx>
        <c:axId val="76695230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6948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01600">
        <a:schemeClr val="accent3">
          <a:satMod val="175000"/>
          <a:alpha val="40000"/>
        </a:schemeClr>
      </a:glow>
      <a:outerShdw blurRad="50800" dist="38100" dir="2700000" algn="tl" rotWithShape="0">
        <a:schemeClr val="bg2">
          <a:lumMod val="75000"/>
          <a:alpha val="40000"/>
        </a:schemeClr>
      </a:out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031219014606766"/>
          <c:y val="9.1190508463437375E-2"/>
          <c:w val="0.82756263633573024"/>
          <c:h val="0.81761898307312519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rgbClr val="A5002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40C-437B-81F1-3DB38152F1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40C-437B-81F1-3DB38152F1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40C-437B-81F1-3DB38152F11A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40C-437B-81F1-3DB38152F1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40C-437B-81F1-3DB38152F11A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40C-437B-81F1-3DB38152F11A}"/>
              </c:ext>
            </c:extLst>
          </c:dPt>
          <c:dLbls>
            <c:dLbl>
              <c:idx val="0"/>
              <c:layout>
                <c:manualLayout>
                  <c:x val="-0.21250724973310117"/>
                  <c:y val="-0.245635712789422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02777777777779"/>
                      <c:h val="0.15178176003861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40C-437B-81F1-3DB38152F11A}"/>
                </c:ext>
              </c:extLst>
            </c:dLbl>
            <c:dLbl>
              <c:idx val="1"/>
              <c:layout>
                <c:manualLayout>
                  <c:x val="3.2343373471056883E-3"/>
                  <c:y val="-8.42462860347086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78EDE61-0D4A-405D-9E8A-C538B130B7FC}" type="CATEGORYNAME">
                      <a:rPr lang="en-US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0,01%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98843981668872"/>
                      <c:h val="0.147164820359896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0C-437B-81F1-3DB38152F11A}"/>
                </c:ext>
              </c:extLst>
            </c:dLbl>
            <c:dLbl>
              <c:idx val="2"/>
              <c:layout>
                <c:manualLayout>
                  <c:x val="-1.2937462817528124E-2"/>
                  <c:y val="0.216484089723526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0C-437B-81F1-3DB38152F11A}"/>
                </c:ext>
              </c:extLst>
            </c:dLbl>
            <c:dLbl>
              <c:idx val="3"/>
              <c:layout>
                <c:manualLayout>
                  <c:x val="1.2246530994221943E-2"/>
                  <c:y val="-0.230233119334261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98622047244094"/>
                      <c:h val="0.15178176003861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40C-437B-81F1-3DB38152F11A}"/>
                </c:ext>
              </c:extLst>
            </c:dLbl>
            <c:dLbl>
              <c:idx val="4"/>
              <c:layout>
                <c:manualLayout>
                  <c:x val="0.10438902577169755"/>
                  <c:y val="-0.133362085607843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0C-437B-81F1-3DB38152F11A}"/>
                </c:ext>
              </c:extLst>
            </c:dLbl>
            <c:dLbl>
              <c:idx val="5"/>
              <c:layout>
                <c:manualLayout>
                  <c:x val="0.17005802503008546"/>
                  <c:y val="9.77460270517828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0C-437B-81F1-3DB38152F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'CONSOLIDADO '!$A$241:$A$246</c:f>
              <c:strCache>
                <c:ptCount val="6"/>
                <c:pt idx="0">
                  <c:v>CONTRATO DE ARRENDAMIENTO</c:v>
                </c:pt>
                <c:pt idx="1">
                  <c:v>ACTO ADMINISTRATIVO</c:v>
                </c:pt>
                <c:pt idx="2">
                  <c:v>CONTRATO DE COMPRA VENTA Y SUMINISTROS</c:v>
                </c:pt>
                <c:pt idx="3">
                  <c:v>CONTRATO DE PRESTACION DE SERVICIOS</c:v>
                </c:pt>
                <c:pt idx="4">
                  <c:v>FACTURA</c:v>
                </c:pt>
                <c:pt idx="5">
                  <c:v>ORDEN DE COMPRA</c:v>
                </c:pt>
              </c:strCache>
            </c:strRef>
          </c:cat>
          <c:val>
            <c:numRef>
              <c:f>'CONSOLIDADO '!$C$241:$C$246</c:f>
              <c:numCache>
                <c:formatCode>_-* #,##0_-;\-* #,##0_-;_-* "-"??_-;_-@_-</c:formatCode>
                <c:ptCount val="6"/>
                <c:pt idx="0">
                  <c:v>1137667008</c:v>
                </c:pt>
                <c:pt idx="1">
                  <c:v>708888</c:v>
                </c:pt>
                <c:pt idx="2">
                  <c:v>1102535</c:v>
                </c:pt>
                <c:pt idx="3">
                  <c:v>23950000</c:v>
                </c:pt>
                <c:pt idx="4">
                  <c:v>16839122</c:v>
                </c:pt>
                <c:pt idx="5">
                  <c:v>268008734.31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0C-437B-81F1-3DB38152F11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840C-437B-81F1-3DB38152F1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840C-437B-81F1-3DB38152F1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840C-437B-81F1-3DB38152F11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840C-437B-81F1-3DB38152F11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6-840C-437B-81F1-3DB38152F11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8-840C-437B-81F1-3DB38152F11A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E-840C-437B-81F1-3DB38152F11A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10-840C-437B-81F1-3DB38152F11A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12-840C-437B-81F1-3DB38152F11A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4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14-840C-437B-81F1-3DB38152F11A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5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16-840C-437B-81F1-3DB38152F11A}"/>
                      </c:ext>
                    </c:extLst>
                  </c:dLbl>
                  <c:dLbl>
                    <c:idx val="5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6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18-840C-437B-81F1-3DB38152F11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'CONSOLIDADO '!$A$241:$A$246</c15:sqref>
                        </c15:formulaRef>
                      </c:ext>
                    </c:extLst>
                    <c:strCache>
                      <c:ptCount val="6"/>
                      <c:pt idx="0">
                        <c:v>CONTRATO DE ARRENDAMIENTO</c:v>
                      </c:pt>
                      <c:pt idx="1">
                        <c:v>ACTO ADMINISTRATIVO</c:v>
                      </c:pt>
                      <c:pt idx="2">
                        <c:v>CONTRATO DE COMPRA VENTA Y SUMINISTROS</c:v>
                      </c:pt>
                      <c:pt idx="3">
                        <c:v>CONTRATO DE PRESTACION DE SERVICIOS</c:v>
                      </c:pt>
                      <c:pt idx="4">
                        <c:v>FACTURA</c:v>
                      </c:pt>
                      <c:pt idx="5">
                        <c:v>ORDEN DE COMPRA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'CONSOLIDADO '!$B$241:$B$246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</c:v>
                      </c:pt>
                      <c:pt idx="1">
                        <c:v>3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12</c:v>
                      </c:pt>
                      <c:pt idx="5">
                        <c:v>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840C-437B-81F1-3DB38152F11A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0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O" sz="10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EJECUCION REAL VS ACUERDO DE GESTIÓN INF. Gestua</a:t>
            </a:r>
          </a:p>
        </c:rich>
      </c:tx>
      <c:layout>
        <c:manualLayout>
          <c:xMode val="edge"/>
          <c:yMode val="edge"/>
          <c:x val="0.29274088541666665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000" b="1" i="0" u="none" strike="noStrike" kern="1200" cap="all" spc="120" normalizeH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'CONSOLIDADO '!$C$113</c:f>
              <c:strCache>
                <c:ptCount val="1"/>
                <c:pt idx="0">
                  <c:v>Compromisos META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7030A0"/>
              </a:solidFill>
              <a:ln w="9525">
                <a:solidFill>
                  <a:srgbClr val="7030A0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'!$A$114:$A$125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'!$C$114:$C$125</c:f>
              <c:numCache>
                <c:formatCode>_(* #,##0.00_);_(* \(#,##0.00\);_(* "-"??_);_(@_)</c:formatCode>
                <c:ptCount val="12"/>
                <c:pt idx="0">
                  <c:v>4.2211714285714283E-2</c:v>
                </c:pt>
                <c:pt idx="1">
                  <c:v>0.9718229047619048</c:v>
                </c:pt>
                <c:pt idx="2">
                  <c:v>0.9718229047619048</c:v>
                </c:pt>
                <c:pt idx="3">
                  <c:v>0.97516766666666665</c:v>
                </c:pt>
                <c:pt idx="4">
                  <c:v>0.97683433333333336</c:v>
                </c:pt>
                <c:pt idx="5">
                  <c:v>0.99389428571428573</c:v>
                </c:pt>
                <c:pt idx="6">
                  <c:v>0.99641714285714289</c:v>
                </c:pt>
                <c:pt idx="7">
                  <c:v>0.99730190476190472</c:v>
                </c:pt>
                <c:pt idx="8">
                  <c:v>0.99796380952380948</c:v>
                </c:pt>
                <c:pt idx="9">
                  <c:v>0.99884857142857142</c:v>
                </c:pt>
                <c:pt idx="10">
                  <c:v>0.99960571428571432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43-4179-B43D-8D91CE69C392}"/>
            </c:ext>
          </c:extLst>
        </c:ser>
        <c:ser>
          <c:idx val="0"/>
          <c:order val="1"/>
          <c:tx>
            <c:strRef>
              <c:f>'CONSOLIDADO '!$B$113</c:f>
              <c:strCache>
                <c:ptCount val="1"/>
                <c:pt idx="0">
                  <c:v>Compromisos REAL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'!$A$114:$A$125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'!$B$114:$B$125</c:f>
              <c:numCache>
                <c:formatCode>_(* #,##0.00_);_(* \(#,##0.00\);_(* "-"??_);_(@_)</c:formatCode>
                <c:ptCount val="12"/>
                <c:pt idx="0">
                  <c:v>0.12</c:v>
                </c:pt>
                <c:pt idx="1">
                  <c:v>0.9</c:v>
                </c:pt>
                <c:pt idx="2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43-4179-B43D-8D91CE69C392}"/>
            </c:ext>
          </c:extLst>
        </c:ser>
        <c:ser>
          <c:idx val="3"/>
          <c:order val="2"/>
          <c:tx>
            <c:strRef>
              <c:f>'CONSOLIDADO '!$E$113</c:f>
              <c:strCache>
                <c:ptCount val="1"/>
                <c:pt idx="0">
                  <c:v>Obligaciones META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'!$A$114:$A$125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'!$E$114:$E$125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6.3957142857142858E-4</c:v>
                </c:pt>
                <c:pt idx="2">
                  <c:v>8.3642974666666661E-2</c:v>
                </c:pt>
                <c:pt idx="3">
                  <c:v>0.18080145085714286</c:v>
                </c:pt>
                <c:pt idx="4">
                  <c:v>0.27812716514285712</c:v>
                </c:pt>
                <c:pt idx="5">
                  <c:v>0.3766170699047619</c:v>
                </c:pt>
                <c:pt idx="6">
                  <c:v>0.47645935561904762</c:v>
                </c:pt>
                <c:pt idx="7">
                  <c:v>0.5755225365714286</c:v>
                </c:pt>
                <c:pt idx="8">
                  <c:v>0.67312016514285711</c:v>
                </c:pt>
                <c:pt idx="9">
                  <c:v>0.76986530799999997</c:v>
                </c:pt>
                <c:pt idx="10">
                  <c:v>0.86878759371428571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43-4179-B43D-8D91CE69C392}"/>
            </c:ext>
          </c:extLst>
        </c:ser>
        <c:ser>
          <c:idx val="2"/>
          <c:order val="3"/>
          <c:tx>
            <c:strRef>
              <c:f>'CONSOLIDADO '!$D$113</c:f>
              <c:strCache>
                <c:ptCount val="1"/>
                <c:pt idx="0">
                  <c:v>Obligaciones REAL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'!$A$114:$A$125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'!$D$114:$D$125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43-4179-B43D-8D91CE69C392}"/>
            </c:ext>
          </c:extLst>
        </c:ser>
        <c:ser>
          <c:idx val="5"/>
          <c:order val="4"/>
          <c:tx>
            <c:strRef>
              <c:f>'CONSOLIDADO '!$G$113</c:f>
              <c:strCache>
                <c:ptCount val="1"/>
                <c:pt idx="0">
                  <c:v>Pagos META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'!$A$114:$A$125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'!$G$114:$G$125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6.3957142857142858E-4</c:v>
                </c:pt>
                <c:pt idx="2">
                  <c:v>8.3642974666666661E-2</c:v>
                </c:pt>
                <c:pt idx="3">
                  <c:v>0.18080145085714286</c:v>
                </c:pt>
                <c:pt idx="4">
                  <c:v>0.27812716514285712</c:v>
                </c:pt>
                <c:pt idx="5">
                  <c:v>0.3766170699047619</c:v>
                </c:pt>
                <c:pt idx="6">
                  <c:v>0.47645935561904762</c:v>
                </c:pt>
                <c:pt idx="7">
                  <c:v>0.5755225365714286</c:v>
                </c:pt>
                <c:pt idx="8">
                  <c:v>0.67312016514285711</c:v>
                </c:pt>
                <c:pt idx="9">
                  <c:v>0.76986530799999997</c:v>
                </c:pt>
                <c:pt idx="10">
                  <c:v>0.86878759371428571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43-4179-B43D-8D91CE69C392}"/>
            </c:ext>
          </c:extLst>
        </c:ser>
        <c:ser>
          <c:idx val="4"/>
          <c:order val="5"/>
          <c:tx>
            <c:strRef>
              <c:f>'CONSOLIDADO '!$F$113</c:f>
              <c:strCache>
                <c:ptCount val="1"/>
                <c:pt idx="0">
                  <c:v>Pagos REAL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'CONSOLIDADO '!$A$114:$A$125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'CONSOLIDADO '!$F$114:$F$125</c:f>
              <c:numCache>
                <c:formatCode>_(* #,##0.00_);_(* \(#,##0.00\);_(*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43-4179-B43D-8D91CE69C3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9691560"/>
        <c:axId val="769691888"/>
      </c:lineChart>
      <c:catAx>
        <c:axId val="769691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691888"/>
        <c:crosses val="autoZero"/>
        <c:auto val="1"/>
        <c:lblAlgn val="ctr"/>
        <c:lblOffset val="100"/>
        <c:noMultiLvlLbl val="0"/>
      </c:catAx>
      <c:valAx>
        <c:axId val="76969188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691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01600">
        <a:schemeClr val="accent3">
          <a:satMod val="175000"/>
          <a:alpha val="40000"/>
        </a:schemeClr>
      </a:glow>
      <a:outerShdw blurRad="50800" dist="25400" dir="2700000" algn="tl" rotWithShape="0">
        <a:schemeClr val="bg2">
          <a:lumMod val="75000"/>
          <a:alpha val="40000"/>
        </a:schemeClr>
      </a:outerShdw>
    </a:effectLst>
    <a:scene3d>
      <a:camera prst="orthographicFront"/>
      <a:lightRig rig="threePt" dir="t"/>
    </a:scene3d>
    <a:sp3d prstMaterial="dkEdge">
      <a:bevelT/>
    </a:sp3d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000" b="0" i="0" baseline="0">
                <a:effectLst/>
              </a:rPr>
              <a:t>Ejecucion por Rubro Inf. Gestua</a:t>
            </a:r>
            <a:endParaRPr lang="es-ES" sz="1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'CONSOLIDADO '!$B$174</c:f>
              <c:strCache>
                <c:ptCount val="1"/>
                <c:pt idx="0">
                  <c:v> Apropiacion  </c:v>
                </c:pt>
              </c:strCache>
            </c:strRef>
          </c:tx>
          <c:spPr>
            <a:solidFill>
              <a:srgbClr val="5322AA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srgbClr val="5322AA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'!$A$175:$A$179</c:f>
              <c:strCache>
                <c:ptCount val="5"/>
                <c:pt idx="0">
                  <c:v>C-1704-1100-7-0-1704001-02</c:v>
                </c:pt>
                <c:pt idx="1">
                  <c:v>C-1704-1100-7-0-1704002-02</c:v>
                </c:pt>
                <c:pt idx="2">
                  <c:v>C-1704-1100-7-0-1704003-02</c:v>
                </c:pt>
                <c:pt idx="3">
                  <c:v>C-1704-1100-7-0-1704021-02</c:v>
                </c:pt>
                <c:pt idx="4">
                  <c:v>C-1704-1100-7-0-1704025-02</c:v>
                </c:pt>
              </c:strCache>
            </c:strRef>
          </c:cat>
          <c:val>
            <c:numRef>
              <c:f>'CONSOLIDADO '!$B$175:$B$179</c:f>
              <c:numCache>
                <c:formatCode>_(* #,##0.00_);_(* \(#,##0.00\);_(* "-"??_);_(@_)</c:formatCode>
                <c:ptCount val="5"/>
                <c:pt idx="0">
                  <c:v>3799438000</c:v>
                </c:pt>
                <c:pt idx="1">
                  <c:v>3338572500</c:v>
                </c:pt>
                <c:pt idx="2">
                  <c:v>2693259000</c:v>
                </c:pt>
                <c:pt idx="3">
                  <c:v>485524500</c:v>
                </c:pt>
                <c:pt idx="4">
                  <c:v>183206000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5-4ECA-8552-9D450CA78019}"/>
            </c:ext>
          </c:extLst>
        </c:ser>
        <c:ser>
          <c:idx val="1"/>
          <c:order val="1"/>
          <c:tx>
            <c:strRef>
              <c:f>'CONSOLIDADO '!$C$174</c:f>
              <c:strCache>
                <c:ptCount val="1"/>
                <c:pt idx="0">
                  <c:v> Ejecucion Compromisos </c:v>
                </c:pt>
              </c:strCache>
            </c:strRef>
          </c:tx>
          <c:spPr>
            <a:solidFill>
              <a:srgbClr val="6AA343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srgbClr val="6AA343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'!$A$175:$A$179</c:f>
              <c:strCache>
                <c:ptCount val="5"/>
                <c:pt idx="0">
                  <c:v>C-1704-1100-7-0-1704001-02</c:v>
                </c:pt>
                <c:pt idx="1">
                  <c:v>C-1704-1100-7-0-1704002-02</c:v>
                </c:pt>
                <c:pt idx="2">
                  <c:v>C-1704-1100-7-0-1704003-02</c:v>
                </c:pt>
                <c:pt idx="3">
                  <c:v>C-1704-1100-7-0-1704021-02</c:v>
                </c:pt>
                <c:pt idx="4">
                  <c:v>C-1704-1100-7-0-1704025-02</c:v>
                </c:pt>
              </c:strCache>
            </c:strRef>
          </c:cat>
          <c:val>
            <c:numRef>
              <c:f>'CONSOLIDADO '!$C$175:$C$179</c:f>
              <c:numCache>
                <c:formatCode>_(* #,##0.00_);_(* \(#,##0.00\);_(* "-"??_);_(@_)</c:formatCode>
                <c:ptCount val="5"/>
                <c:pt idx="0">
                  <c:v>3621618246</c:v>
                </c:pt>
                <c:pt idx="1">
                  <c:v>3171278000</c:v>
                </c:pt>
                <c:pt idx="2">
                  <c:v>2526795103</c:v>
                </c:pt>
                <c:pt idx="3">
                  <c:v>479647000</c:v>
                </c:pt>
                <c:pt idx="4">
                  <c:v>183206000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95-4ECA-8552-9D450CA78019}"/>
            </c:ext>
          </c:extLst>
        </c:ser>
        <c:ser>
          <c:idx val="2"/>
          <c:order val="2"/>
          <c:tx>
            <c:strRef>
              <c:f>'CONSOLIDADO '!$D$174</c:f>
              <c:strCache>
                <c:ptCount val="1"/>
                <c:pt idx="0">
                  <c:v> Ejecucion Obligaciones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schemeClr val="accent4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invertIfNegative val="0"/>
          <c:cat>
            <c:strRef>
              <c:f>'CONSOLIDADO '!$A$175:$A$179</c:f>
              <c:strCache>
                <c:ptCount val="5"/>
                <c:pt idx="0">
                  <c:v>C-1704-1100-7-0-1704001-02</c:v>
                </c:pt>
                <c:pt idx="1">
                  <c:v>C-1704-1100-7-0-1704002-02</c:v>
                </c:pt>
                <c:pt idx="2">
                  <c:v>C-1704-1100-7-0-1704003-02</c:v>
                </c:pt>
                <c:pt idx="3">
                  <c:v>C-1704-1100-7-0-1704021-02</c:v>
                </c:pt>
                <c:pt idx="4">
                  <c:v>C-1704-1100-7-0-1704025-02</c:v>
                </c:pt>
              </c:strCache>
            </c:strRef>
          </c:cat>
          <c:val>
            <c:numRef>
              <c:f>'CONSOLIDADO '!$D$175:$D$179</c:f>
              <c:numCache>
                <c:formatCode>_(* #,##0.00_);_(* \(#,##0.00\);_(* "-"??_);_(@_)</c:formatCode>
                <c:ptCount val="5"/>
                <c:pt idx="0">
                  <c:v>218184015</c:v>
                </c:pt>
                <c:pt idx="1">
                  <c:v>233918034</c:v>
                </c:pt>
                <c:pt idx="2">
                  <c:v>146523704</c:v>
                </c:pt>
                <c:pt idx="3">
                  <c:v>31028302</c:v>
                </c:pt>
                <c:pt idx="4">
                  <c:v>20570800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95-4ECA-8552-9D450CA78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2510200"/>
        <c:axId val="742504952"/>
      </c:barChart>
      <c:lineChart>
        <c:grouping val="standard"/>
        <c:varyColors val="0"/>
        <c:ser>
          <c:idx val="3"/>
          <c:order val="3"/>
          <c:tx>
            <c:strRef>
              <c:f>'CONSOLIDADO '!$E$174</c:f>
              <c:strCache>
                <c:ptCount val="1"/>
                <c:pt idx="0">
                  <c:v> Ejecucion pagos 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'CONSOLIDADO '!$A$175:$A$179</c:f>
              <c:strCache>
                <c:ptCount val="5"/>
                <c:pt idx="0">
                  <c:v>C-1704-1100-7-0-1704001-02</c:v>
                </c:pt>
                <c:pt idx="1">
                  <c:v>C-1704-1100-7-0-1704002-02</c:v>
                </c:pt>
                <c:pt idx="2">
                  <c:v>C-1704-1100-7-0-1704003-02</c:v>
                </c:pt>
                <c:pt idx="3">
                  <c:v>C-1704-1100-7-0-1704021-02</c:v>
                </c:pt>
                <c:pt idx="4">
                  <c:v>C-1704-1100-7-0-1704025-02</c:v>
                </c:pt>
              </c:strCache>
            </c:strRef>
          </c:cat>
          <c:val>
            <c:numRef>
              <c:f>'CONSOLIDADO '!$E$175:$E$179</c:f>
              <c:numCache>
                <c:formatCode>_(* #,##0.00_);_(* \(#,##0.00\);_(* "-"??_);_(@_)</c:formatCode>
                <c:ptCount val="5"/>
                <c:pt idx="0">
                  <c:v>214491048</c:v>
                </c:pt>
                <c:pt idx="1">
                  <c:v>223102834</c:v>
                </c:pt>
                <c:pt idx="2">
                  <c:v>113175570</c:v>
                </c:pt>
                <c:pt idx="3">
                  <c:v>24976835</c:v>
                </c:pt>
                <c:pt idx="4">
                  <c:v>20570800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95-4ECA-8552-9D450CA78019}"/>
            </c:ext>
          </c:extLst>
        </c:ser>
        <c:ser>
          <c:idx val="4"/>
          <c:order val="4"/>
          <c:tx>
            <c:strRef>
              <c:f>'CONSOLIDADO '!$F$174</c:f>
              <c:strCache>
                <c:ptCount val="1"/>
                <c:pt idx="0">
                  <c:v> Proyecccion Compromisos </c:v>
                </c:pt>
              </c:strCache>
            </c:strRef>
          </c:tx>
          <c:spPr>
            <a:ln w="28575" cap="rnd">
              <a:solidFill>
                <a:srgbClr val="5BD4FF"/>
              </a:solidFill>
              <a:round/>
            </a:ln>
            <a:effectLst/>
          </c:spPr>
          <c:marker>
            <c:symbol val="none"/>
          </c:marker>
          <c:cat>
            <c:strRef>
              <c:f>'CONSOLIDADO '!$A$175:$A$179</c:f>
              <c:strCache>
                <c:ptCount val="5"/>
                <c:pt idx="0">
                  <c:v>C-1704-1100-7-0-1704001-02</c:v>
                </c:pt>
                <c:pt idx="1">
                  <c:v>C-1704-1100-7-0-1704002-02</c:v>
                </c:pt>
                <c:pt idx="2">
                  <c:v>C-1704-1100-7-0-1704003-02</c:v>
                </c:pt>
                <c:pt idx="3">
                  <c:v>C-1704-1100-7-0-1704021-02</c:v>
                </c:pt>
                <c:pt idx="4">
                  <c:v>C-1704-1100-7-0-1704025-02</c:v>
                </c:pt>
              </c:strCache>
            </c:strRef>
          </c:cat>
          <c:val>
            <c:numRef>
              <c:f>'CONSOLIDADO '!$F$175:$F$179</c:f>
              <c:numCache>
                <c:formatCode>_(* #,##0.00_);_(* \(#,##0.00\);_(* "-"??_);_(@_)</c:formatCode>
                <c:ptCount val="5"/>
                <c:pt idx="0">
                  <c:v>3645118000</c:v>
                </c:pt>
                <c:pt idx="1">
                  <c:v>3247733000</c:v>
                </c:pt>
                <c:pt idx="2">
                  <c:v>2642559000</c:v>
                </c:pt>
                <c:pt idx="3">
                  <c:v>485524500</c:v>
                </c:pt>
                <c:pt idx="4">
                  <c:v>183206000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95-4ECA-8552-9D450CA78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510200"/>
        <c:axId val="742504952"/>
      </c:lineChart>
      <c:catAx>
        <c:axId val="74251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42504952"/>
        <c:crosses val="autoZero"/>
        <c:auto val="1"/>
        <c:lblAlgn val="ctr"/>
        <c:lblOffset val="100"/>
        <c:noMultiLvlLbl val="0"/>
      </c:catAx>
      <c:valAx>
        <c:axId val="74250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4251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01600">
        <a:schemeClr val="bg2">
          <a:lumMod val="75000"/>
          <a:alpha val="45000"/>
        </a:schemeClr>
      </a:glow>
      <a:outerShdw blurRad="50800" dist="38100" dir="2700000" algn="tl" rotWithShape="0">
        <a:schemeClr val="bg2">
          <a:lumMod val="75000"/>
          <a:alpha val="40000"/>
        </a:schemeClr>
      </a:out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'CONSOLIDADO '!$B$257:$B$258</c:f>
              <c:strCache>
                <c:ptCount val="2"/>
                <c:pt idx="0">
                  <c:v>GESTUA </c:v>
                </c:pt>
                <c:pt idx="1">
                  <c:v>CANTIDAD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BF0-4FC7-BD55-D973DC28075C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BF0-4FC7-BD55-D973DC28075C}"/>
              </c:ext>
            </c:extLst>
          </c:dPt>
          <c:dLbls>
            <c:dLbl>
              <c:idx val="0"/>
              <c:layout>
                <c:manualLayout>
                  <c:x val="0.1091703056768559"/>
                  <c:y val="-2.008032128514056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B02E40-64FB-4030-9A9F-968E24B13DF3}" type="CATEGORYNAME">
                      <a:rPr lang="en-US"/>
                      <a:pPr>
                        <a:defRPr b="0">
                          <a:solidFill>
                            <a:sysClr val="windowText" lastClr="000000"/>
                          </a:solidFill>
                        </a:defRPr>
                      </a:pPr>
                      <a:t>[NOMBRE DE CATEGORÍA]</a:t>
                    </a:fld>
                    <a:r>
                      <a:rPr lang="en-US" baseline="0"/>
                      <a:t>  </a:t>
                    </a:r>
                    <a:fld id="{5BAFE9D9-F8A2-4D9A-91D2-C55745789838}" type="PERCENTAGE">
                      <a:rPr lang="en-US" baseline="0"/>
                      <a:pPr>
                        <a:defRPr b="0">
                          <a:solidFill>
                            <a:sysClr val="windowText" lastClr="000000"/>
                          </a:solidFill>
                        </a:defRPr>
                      </a:pPr>
                      <a:t>[PORCENTAJE]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51392375079755"/>
                      <c:h val="0.15909654365493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F0-4FC7-BD55-D973DC28075C}"/>
                </c:ext>
              </c:extLst>
            </c:dLbl>
            <c:dLbl>
              <c:idx val="1"/>
              <c:layout>
                <c:manualLayout>
                  <c:x val="0.26020780101162849"/>
                  <c:y val="-0.3549654212977151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72F2460-9EC5-4A49-8E92-463CF02CCD1B}" type="CATEGORYNAME">
                      <a:rPr lang="es-ES">
                        <a:solidFill>
                          <a:schemeClr val="bg1"/>
                        </a:solidFill>
                      </a:rPr>
                      <a:pPr>
                        <a:defRPr b="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s-ES" baseline="0">
                        <a:solidFill>
                          <a:schemeClr val="bg1"/>
                        </a:solidFill>
                      </a:rPr>
                      <a:t>  </a:t>
                    </a:r>
                    <a:fld id="{FDFCDE14-0E28-404B-91E7-876F37E59072}" type="PERCENTAGE">
                      <a:rPr lang="es-ES" baseline="0">
                        <a:solidFill>
                          <a:schemeClr val="bg1"/>
                        </a:solidFill>
                      </a:rPr>
                      <a:pPr>
                        <a:defRPr b="0"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E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026453025249561"/>
                      <c:h val="0.20811244979919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F0-4FC7-BD55-D973DC2807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'CONSOLIDADO '!$A$259:$A$260</c:f>
              <c:strCache>
                <c:ptCount val="2"/>
                <c:pt idx="0">
                  <c:v>ACTO ADMINISTRATIVO</c:v>
                </c:pt>
                <c:pt idx="1">
                  <c:v>CONTRATO DE PRESTACION DE SERVICIOS - PROFESIONALES</c:v>
                </c:pt>
              </c:strCache>
            </c:strRef>
          </c:cat>
          <c:val>
            <c:numRef>
              <c:f>'CONSOLIDADO '!$B$259:$B$260</c:f>
              <c:numCache>
                <c:formatCode>General</c:formatCode>
                <c:ptCount val="2"/>
                <c:pt idx="0">
                  <c:v>8</c:v>
                </c:pt>
                <c:pt idx="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0-4FC7-BD55-D973DC28075C}"/>
            </c:ext>
          </c:extLst>
        </c:ser>
        <c:ser>
          <c:idx val="1"/>
          <c:order val="1"/>
          <c:tx>
            <c:strRef>
              <c:f>'CONSOLIDADO '!$C$257:$C$258</c:f>
              <c:strCache>
                <c:ptCount val="2"/>
                <c:pt idx="0">
                  <c:v>GESTUA </c:v>
                </c:pt>
                <c:pt idx="1">
                  <c:v>TOTAL $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1BF0-4FC7-BD55-D973DC2807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1BF0-4FC7-BD55-D973DC28075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BF0-4FC7-BD55-D973DC28075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BF0-4FC7-BD55-D973DC28075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'CONSOLIDADO '!$A$259:$A$260</c:f>
              <c:strCache>
                <c:ptCount val="2"/>
                <c:pt idx="0">
                  <c:v>ACTO ADMINISTRATIVO</c:v>
                </c:pt>
                <c:pt idx="1">
                  <c:v>CONTRATO DE PRESTACION DE SERVICIOS - PROFESIONALES</c:v>
                </c:pt>
              </c:strCache>
            </c:strRef>
          </c:cat>
          <c:val>
            <c:numRef>
              <c:f>'CONSOLIDADO '!$C$259:$C$260</c:f>
              <c:numCache>
                <c:formatCode>[$$-240A]#,##0</c:formatCode>
                <c:ptCount val="2"/>
                <c:pt idx="0">
                  <c:v>6228349</c:v>
                </c:pt>
                <c:pt idx="1">
                  <c:v>9976316000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F0-4FC7-BD55-D973DC28075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38100" algn="l" rotWithShape="0">
        <a:prstClr val="black">
          <a:alpha val="40000"/>
        </a:prstClr>
      </a:outerShdw>
    </a:effectLst>
    <a:scene3d>
      <a:camera prst="orthographicFront"/>
      <a:lightRig rig="threePt" dir="t"/>
    </a:scene3d>
    <a:sp3d prstMaterial="dkEdge">
      <a:bevelT/>
    </a:sp3d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454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662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105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745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289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292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913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625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219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9025" y="1811598"/>
            <a:ext cx="61577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dirty="0">
                <a:solidFill>
                  <a:prstClr val="white"/>
                </a:solidFill>
                <a:latin typeface="Arial Black" panose="020B0A04020102020204" pitchFamily="34" charset="0"/>
              </a:rPr>
              <a:t>Ejecución presupuestal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9025" y="3802732"/>
            <a:ext cx="61577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dirty="0">
                <a:solidFill>
                  <a:prstClr val="white"/>
                </a:solidFill>
                <a:latin typeface="Arial Black" panose="020B0A04020102020204" pitchFamily="34" charset="0"/>
              </a:rPr>
              <a:t>Acuerdo de gestión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70535" y="3421149"/>
            <a:ext cx="2694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b="1" dirty="0">
                <a:solidFill>
                  <a:srgbClr val="CC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s-CO" b="1" dirty="0">
                <a:solidFill>
                  <a:srgbClr val="CC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36372" y="5702213"/>
            <a:ext cx="4185634" cy="552639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1339124" y="5793866"/>
            <a:ext cx="375753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B97D0F-C7E5-48C6-A7D6-3D797E3F1E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7"/>
          <a:stretch/>
        </p:blipFill>
        <p:spPr>
          <a:xfrm>
            <a:off x="0" y="940087"/>
            <a:ext cx="12192000" cy="446610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Adquisición Bienes y Servicios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77737" y="4369087"/>
            <a:ext cx="8236527" cy="57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>
                <a:solidFill>
                  <a:srgbClr val="FEAA0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Adquisición Bienes y Servicios</a:t>
            </a:r>
          </a:p>
        </p:txBody>
      </p:sp>
    </p:spTree>
    <p:extLst>
      <p:ext uri="{BB962C8B-B14F-4D97-AF65-F5344CB8AC3E}">
        <p14:creationId xmlns:p14="http://schemas.microsoft.com/office/powerpoint/2010/main" val="317139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76040" y="5972537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403920" y="11903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Adquisición Bienes y Servicios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E4900B-950F-407D-9CBB-BA76CC798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9" y="468787"/>
            <a:ext cx="11958221" cy="54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6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52890" y="5995685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Adquisición Bienes y Servicios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658DC2-D9F6-4BF6-B449-4AC0FD0B8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5" y="569927"/>
            <a:ext cx="12002610" cy="542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3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Adquisición Bienes y Servicios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2932E7D-0AD4-4696-A8BF-94F8652C621E}"/>
              </a:ext>
            </a:extLst>
          </p:cNvPr>
          <p:cNvSpPr/>
          <p:nvPr/>
        </p:nvSpPr>
        <p:spPr>
          <a:xfrm>
            <a:off x="9820656" y="5403017"/>
            <a:ext cx="2196269" cy="9164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3DF6D2-AAEE-4FED-AD91-6A85BCEE0360}"/>
              </a:ext>
            </a:extLst>
          </p:cNvPr>
          <p:cNvSpPr/>
          <p:nvPr/>
        </p:nvSpPr>
        <p:spPr>
          <a:xfrm>
            <a:off x="122157" y="609745"/>
            <a:ext cx="2281764" cy="8840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74E4B6-0E52-4796-ABA9-D8818DE844DB}"/>
              </a:ext>
            </a:extLst>
          </p:cNvPr>
          <p:cNvSpPr txBox="1"/>
          <p:nvPr/>
        </p:nvSpPr>
        <p:spPr>
          <a:xfrm>
            <a:off x="-1785738" y="72858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Ejecución Real </a:t>
            </a:r>
          </a:p>
          <a:p>
            <a:pPr algn="ctr"/>
            <a:r>
              <a:rPr lang="es-CO" sz="18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RP  69%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C7B406-F17A-4509-8DC4-6A49116569DB}"/>
              </a:ext>
            </a:extLst>
          </p:cNvPr>
          <p:cNvSpPr txBox="1"/>
          <p:nvPr/>
        </p:nvSpPr>
        <p:spPr>
          <a:xfrm>
            <a:off x="7870013" y="5538063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Ejecución Real</a:t>
            </a:r>
          </a:p>
          <a:p>
            <a:pPr algn="ctr"/>
            <a:r>
              <a:rPr lang="es-CO" sz="18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 Obligaciones 17%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8C98B62-BF65-4535-9941-030C93BD4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013930"/>
              </p:ext>
            </p:extLst>
          </p:nvPr>
        </p:nvGraphicFramePr>
        <p:xfrm>
          <a:off x="1474470" y="1591336"/>
          <a:ext cx="9361170" cy="367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4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Adquisición Bienes y Servicios.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261ACB3-635A-47A2-913F-C27C793228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939088"/>
              </p:ext>
            </p:extLst>
          </p:nvPr>
        </p:nvGraphicFramePr>
        <p:xfrm>
          <a:off x="206128" y="806406"/>
          <a:ext cx="5889872" cy="486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62FCE38-F037-430D-AFA0-88F8CEB93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487390"/>
              </p:ext>
            </p:extLst>
          </p:nvPr>
        </p:nvGraphicFramePr>
        <p:xfrm>
          <a:off x="6283572" y="806406"/>
          <a:ext cx="5702300" cy="4869179"/>
        </p:xfrm>
        <a:graphic>
          <a:graphicData uri="http://schemas.openxmlformats.org/drawingml/2006/table">
            <a:tbl>
              <a:tblPr/>
              <a:tblGrid>
                <a:gridCol w="1416092">
                  <a:extLst>
                    <a:ext uri="{9D8B030D-6E8A-4147-A177-3AD203B41FA5}">
                      <a16:colId xmlns:a16="http://schemas.microsoft.com/office/drawing/2014/main" val="1056185377"/>
                    </a:ext>
                  </a:extLst>
                </a:gridCol>
                <a:gridCol w="1071474">
                  <a:extLst>
                    <a:ext uri="{9D8B030D-6E8A-4147-A177-3AD203B41FA5}">
                      <a16:colId xmlns:a16="http://schemas.microsoft.com/office/drawing/2014/main" val="3434130770"/>
                    </a:ext>
                  </a:extLst>
                </a:gridCol>
                <a:gridCol w="1533124">
                  <a:extLst>
                    <a:ext uri="{9D8B030D-6E8A-4147-A177-3AD203B41FA5}">
                      <a16:colId xmlns:a16="http://schemas.microsoft.com/office/drawing/2014/main" val="742434587"/>
                    </a:ext>
                  </a:extLst>
                </a:gridCol>
                <a:gridCol w="1681610">
                  <a:extLst>
                    <a:ext uri="{9D8B030D-6E8A-4147-A177-3AD203B41FA5}">
                      <a16:colId xmlns:a16="http://schemas.microsoft.com/office/drawing/2014/main" val="2544937226"/>
                    </a:ext>
                  </a:extLst>
                </a:gridCol>
              </a:tblGrid>
              <a:tr h="2850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SOPORTE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ADQUISICIÓN BIENES Y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SUSCRITO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6170"/>
                  </a:ext>
                </a:extLst>
              </a:tr>
              <a:tr h="285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718769"/>
                  </a:ext>
                </a:extLst>
              </a:tr>
              <a:tr h="403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CONTRATO DE ARRENDAMIENTO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$ 1.137.667.008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MUKIS 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818996"/>
                  </a:ext>
                </a:extLst>
              </a:tr>
              <a:tr h="285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ACTO ADMINISTRATIVO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$ 708.888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COMISIONES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02039"/>
                  </a:ext>
                </a:extLst>
              </a:tr>
              <a:tr h="605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CONTRATO DE COMPRA VENTA Y SUMINISTROS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$ 1.102.535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CAMERFIRMA COLOMBIA 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54900"/>
                  </a:ext>
                </a:extLst>
              </a:tr>
              <a:tr h="605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CONTRATO DE PRESTACION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$ 23.950.000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277"/>
                  </a:ext>
                </a:extLst>
              </a:tr>
              <a:tr h="1104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$ 16.839.122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PÚBLICOS: TELEFONÍA MÓVIL CELULAR, ENERGÍA Y SERVICIO DE ACUEDUCTO Y ASEO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64738"/>
                  </a:ext>
                </a:extLst>
              </a:tr>
              <a:tr h="1009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ORDEN DE COMPRA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$ 268.008.734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ASIC S.A.S; IFX NETWORKS COLOMBIA S A S; ORGANIZACION TERPEL S.A.; UNIÓN TEMPORAL ECOLIMPIEZA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85253"/>
                  </a:ext>
                </a:extLst>
              </a:tr>
              <a:tr h="285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 1.448.276.287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615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7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 GESTUA.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77737" y="4369087"/>
            <a:ext cx="8236527" cy="57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>
                <a:solidFill>
                  <a:srgbClr val="FEAA0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Funcionamiento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D713643-4CCB-4CF1-A4FE-5B531EE2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4"/>
          <a:stretch/>
        </p:blipFill>
        <p:spPr>
          <a:xfrm>
            <a:off x="0" y="1092487"/>
            <a:ext cx="12192000" cy="445808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65B2CA8-6BCC-483E-914D-C49B62293CF1}"/>
              </a:ext>
            </a:extLst>
          </p:cNvPr>
          <p:cNvSpPr txBox="1">
            <a:spLocks/>
          </p:cNvSpPr>
          <p:nvPr/>
        </p:nvSpPr>
        <p:spPr>
          <a:xfrm>
            <a:off x="2130137" y="4521487"/>
            <a:ext cx="8236527" cy="57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>
                <a:solidFill>
                  <a:srgbClr val="FEAA0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GESTUA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2398A0-46C1-42C9-824D-6B7E6596B0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7" t="25631" r="14296" b="49058"/>
          <a:stretch/>
        </p:blipFill>
        <p:spPr>
          <a:xfrm>
            <a:off x="0" y="1060141"/>
            <a:ext cx="12191999" cy="30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3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64464" y="6021881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 GESTUA.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361D6B-08D0-4968-AA38-EA6782ED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7" y="461864"/>
            <a:ext cx="11940466" cy="54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9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 GESTUA.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 rot="10800000" flipV="1">
            <a:off x="9485452" y="1649253"/>
            <a:ext cx="2048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Ejecución Real </a:t>
            </a:r>
          </a:p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RP  95%</a:t>
            </a:r>
          </a:p>
          <a:p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271321" y="1397588"/>
            <a:ext cx="2476983" cy="11865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138895" y="3989296"/>
            <a:ext cx="2025570" cy="11865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 rot="10800000" flipV="1">
            <a:off x="138895" y="4197833"/>
            <a:ext cx="2048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Ejecución Real </a:t>
            </a:r>
          </a:p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obligaciones 6%</a:t>
            </a:r>
          </a:p>
          <a:p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84D442F-5744-437D-989D-C7B6D8CD7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982822"/>
              </p:ext>
            </p:extLst>
          </p:nvPr>
        </p:nvGraphicFramePr>
        <p:xfrm>
          <a:off x="138894" y="526426"/>
          <a:ext cx="8800153" cy="285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DBC4380-C0F5-4E2C-8E59-9C07E0246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206434"/>
              </p:ext>
            </p:extLst>
          </p:nvPr>
        </p:nvGraphicFramePr>
        <p:xfrm>
          <a:off x="2519330" y="3564446"/>
          <a:ext cx="9228974" cy="285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373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301678" y="129822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 GESTUA.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BE0E694-9AFE-47B2-8201-34DC17883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429842"/>
              </p:ext>
            </p:extLst>
          </p:nvPr>
        </p:nvGraphicFramePr>
        <p:xfrm>
          <a:off x="192475" y="905606"/>
          <a:ext cx="5753100" cy="428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449F8B-6966-4A4E-AB74-52A1B5898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2743"/>
              </p:ext>
            </p:extLst>
          </p:nvPr>
        </p:nvGraphicFramePr>
        <p:xfrm>
          <a:off x="6246427" y="1220918"/>
          <a:ext cx="5702300" cy="3650624"/>
        </p:xfrm>
        <a:graphic>
          <a:graphicData uri="http://schemas.openxmlformats.org/drawingml/2006/table">
            <a:tbl>
              <a:tblPr/>
              <a:tblGrid>
                <a:gridCol w="1521534">
                  <a:extLst>
                    <a:ext uri="{9D8B030D-6E8A-4147-A177-3AD203B41FA5}">
                      <a16:colId xmlns:a16="http://schemas.microsoft.com/office/drawing/2014/main" val="2081046158"/>
                    </a:ext>
                  </a:extLst>
                </a:gridCol>
                <a:gridCol w="1180730">
                  <a:extLst>
                    <a:ext uri="{9D8B030D-6E8A-4147-A177-3AD203B41FA5}">
                      <a16:colId xmlns:a16="http://schemas.microsoft.com/office/drawing/2014/main" val="1280436323"/>
                    </a:ext>
                  </a:extLst>
                </a:gridCol>
                <a:gridCol w="1318426">
                  <a:extLst>
                    <a:ext uri="{9D8B030D-6E8A-4147-A177-3AD203B41FA5}">
                      <a16:colId xmlns:a16="http://schemas.microsoft.com/office/drawing/2014/main" val="1649454536"/>
                    </a:ext>
                  </a:extLst>
                </a:gridCol>
                <a:gridCol w="1681610">
                  <a:extLst>
                    <a:ext uri="{9D8B030D-6E8A-4147-A177-3AD203B41FA5}">
                      <a16:colId xmlns:a16="http://schemas.microsoft.com/office/drawing/2014/main" val="2806124332"/>
                    </a:ext>
                  </a:extLst>
                </a:gridCol>
              </a:tblGrid>
              <a:tr h="4587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SOPORTE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2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GESTUA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SUSCRITO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026431"/>
                  </a:ext>
                </a:extLst>
              </a:tr>
              <a:tr h="4587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16547"/>
                  </a:ext>
                </a:extLst>
              </a:tr>
              <a:tr h="974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ACTO ADMINISTRATIVO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$6.228.349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COMISIONES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11442"/>
                  </a:ext>
                </a:extLst>
              </a:tr>
              <a:tr h="1299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CONTRATO DE PRESTACION DE SERVICIOS - PROFESIONALES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$9.976.316.000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533459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 9.982.544.349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9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704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327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TIC.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77737" y="4369087"/>
            <a:ext cx="8236527" cy="57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>
                <a:solidFill>
                  <a:srgbClr val="FEAA0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Funcionamiento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02C1D57-6CD4-4E2C-B1E8-A8331EE23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487"/>
            <a:ext cx="12192000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65B2CA8-6BCC-483E-914D-C49B62293CF1}"/>
              </a:ext>
            </a:extLst>
          </p:cNvPr>
          <p:cNvSpPr txBox="1">
            <a:spLocks/>
          </p:cNvSpPr>
          <p:nvPr/>
        </p:nvSpPr>
        <p:spPr>
          <a:xfrm>
            <a:off x="2130137" y="4521487"/>
            <a:ext cx="8236527" cy="57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>
                <a:solidFill>
                  <a:srgbClr val="FEAA0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TIC</a:t>
            </a:r>
          </a:p>
        </p:txBody>
      </p:sp>
    </p:spTree>
    <p:extLst>
      <p:ext uri="{BB962C8B-B14F-4D97-AF65-F5344CB8AC3E}">
        <p14:creationId xmlns:p14="http://schemas.microsoft.com/office/powerpoint/2010/main" val="129290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 Normatividad Ejecución presupuestal 2021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88344"/>
            <a:ext cx="10515600" cy="1204551"/>
          </a:xfrm>
        </p:spPr>
        <p:txBody>
          <a:bodyPr/>
          <a:lstStyle/>
          <a:p>
            <a:pPr algn="ctr"/>
            <a:r>
              <a:rPr lang="es-CO" dirty="0"/>
              <a:t>N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orma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9178" y="1292895"/>
            <a:ext cx="11257280" cy="419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Mediante Ley 2063 del 28 de </a:t>
            </a:r>
            <a:r>
              <a:rPr lang="es-CO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noviembre</a:t>
            </a:r>
            <a:r>
              <a:rPr lang="es-CO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del 2020 “por la cual se Decreta el Presupuesto de Renta y Recursos de Capital y Ley de Apropiaciones para la vigencia fiscal del 1 de enero al 31  de </a:t>
            </a:r>
            <a:r>
              <a:rPr lang="es-CO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CO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2021” y el Decreto 1805 del 31 de diciembre 2020 “Por la cual se Liquida el Presupuesto General de la Nación para la Vigencia Fiscal 2021, se detallan las apropiaciones y se clasifican y definen los gastos”, Se le asigna a la Unidad de Planificación Rural Agropecuaria UPRA, una apropiación de $ 32.211.998.558,oo el cual es  desagregado mediante  Resolución del Ministerio de Agricultura – Unidad de Planificación de Tierras  Rurales, Adecuación de Tierras y Agropecuarios- </a:t>
            </a:r>
            <a:r>
              <a:rPr lang="es-CO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CO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003 del 12 de enero 2021 “por medio de la cual se efectúa la desagregación del detalle del anexo del Decreto de Liquidación </a:t>
            </a:r>
            <a:r>
              <a:rPr lang="es-CO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CO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1805 del 31 de diciembre de 2020, correspondiente a las cuentas de Gastos de Personal  Gastos Generales e Inversión de la UPRA, para la Vigencia Fiscal 2021”. </a:t>
            </a:r>
            <a:endParaRPr lang="es-E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2000" dirty="0"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7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52890" y="6053558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 TIC.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C95451-795F-410C-82A7-69E7E8FEF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2" y="494561"/>
            <a:ext cx="11867965" cy="54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44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403920" y="118248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 TIC.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 rot="10800000" flipV="1">
            <a:off x="9485452" y="1649253"/>
            <a:ext cx="2048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Ejecución Real </a:t>
            </a:r>
          </a:p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RP  87%</a:t>
            </a:r>
          </a:p>
          <a:p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 rot="10800000" flipV="1">
            <a:off x="457473" y="4394380"/>
            <a:ext cx="2048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Ejecución Real </a:t>
            </a:r>
          </a:p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Obligaciones  3%</a:t>
            </a:r>
          </a:p>
          <a:p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271321" y="1397588"/>
            <a:ext cx="2476983" cy="11865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243342" y="4185843"/>
            <a:ext cx="2476983" cy="11865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73BD9D8-85C3-4EF1-B6E7-7FFE8EAA4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508953"/>
              </p:ext>
            </p:extLst>
          </p:nvPr>
        </p:nvGraphicFramePr>
        <p:xfrm>
          <a:off x="242819" y="603784"/>
          <a:ext cx="8138160" cy="278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850A86B-868C-465C-82E3-7368DED0F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220990"/>
              </p:ext>
            </p:extLst>
          </p:nvPr>
        </p:nvGraphicFramePr>
        <p:xfrm>
          <a:off x="2948233" y="3600932"/>
          <a:ext cx="8800071" cy="282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837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 TIC.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A6A83C-3650-4B57-8BC0-016A3D042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54462"/>
              </p:ext>
            </p:extLst>
          </p:nvPr>
        </p:nvGraphicFramePr>
        <p:xfrm>
          <a:off x="5998346" y="1534576"/>
          <a:ext cx="5799056" cy="2974362"/>
        </p:xfrm>
        <a:graphic>
          <a:graphicData uri="http://schemas.openxmlformats.org/drawingml/2006/table">
            <a:tbl>
              <a:tblPr/>
              <a:tblGrid>
                <a:gridCol w="1568827">
                  <a:extLst>
                    <a:ext uri="{9D8B030D-6E8A-4147-A177-3AD203B41FA5}">
                      <a16:colId xmlns:a16="http://schemas.microsoft.com/office/drawing/2014/main" val="834552284"/>
                    </a:ext>
                  </a:extLst>
                </a:gridCol>
                <a:gridCol w="1186210">
                  <a:extLst>
                    <a:ext uri="{9D8B030D-6E8A-4147-A177-3AD203B41FA5}">
                      <a16:colId xmlns:a16="http://schemas.microsoft.com/office/drawing/2014/main" val="2429508811"/>
                    </a:ext>
                  </a:extLst>
                </a:gridCol>
                <a:gridCol w="1181037">
                  <a:extLst>
                    <a:ext uri="{9D8B030D-6E8A-4147-A177-3AD203B41FA5}">
                      <a16:colId xmlns:a16="http://schemas.microsoft.com/office/drawing/2014/main" val="1672328855"/>
                    </a:ext>
                  </a:extLst>
                </a:gridCol>
                <a:gridCol w="1862982">
                  <a:extLst>
                    <a:ext uri="{9D8B030D-6E8A-4147-A177-3AD203B41FA5}">
                      <a16:colId xmlns:a16="http://schemas.microsoft.com/office/drawing/2014/main" val="2110921427"/>
                    </a:ext>
                  </a:extLst>
                </a:gridCol>
              </a:tblGrid>
              <a:tr h="45759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TIPO DE SOPORTE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TIC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SUSCRITO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36836"/>
                  </a:ext>
                </a:extLst>
              </a:tr>
              <a:tr h="4575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CANTIDAD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TOTAL $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42096"/>
                  </a:ext>
                </a:extLst>
              </a:tr>
              <a:tr h="1296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CONTRATO DE PRESTACION DE SERVICIOS - PROFESIONALES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$6.488.910.666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73169"/>
                  </a:ext>
                </a:extLst>
              </a:tr>
              <a:tr h="76265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$6.488.910.666,00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164242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C831AF0-605E-4C2E-928E-51B192660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382649"/>
              </p:ext>
            </p:extLst>
          </p:nvPr>
        </p:nvGraphicFramePr>
        <p:xfrm>
          <a:off x="192075" y="941496"/>
          <a:ext cx="5593869" cy="473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334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48B3AB-FAD3-497B-8BE8-B0DEA0D23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2"/>
          <a:stretch/>
        </p:blipFill>
        <p:spPr>
          <a:xfrm>
            <a:off x="0" y="870501"/>
            <a:ext cx="12188226" cy="445687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77737" y="4369087"/>
            <a:ext cx="8236527" cy="57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>
                <a:solidFill>
                  <a:srgbClr val="FEAA0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Fortalecimiento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03EE4E-0120-4E0A-AE0F-BD7C478AD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0501"/>
            <a:ext cx="12188226" cy="29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1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99189" y="5914662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 FORTALECIMIENTO.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168E31-A14F-4909-AA3E-72102FDA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4" y="445234"/>
            <a:ext cx="11827231" cy="54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85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 FORTALECIMIENTO.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 rot="10800000" flipV="1">
            <a:off x="688693" y="4366824"/>
            <a:ext cx="2048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Ejecución Real </a:t>
            </a:r>
          </a:p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Obligaciones  5%</a:t>
            </a:r>
          </a:p>
          <a:p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 rot="10800000" flipV="1">
            <a:off x="9616629" y="1338666"/>
            <a:ext cx="2048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Ejecución Real </a:t>
            </a:r>
          </a:p>
          <a:p>
            <a:pPr algn="ctr"/>
            <a:r>
              <a:rPr lang="es-CO" sz="16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RP  69%</a:t>
            </a:r>
          </a:p>
          <a:p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9128" y="4185844"/>
            <a:ext cx="2476983" cy="11865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9402498" y="1130129"/>
            <a:ext cx="2476983" cy="11865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804C945-B9EC-4941-BFBB-D03C2D580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232286"/>
              </p:ext>
            </p:extLst>
          </p:nvPr>
        </p:nvGraphicFramePr>
        <p:xfrm>
          <a:off x="3072719" y="3429000"/>
          <a:ext cx="8877783" cy="273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CAE3B411-6952-444D-99FD-C4F34B4DFA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23639"/>
              </p:ext>
            </p:extLst>
          </p:nvPr>
        </p:nvGraphicFramePr>
        <p:xfrm>
          <a:off x="207034" y="555161"/>
          <a:ext cx="8981332" cy="273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6120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 FORTALECIMIENTO.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85B18FC-CC74-48D1-BF5D-57408981D4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5544"/>
              </p:ext>
            </p:extLst>
          </p:nvPr>
        </p:nvGraphicFramePr>
        <p:xfrm>
          <a:off x="191354" y="823704"/>
          <a:ext cx="5702298" cy="478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20FDD94-8DB7-4B52-A534-F01D5C95D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27438"/>
              </p:ext>
            </p:extLst>
          </p:nvPr>
        </p:nvGraphicFramePr>
        <p:xfrm>
          <a:off x="6032439" y="953642"/>
          <a:ext cx="5702299" cy="4266428"/>
        </p:xfrm>
        <a:graphic>
          <a:graphicData uri="http://schemas.openxmlformats.org/drawingml/2006/table">
            <a:tbl>
              <a:tblPr/>
              <a:tblGrid>
                <a:gridCol w="1309394">
                  <a:extLst>
                    <a:ext uri="{9D8B030D-6E8A-4147-A177-3AD203B41FA5}">
                      <a16:colId xmlns:a16="http://schemas.microsoft.com/office/drawing/2014/main" val="2288755068"/>
                    </a:ext>
                  </a:extLst>
                </a:gridCol>
                <a:gridCol w="1029810">
                  <a:extLst>
                    <a:ext uri="{9D8B030D-6E8A-4147-A177-3AD203B41FA5}">
                      <a16:colId xmlns:a16="http://schemas.microsoft.com/office/drawing/2014/main" val="2828676303"/>
                    </a:ext>
                  </a:extLst>
                </a:gridCol>
                <a:gridCol w="1531197">
                  <a:extLst>
                    <a:ext uri="{9D8B030D-6E8A-4147-A177-3AD203B41FA5}">
                      <a16:colId xmlns:a16="http://schemas.microsoft.com/office/drawing/2014/main" val="2784495011"/>
                    </a:ext>
                  </a:extLst>
                </a:gridCol>
                <a:gridCol w="1831898">
                  <a:extLst>
                    <a:ext uri="{9D8B030D-6E8A-4147-A177-3AD203B41FA5}">
                      <a16:colId xmlns:a16="http://schemas.microsoft.com/office/drawing/2014/main" val="316865595"/>
                    </a:ext>
                  </a:extLst>
                </a:gridCol>
              </a:tblGrid>
              <a:tr h="7528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TIPO DE SOPORTE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FORTALECIMIENTO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SUSCRITO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58629"/>
                  </a:ext>
                </a:extLst>
              </a:tr>
              <a:tr h="2737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CANTIDAD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TOTAL $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56588"/>
                  </a:ext>
                </a:extLst>
              </a:tr>
              <a:tr h="5817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CONTRATO DE PRESTACION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$184.684.985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61272"/>
                  </a:ext>
                </a:extLst>
              </a:tr>
              <a:tr h="844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CONTRATO DE PRESTACION DE SERVICIOS - PROFESIONALES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$1.746.559.267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173796"/>
                  </a:ext>
                </a:extLst>
              </a:tr>
              <a:tr h="387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ORDEN DE COMPRA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$844.965.501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ESRI COLOMBIA SAS; UNION TEMPORAL DELL EMC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58249"/>
                  </a:ext>
                </a:extLst>
              </a:tr>
              <a:tr h="969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ORDEN DE SERVICIO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$9.520.000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458208"/>
                  </a:ext>
                </a:extLst>
              </a:tr>
              <a:tr h="4563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$2.785.729.753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4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19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Rezago 2021. 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77737" y="4369087"/>
            <a:ext cx="8236527" cy="57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>
                <a:solidFill>
                  <a:srgbClr val="FEAA0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Funcionamiento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30F79B5-3D3C-4E88-9789-AB0EA3EE1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138"/>
            <a:ext cx="12192000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65B2CA8-6BCC-483E-914D-C49B62293CF1}"/>
              </a:ext>
            </a:extLst>
          </p:cNvPr>
          <p:cNvSpPr txBox="1">
            <a:spLocks/>
          </p:cNvSpPr>
          <p:nvPr/>
        </p:nvSpPr>
        <p:spPr>
          <a:xfrm>
            <a:off x="2130137" y="4521487"/>
            <a:ext cx="8236527" cy="57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>
                <a:solidFill>
                  <a:srgbClr val="FEAA0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Rezago 2020-2021</a:t>
            </a:r>
          </a:p>
        </p:txBody>
      </p:sp>
    </p:spTree>
    <p:extLst>
      <p:ext uri="{BB962C8B-B14F-4D97-AF65-F5344CB8AC3E}">
        <p14:creationId xmlns:p14="http://schemas.microsoft.com/office/powerpoint/2010/main" val="2619364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15564" y="510345"/>
            <a:ext cx="748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EJECUCION RESERVA PRESUPUESTAL CONSTITUIDA 2020-2021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11215" y="5643310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Reserva 2021. 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DF161BA-C654-4747-8D31-B9AD69306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89108"/>
              </p:ext>
            </p:extLst>
          </p:nvPr>
        </p:nvGraphicFramePr>
        <p:xfrm>
          <a:off x="350878" y="891792"/>
          <a:ext cx="11651731" cy="4739402"/>
        </p:xfrm>
        <a:graphic>
          <a:graphicData uri="http://schemas.openxmlformats.org/drawingml/2006/table">
            <a:tbl>
              <a:tblPr/>
              <a:tblGrid>
                <a:gridCol w="1114939">
                  <a:extLst>
                    <a:ext uri="{9D8B030D-6E8A-4147-A177-3AD203B41FA5}">
                      <a16:colId xmlns:a16="http://schemas.microsoft.com/office/drawing/2014/main" val="3908425694"/>
                    </a:ext>
                  </a:extLst>
                </a:gridCol>
                <a:gridCol w="575848">
                  <a:extLst>
                    <a:ext uri="{9D8B030D-6E8A-4147-A177-3AD203B41FA5}">
                      <a16:colId xmlns:a16="http://schemas.microsoft.com/office/drawing/2014/main" val="3265043325"/>
                    </a:ext>
                  </a:extLst>
                </a:gridCol>
                <a:gridCol w="2278886">
                  <a:extLst>
                    <a:ext uri="{9D8B030D-6E8A-4147-A177-3AD203B41FA5}">
                      <a16:colId xmlns:a16="http://schemas.microsoft.com/office/drawing/2014/main" val="2141864236"/>
                    </a:ext>
                  </a:extLst>
                </a:gridCol>
                <a:gridCol w="1225209">
                  <a:extLst>
                    <a:ext uri="{9D8B030D-6E8A-4147-A177-3AD203B41FA5}">
                      <a16:colId xmlns:a16="http://schemas.microsoft.com/office/drawing/2014/main" val="1682457822"/>
                    </a:ext>
                  </a:extLst>
                </a:gridCol>
                <a:gridCol w="1225209">
                  <a:extLst>
                    <a:ext uri="{9D8B030D-6E8A-4147-A177-3AD203B41FA5}">
                      <a16:colId xmlns:a16="http://schemas.microsoft.com/office/drawing/2014/main" val="2360892121"/>
                    </a:ext>
                  </a:extLst>
                </a:gridCol>
                <a:gridCol w="1225209">
                  <a:extLst>
                    <a:ext uri="{9D8B030D-6E8A-4147-A177-3AD203B41FA5}">
                      <a16:colId xmlns:a16="http://schemas.microsoft.com/office/drawing/2014/main" val="132864367"/>
                    </a:ext>
                  </a:extLst>
                </a:gridCol>
                <a:gridCol w="1225209">
                  <a:extLst>
                    <a:ext uri="{9D8B030D-6E8A-4147-A177-3AD203B41FA5}">
                      <a16:colId xmlns:a16="http://schemas.microsoft.com/office/drawing/2014/main" val="2956943211"/>
                    </a:ext>
                  </a:extLst>
                </a:gridCol>
                <a:gridCol w="906654">
                  <a:extLst>
                    <a:ext uri="{9D8B030D-6E8A-4147-A177-3AD203B41FA5}">
                      <a16:colId xmlns:a16="http://schemas.microsoft.com/office/drawing/2014/main" val="1483602072"/>
                    </a:ext>
                  </a:extLst>
                </a:gridCol>
                <a:gridCol w="1078183">
                  <a:extLst>
                    <a:ext uri="{9D8B030D-6E8A-4147-A177-3AD203B41FA5}">
                      <a16:colId xmlns:a16="http://schemas.microsoft.com/office/drawing/2014/main" val="3505555807"/>
                    </a:ext>
                  </a:extLst>
                </a:gridCol>
                <a:gridCol w="796385">
                  <a:extLst>
                    <a:ext uri="{9D8B030D-6E8A-4147-A177-3AD203B41FA5}">
                      <a16:colId xmlns:a16="http://schemas.microsoft.com/office/drawing/2014/main" val="1034333404"/>
                    </a:ext>
                  </a:extLst>
                </a:gridCol>
              </a:tblGrid>
              <a:tr h="316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RUBRO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COMPROMISO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OBLIGACION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SALDO POR OBLIGAR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OBLIGADO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SALDO POR OBLIGAR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PAGOS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90975"/>
                  </a:ext>
                </a:extLst>
              </a:tr>
              <a:tr h="868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C-1704-1100-7-0-1704001-02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ADQUISICIÓN DE BIENES Y SERVICIOS - CARTOGRAFÍA DE ZONIFICACIÓN Y EVALUACIÓN DE TIERRAS - DESARROLLO DE LA PLANIFICACIÓN Y GESTIÓN DEL TERRITORIO RURAL PARA USOS AGROPECUARIOS EN EL ÁMBITO  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$ 8.972.167,00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$ 1.242.300,00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$ 7.729.867,00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628103"/>
                  </a:ext>
                </a:extLst>
              </a:tr>
              <a:tr h="868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C-1704-1100-7-0-1704003-02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ADQUISICIÓN DE BIENES Y SERVICIOS - DOCUMENTOS DE PLANEACIÓN - DESARROLLO DE LA PLANIFICACIÓN Y GESTIÓN DEL TERRITORIO RURAL PARA USOS AGROPECUARIOS EN EL ÁMBITO  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$ 4.638.000,00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$ 4.638.000,00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$ 4.638.000,00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103386"/>
                  </a:ext>
                </a:extLst>
              </a:tr>
              <a:tr h="18774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C-1704-1100-7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$ 13.610.167,00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$ 5.880.300,00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$ 7.729.867,00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$ 4.638.000,00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01522"/>
                  </a:ext>
                </a:extLst>
              </a:tr>
              <a:tr h="10323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C-1704-1100-8-0-1704024-02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ADQUISICIÓN DE BIENES Y SERVICIOS - SERVICIO DE GESTIÓN DE INFORMACIÓN PARA LA PLANIFICACIÓN AGROPECUARIA - FORTALECIMIENTO DE LA GESTIÓN DE INFORMACIÓN Y SUS TECNOLOGÍAS PARA LA PLANIFICACIÓN Y ORIENTACIÓN DE LA POLÍTICA DE GESTIÓN DEL TERRITORIO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$ 56.981.267,00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$ 56.981.267,00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$ 56.981.267,00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131879"/>
                  </a:ext>
                </a:extLst>
              </a:tr>
              <a:tr h="10323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C-1704-1100-8-0-1704023-02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ADQUISICIÓN DE BIENES Y SERVICIOS - SERVICIO DE ANÁLISIS DE INFORMACIÓN PARA LA PLANIFICACIÓN AGROPECUARIA - FORTALECIMIENTO DE LA GESTIÓN DE INFORMACIÓN Y SUS TECNOLOGÍAS PARA LA PLANIFICACIÓN Y ORIENTACIÓN DE LA POLÍTICA DE GESTIÓN DEL TERRITORIO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$ 24.136.845,73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$ 24.136.845,73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$ 24.136.845,73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97042"/>
                  </a:ext>
                </a:extLst>
              </a:tr>
              <a:tr h="19933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C-1704-1100-8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$ 81.118.112,73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$ 81.118.112,73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$ 81.118.112,73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3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07308"/>
                  </a:ext>
                </a:extLst>
              </a:tr>
              <a:tr h="21466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INVERSION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$ 94.728.279,73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$ 86.998.412,73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$ 7.729.867,00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$ 85.756.112,73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24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44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957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15564" y="510345"/>
            <a:ext cx="748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EJECUCION CUENTAS POR PAGAR CONSTITUIDA 2020-2021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0975" y="4746665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Cuentas por Pagar 2021. 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11CF51-BAF6-4047-85B7-8917E450B532}"/>
              </a:ext>
            </a:extLst>
          </p:cNvPr>
          <p:cNvSpPr txBox="1"/>
          <p:nvPr/>
        </p:nvSpPr>
        <p:spPr>
          <a:xfrm>
            <a:off x="400975" y="1119034"/>
            <a:ext cx="11390050" cy="14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conformidad con lo establecido en los artículos 27, 28 y 29 de las disposiciones generales de la Ley 2063 de 2021 por la cual se decreta el Presupuesto de rentas y recursos de capital y Ley de apropiaciones para la vigencia fiscal 2021 y la Circular Externa 047 del 19 de noviembre de 2021 expedida por el Ministerio de Hacienda y Crédito Público, la UNIDAD DE PLANIFICACIÓN RURAL AGROPECUARIA –UPRA- constituye Cuentas por Pagar por valor de $658.600, a favor de la Imprenta Nacional de Colombia, y que corresponde a la obligación No.451020, cuyo soporte es la factura electrónica de venta No.INC2612, soporte que puede ser verificado en el proceso SEA No.69966.</a:t>
            </a:r>
            <a:endParaRPr lang="es-CO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5CD7420-E116-494A-A4F6-028086D40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57956"/>
              </p:ext>
            </p:extLst>
          </p:nvPr>
        </p:nvGraphicFramePr>
        <p:xfrm>
          <a:off x="400975" y="2357594"/>
          <a:ext cx="11390053" cy="2267672"/>
        </p:xfrm>
        <a:graphic>
          <a:graphicData uri="http://schemas.openxmlformats.org/drawingml/2006/table">
            <a:tbl>
              <a:tblPr/>
              <a:tblGrid>
                <a:gridCol w="465851">
                  <a:extLst>
                    <a:ext uri="{9D8B030D-6E8A-4147-A177-3AD203B41FA5}">
                      <a16:colId xmlns:a16="http://schemas.microsoft.com/office/drawing/2014/main" val="998683851"/>
                    </a:ext>
                  </a:extLst>
                </a:gridCol>
                <a:gridCol w="551257">
                  <a:extLst>
                    <a:ext uri="{9D8B030D-6E8A-4147-A177-3AD203B41FA5}">
                      <a16:colId xmlns:a16="http://schemas.microsoft.com/office/drawing/2014/main" val="552020696"/>
                    </a:ext>
                  </a:extLst>
                </a:gridCol>
                <a:gridCol w="1079221">
                  <a:extLst>
                    <a:ext uri="{9D8B030D-6E8A-4147-A177-3AD203B41FA5}">
                      <a16:colId xmlns:a16="http://schemas.microsoft.com/office/drawing/2014/main" val="1646748027"/>
                    </a:ext>
                  </a:extLst>
                </a:gridCol>
                <a:gridCol w="551257">
                  <a:extLst>
                    <a:ext uri="{9D8B030D-6E8A-4147-A177-3AD203B41FA5}">
                      <a16:colId xmlns:a16="http://schemas.microsoft.com/office/drawing/2014/main" val="2320850035"/>
                    </a:ext>
                  </a:extLst>
                </a:gridCol>
                <a:gridCol w="621134">
                  <a:extLst>
                    <a:ext uri="{9D8B030D-6E8A-4147-A177-3AD203B41FA5}">
                      <a16:colId xmlns:a16="http://schemas.microsoft.com/office/drawing/2014/main" val="2143080176"/>
                    </a:ext>
                  </a:extLst>
                </a:gridCol>
                <a:gridCol w="551257">
                  <a:extLst>
                    <a:ext uri="{9D8B030D-6E8A-4147-A177-3AD203B41FA5}">
                      <a16:colId xmlns:a16="http://schemas.microsoft.com/office/drawing/2014/main" val="1106564670"/>
                    </a:ext>
                  </a:extLst>
                </a:gridCol>
                <a:gridCol w="551257">
                  <a:extLst>
                    <a:ext uri="{9D8B030D-6E8A-4147-A177-3AD203B41FA5}">
                      <a16:colId xmlns:a16="http://schemas.microsoft.com/office/drawing/2014/main" val="4196214230"/>
                    </a:ext>
                  </a:extLst>
                </a:gridCol>
                <a:gridCol w="737597">
                  <a:extLst>
                    <a:ext uri="{9D8B030D-6E8A-4147-A177-3AD203B41FA5}">
                      <a16:colId xmlns:a16="http://schemas.microsoft.com/office/drawing/2014/main" val="440196774"/>
                    </a:ext>
                  </a:extLst>
                </a:gridCol>
                <a:gridCol w="667719">
                  <a:extLst>
                    <a:ext uri="{9D8B030D-6E8A-4147-A177-3AD203B41FA5}">
                      <a16:colId xmlns:a16="http://schemas.microsoft.com/office/drawing/2014/main" val="3164399139"/>
                    </a:ext>
                  </a:extLst>
                </a:gridCol>
                <a:gridCol w="675484">
                  <a:extLst>
                    <a:ext uri="{9D8B030D-6E8A-4147-A177-3AD203B41FA5}">
                      <a16:colId xmlns:a16="http://schemas.microsoft.com/office/drawing/2014/main" val="1304897106"/>
                    </a:ext>
                  </a:extLst>
                </a:gridCol>
                <a:gridCol w="364917">
                  <a:extLst>
                    <a:ext uri="{9D8B030D-6E8A-4147-A177-3AD203B41FA5}">
                      <a16:colId xmlns:a16="http://schemas.microsoft.com/office/drawing/2014/main" val="3399050872"/>
                    </a:ext>
                  </a:extLst>
                </a:gridCol>
                <a:gridCol w="683248">
                  <a:extLst>
                    <a:ext uri="{9D8B030D-6E8A-4147-A177-3AD203B41FA5}">
                      <a16:colId xmlns:a16="http://schemas.microsoft.com/office/drawing/2014/main" val="2714844629"/>
                    </a:ext>
                  </a:extLst>
                </a:gridCol>
                <a:gridCol w="621134">
                  <a:extLst>
                    <a:ext uri="{9D8B030D-6E8A-4147-A177-3AD203B41FA5}">
                      <a16:colId xmlns:a16="http://schemas.microsoft.com/office/drawing/2014/main" val="3312236070"/>
                    </a:ext>
                  </a:extLst>
                </a:gridCol>
                <a:gridCol w="473615">
                  <a:extLst>
                    <a:ext uri="{9D8B030D-6E8A-4147-A177-3AD203B41FA5}">
                      <a16:colId xmlns:a16="http://schemas.microsoft.com/office/drawing/2014/main" val="1443358662"/>
                    </a:ext>
                  </a:extLst>
                </a:gridCol>
                <a:gridCol w="644427">
                  <a:extLst>
                    <a:ext uri="{9D8B030D-6E8A-4147-A177-3AD203B41FA5}">
                      <a16:colId xmlns:a16="http://schemas.microsoft.com/office/drawing/2014/main" val="301763107"/>
                    </a:ext>
                  </a:extLst>
                </a:gridCol>
                <a:gridCol w="636663">
                  <a:extLst>
                    <a:ext uri="{9D8B030D-6E8A-4147-A177-3AD203B41FA5}">
                      <a16:colId xmlns:a16="http://schemas.microsoft.com/office/drawing/2014/main" val="3797048317"/>
                    </a:ext>
                  </a:extLst>
                </a:gridCol>
                <a:gridCol w="543493">
                  <a:extLst>
                    <a:ext uri="{9D8B030D-6E8A-4147-A177-3AD203B41FA5}">
                      <a16:colId xmlns:a16="http://schemas.microsoft.com/office/drawing/2014/main" val="199707378"/>
                    </a:ext>
                  </a:extLst>
                </a:gridCol>
                <a:gridCol w="970522">
                  <a:extLst>
                    <a:ext uri="{9D8B030D-6E8A-4147-A177-3AD203B41FA5}">
                      <a16:colId xmlns:a16="http://schemas.microsoft.com/office/drawing/2014/main" val="865879743"/>
                    </a:ext>
                  </a:extLst>
                </a:gridCol>
              </a:tblGrid>
              <a:tr h="6574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de Registro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Rubro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Descripcion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Actual 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Saldo por Utilizar 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obligado 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valor Pagado 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Identificacion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Identificacion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Razon Social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CDP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Cuentas por Pagar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Ordenes de Pago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Documento Soporte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Numero Documento Soporte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Observaciones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14286"/>
                  </a:ext>
                </a:extLst>
              </a:tr>
              <a:tr h="16102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2021-02-21 00:00:00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A-02-02-02-008-009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SERVICIOS DE FABRICACIÓN; SERVICIOS DE EDICIÓN, IMPRESIÓN Y REPRODUCCIÓN; SERVICIOS DE RECUPERACIÓN DE MATERIALES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987.900 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- 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658.600 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658.600 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830001113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IMPRENTA NACIONAL DE COLOMBIA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3720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17820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259420, 286220, 286320, 320120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407720, 451020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373884620, 397250920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CONTRATO INTERADMINISTRATIVO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CO1.PCCNTR.1394362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Prestar los servicios para la publicación de actos administrativos de nombramientos de funcionarios</a:t>
                      </a:r>
                    </a:p>
                  </a:txBody>
                  <a:tcPr marL="4301" marR="4301" marT="4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9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47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/>
          <a:lstStyle/>
          <a:p>
            <a:pPr algn="ctr"/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Contenido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838200" y="2026227"/>
            <a:ext cx="10515600" cy="39578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000" dirty="0"/>
              <a:t>Proyección vs gestión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Funcionamiento.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/>
              <a:t>Inversión: </a:t>
            </a:r>
            <a:r>
              <a:rPr lang="es-CO" sz="2000" dirty="0" err="1"/>
              <a:t>Gestua</a:t>
            </a:r>
            <a:r>
              <a:rPr lang="es-CO" sz="2000" dirty="0"/>
              <a:t>, Tic y Fortalecimiento.</a:t>
            </a:r>
          </a:p>
          <a:p>
            <a:pPr marL="0" indent="0">
              <a:buNone/>
            </a:pPr>
            <a:r>
              <a:rPr lang="es-CO" sz="2000" dirty="0"/>
              <a:t>5.    Rezago Presupuestal 2020-2021</a:t>
            </a:r>
          </a:p>
          <a:p>
            <a:pPr marL="0" indent="0">
              <a:buNone/>
            </a:pPr>
            <a:r>
              <a:rPr lang="es-CO" sz="2000" dirty="0"/>
              <a:t>4.    Plan Anual Mensualidad en caja PAC.</a:t>
            </a:r>
          </a:p>
          <a:p>
            <a:pPr marL="457200" indent="-457200">
              <a:buAutoNum type="arabicPeriod"/>
            </a:pPr>
            <a:endParaRPr lang="es-CO" sz="2000" dirty="0"/>
          </a:p>
          <a:p>
            <a:pPr marL="457200" indent="-457200">
              <a:buAutoNum type="arabicPeriod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51"/>
          <a:stretch/>
        </p:blipFill>
        <p:spPr>
          <a:xfrm>
            <a:off x="0" y="881690"/>
            <a:ext cx="12234128" cy="446962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977737" y="4369087"/>
            <a:ext cx="8236527" cy="57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>
                <a:solidFill>
                  <a:srgbClr val="FEAA0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PAC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76668" y="122336"/>
            <a:ext cx="7716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PAC.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76668" y="122336"/>
            <a:ext cx="7716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PAC.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89B3194-6DC5-40A0-8EA0-F39864F096F5}"/>
              </a:ext>
            </a:extLst>
          </p:cNvPr>
          <p:cNvSpPr/>
          <p:nvPr/>
        </p:nvSpPr>
        <p:spPr>
          <a:xfrm>
            <a:off x="2280452" y="6029724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6F0A6F-8CCE-4CDE-9489-B5F25B1EA1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1" y="828083"/>
            <a:ext cx="11150950" cy="489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534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76668" y="122336"/>
            <a:ext cx="7716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PAC.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99503" y="6296278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79868"/>
              </p:ext>
            </p:extLst>
          </p:nvPr>
        </p:nvGraphicFramePr>
        <p:xfrm>
          <a:off x="302368" y="556260"/>
          <a:ext cx="9078113" cy="287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303767"/>
              </p:ext>
            </p:extLst>
          </p:nvPr>
        </p:nvGraphicFramePr>
        <p:xfrm>
          <a:off x="3389587" y="3585925"/>
          <a:ext cx="8586558" cy="271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2646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76668" y="122336"/>
            <a:ext cx="7716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PAC.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43182D-AC0A-4543-9240-10B9238E5B00}"/>
              </a:ext>
            </a:extLst>
          </p:cNvPr>
          <p:cNvSpPr txBox="1"/>
          <p:nvPr/>
        </p:nvSpPr>
        <p:spPr>
          <a:xfrm>
            <a:off x="166522" y="399335"/>
            <a:ext cx="11551298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s-CO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Frente a la ejecución de PAC obtenida en el mes de marzo de 2021, se aclara:</a:t>
            </a:r>
            <a:endParaRPr lang="es-E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s-CO" sz="1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FUNCIONAMIENTO</a:t>
            </a:r>
            <a:endParaRPr lang="es-E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GASTOS DE PERSONAL:  El rubro de gastos de personal presenta un valor inicial de $34,137,828, de los cuales $27,740,726 son aplazados del mes de enero y $6,397,102 son aplazados del mes de febrero.  De igual manera se presentan los reintegros de Luz Arias por valor de $283,679 y Carolina Morera por valor de $4,720,513.    Se recibió solicitud ordinaria de PAC por valor de $511,515,918 y posteriormente se recibe solicitud extraordinaria de PAC por valor de $60,002,410 con lo cual la Entidad contó con un PAC disponible para el mes por valor de $610,660,348.  Con el  valor disponible la Entidad pagó  algunas liquidaciones, la nómina, FNA y PILA  del mes de marzo de 2021, y presento un sobrante de $28,870,669  (INPANUT NO UTILIZADO)  que son aplazados para el mes de mayo, según instrucciones recibidas por el área de Talento Humano.    El valor antes mencionado representa un INPANUT del 4,73% que está dentro del margen permitido del 5%.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GASTOS GENERALES:  El rubro de gastos generales presentó un valor inicial de $25,002,65, de los cuales $24,924,463 son aplazados del mes de enero y $77,900 son aplazados del mes de febrero. Se efectúa solicitud ordinaria de PAC por valor de $103,640,958 y una extraordinaria por valor de $487,000, para llegar a un PAC disponible para el mes de $129,130,323.     Con el valor aprobado, la entidad realizó los pagos correspondientes a servicios públicos, arriendo de las oficinas de la UPRA, pago factura ASIC S.A.S, IFX, </a:t>
            </a:r>
            <a:r>
              <a:rPr lang="es-E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Ecolimpieza</a:t>
            </a:r>
            <a:r>
              <a:rPr lang="es-E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y TERPEL. El valor no ejecutado para el mes fue de $183,608 y fue aplazado para el mes de abril. Dicho valor representa un INPANUT del 0,14% el cual se encuentra dentro del margen permitido del 10%.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TRANSFERENCIAS: El rubro de transferencias no presenta movimiento en el mes de marzo</a:t>
            </a:r>
          </a:p>
          <a:p>
            <a:pPr algn="just"/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INVERSION:</a:t>
            </a:r>
          </a:p>
          <a:p>
            <a:pPr algn="just"/>
            <a:endParaRPr lang="es-ES" sz="14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rubro de inversión presenta un valor inicial de $532,440 los cuales fueron aplazados del mes de febrero.  Se recibe solicitud ordinaria por valor de $585,423,434 y una extraordinaria por valor de $418,022,871, con lo cual la Entidad contó con un PAC disponible para marzo por valor de $1,003,978,745.  Durante el mes de marzo, se ejecutaron recursos por valor de $1,003,659,128 quedando un PAC no utilizado de $319,617, que representa un INPANUT del 0,03%, porcentaje que está dentro del margen autorizado del 10%. </a:t>
            </a:r>
            <a:endParaRPr lang="es-CO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33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77737" y="4369087"/>
            <a:ext cx="8236527" cy="57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>
                <a:solidFill>
                  <a:srgbClr val="FEAA0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Funcionamiento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3602E7B-A3E5-4E53-B4EB-36937669B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1"/>
          <a:stretch/>
        </p:blipFill>
        <p:spPr>
          <a:xfrm>
            <a:off x="0" y="1074732"/>
            <a:ext cx="12192000" cy="447412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65B2CA8-6BCC-483E-914D-C49B62293CF1}"/>
              </a:ext>
            </a:extLst>
          </p:cNvPr>
          <p:cNvSpPr txBox="1">
            <a:spLocks/>
          </p:cNvSpPr>
          <p:nvPr/>
        </p:nvSpPr>
        <p:spPr>
          <a:xfrm>
            <a:off x="2130137" y="4521487"/>
            <a:ext cx="8236527" cy="57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>
                <a:solidFill>
                  <a:srgbClr val="FEAA0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Ejecución General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26A491-279F-4CAF-A775-98EB94E952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09" t="25631" r="15680" b="35016"/>
          <a:stretch/>
        </p:blipFill>
        <p:spPr>
          <a:xfrm>
            <a:off x="-1" y="1003177"/>
            <a:ext cx="12191999" cy="300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5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10016A-A7BE-4EBE-A31E-8B4D410197EB}"/>
              </a:ext>
            </a:extLst>
          </p:cNvPr>
          <p:cNvSpPr/>
          <p:nvPr/>
        </p:nvSpPr>
        <p:spPr>
          <a:xfrm>
            <a:off x="2183007" y="6071595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BBB227D-54B3-4B67-87FC-89045968F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262537"/>
              </p:ext>
            </p:extLst>
          </p:nvPr>
        </p:nvGraphicFramePr>
        <p:xfrm>
          <a:off x="283780" y="740979"/>
          <a:ext cx="11540358" cy="499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441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129741" y="5937813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EE2EAE-2ECA-4245-838B-D9530065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9" y="769842"/>
            <a:ext cx="11878322" cy="45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164465" y="6007261"/>
            <a:ext cx="75929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00" b="1" i="1" dirty="0">
                <a:solidFill>
                  <a:srgbClr val="000000"/>
                </a:solidFill>
                <a:latin typeface="Arial" panose="020B0604020202020204" pitchFamily="34" charset="0"/>
              </a:rPr>
              <a:t>Información tomada del SIIF Nación con corte del 31/03/2021</a:t>
            </a:r>
            <a:r>
              <a:rPr lang="es-CO" sz="1300" dirty="0"/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CFD2FA-5F92-4074-9708-AAE109AD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0" y="558351"/>
            <a:ext cx="11967099" cy="544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1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A4EF69-5B93-436C-A7E9-E5DA474BE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73746"/>
              </p:ext>
            </p:extLst>
          </p:nvPr>
        </p:nvGraphicFramePr>
        <p:xfrm>
          <a:off x="221020" y="544205"/>
          <a:ext cx="4936905" cy="5457100"/>
        </p:xfrm>
        <a:graphic>
          <a:graphicData uri="http://schemas.openxmlformats.org/drawingml/2006/table">
            <a:tbl>
              <a:tblPr/>
              <a:tblGrid>
                <a:gridCol w="1849275">
                  <a:extLst>
                    <a:ext uri="{9D8B030D-6E8A-4147-A177-3AD203B41FA5}">
                      <a16:colId xmlns:a16="http://schemas.microsoft.com/office/drawing/2014/main" val="9888203"/>
                    </a:ext>
                  </a:extLst>
                </a:gridCol>
                <a:gridCol w="1454140">
                  <a:extLst>
                    <a:ext uri="{9D8B030D-6E8A-4147-A177-3AD203B41FA5}">
                      <a16:colId xmlns:a16="http://schemas.microsoft.com/office/drawing/2014/main" val="518033168"/>
                    </a:ext>
                  </a:extLst>
                </a:gridCol>
                <a:gridCol w="1633490">
                  <a:extLst>
                    <a:ext uri="{9D8B030D-6E8A-4147-A177-3AD203B41FA5}">
                      <a16:colId xmlns:a16="http://schemas.microsoft.com/office/drawing/2014/main" val="2219807457"/>
                    </a:ext>
                  </a:extLst>
                </a:gridCol>
              </a:tblGrid>
              <a:tr h="2106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SOPORTE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212777"/>
                  </a:ext>
                </a:extLst>
              </a:tr>
              <a:tr h="4475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55434"/>
                  </a:ext>
                </a:extLst>
              </a:tr>
              <a:tr h="30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$1.616.394.369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834900"/>
                  </a:ext>
                </a:extLst>
              </a:tr>
              <a:tr h="394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CONTRATO DE ARRENDAMIENTO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$1.137.667.008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51406"/>
                  </a:ext>
                </a:extLst>
              </a:tr>
              <a:tr h="394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CONTRATO DE COMPRA VENTA Y SUMINISTROS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$1.102.535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244708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COMISIONES DE SERVICIO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$6.937.237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956723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CONTRATO DE PRESTACION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$208.634.985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60399"/>
                  </a:ext>
                </a:extLst>
              </a:tr>
              <a:tr h="710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CONTRATO DE PRESTACION DE SERVICIOS - PROFESIONALES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$18.211.785.933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142794"/>
                  </a:ext>
                </a:extLst>
              </a:tr>
              <a:tr h="315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$16.839.122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66915"/>
                  </a:ext>
                </a:extLst>
              </a:tr>
              <a:tr h="386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ORDEN DE SERVICIO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$9.520.000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301062"/>
                  </a:ext>
                </a:extLst>
              </a:tr>
              <a:tr h="403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INCAPACIDADES Y LICEN  MATER Y PATER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$14.797.665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028255"/>
                  </a:ext>
                </a:extLst>
              </a:tr>
              <a:tr h="482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TASAS Y DERECHOS ADMINISTRATIVOS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$122.000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088715"/>
                  </a:ext>
                </a:extLst>
              </a:tr>
              <a:tr h="244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ORDEN DE COMPRA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$1.112.974.235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636091"/>
                  </a:ext>
                </a:extLst>
              </a:tr>
              <a:tr h="210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$22.336.775.089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20960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584CEE6-8803-4C35-B4B1-2753EFBF4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007403"/>
              </p:ext>
            </p:extLst>
          </p:nvPr>
        </p:nvGraphicFramePr>
        <p:xfrm>
          <a:off x="5362113" y="544205"/>
          <a:ext cx="6676007" cy="583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60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58006" y="119493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Ejecución presupuestal vs acuerdo de gestión. </a:t>
            </a:r>
            <a:r>
              <a:rPr lang="es-CO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MX" sz="1200" dirty="0">
                <a:solidFill>
                  <a:srgbClr val="009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2021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293BF75-CDCD-4707-9B58-BE8F1CA484E7}"/>
              </a:ext>
            </a:extLst>
          </p:cNvPr>
          <p:cNvSpPr/>
          <p:nvPr/>
        </p:nvSpPr>
        <p:spPr>
          <a:xfrm>
            <a:off x="9766669" y="1008775"/>
            <a:ext cx="2136708" cy="11865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195F999-7260-4703-8F15-5C1614DDCB19}"/>
              </a:ext>
            </a:extLst>
          </p:cNvPr>
          <p:cNvSpPr/>
          <p:nvPr/>
        </p:nvSpPr>
        <p:spPr>
          <a:xfrm>
            <a:off x="288623" y="3998904"/>
            <a:ext cx="2203479" cy="11865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00A99D-8F16-4EF4-9A30-6606F90ECD0F}"/>
              </a:ext>
            </a:extLst>
          </p:cNvPr>
          <p:cNvSpPr txBox="1"/>
          <p:nvPr/>
        </p:nvSpPr>
        <p:spPr>
          <a:xfrm>
            <a:off x="7786245" y="127886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Ejecución Real </a:t>
            </a:r>
          </a:p>
          <a:p>
            <a:pPr algn="ctr"/>
            <a:r>
              <a:rPr lang="es-CO" sz="18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RP  </a:t>
            </a:r>
            <a:r>
              <a:rPr lang="es-CO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69</a:t>
            </a:r>
            <a:r>
              <a:rPr lang="es-CO" sz="18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34E346-7054-471E-8C56-80A7733C31C5}"/>
              </a:ext>
            </a:extLst>
          </p:cNvPr>
          <p:cNvSpPr txBox="1"/>
          <p:nvPr/>
        </p:nvSpPr>
        <p:spPr>
          <a:xfrm>
            <a:off x="-1658415" y="426899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Ejecución Real </a:t>
            </a:r>
          </a:p>
          <a:p>
            <a:pPr algn="ctr"/>
            <a:r>
              <a:rPr lang="es-CO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Obligaciones</a:t>
            </a:r>
            <a:r>
              <a:rPr lang="es-CO" sz="1800" dirty="0">
                <a:solidFill>
                  <a:srgbClr val="009267"/>
                </a:solidFill>
                <a:latin typeface="+mj-lt"/>
                <a:cs typeface="Arial" panose="020B0604020202020204" pitchFamily="34" charset="0"/>
              </a:rPr>
              <a:t> 10%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0345748-D08E-4190-A5F0-DE3EA7BC2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793601"/>
              </p:ext>
            </p:extLst>
          </p:nvPr>
        </p:nvGraphicFramePr>
        <p:xfrm>
          <a:off x="288623" y="573014"/>
          <a:ext cx="9201469" cy="270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37FEF7C2-DFFD-4C2A-8657-C0F0027FA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323013"/>
              </p:ext>
            </p:extLst>
          </p:nvPr>
        </p:nvGraphicFramePr>
        <p:xfrm>
          <a:off x="2772629" y="3429000"/>
          <a:ext cx="9130748" cy="305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9570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2021</Año>
    <Categoría_x0020_Documento xmlns="a7912b74-821a-4119-aad9-e1c9b233eb5e">Presupuesto</Categoría_x0020_Documento>
    <VariationsItemGroupID xmlns="http://schemas.microsoft.com/sharepoint/v3">272be0a2-e3bb-4ba6-abca-bb235b87aca1</VariationsItemGroupID>
  </documentManagement>
</p:properties>
</file>

<file path=customXml/itemProps1.xml><?xml version="1.0" encoding="utf-8"?>
<ds:datastoreItem xmlns:ds="http://schemas.openxmlformats.org/officeDocument/2006/customXml" ds:itemID="{4697AC4B-C558-48A9-A852-F2A465A35A9C}"/>
</file>

<file path=customXml/itemProps2.xml><?xml version="1.0" encoding="utf-8"?>
<ds:datastoreItem xmlns:ds="http://schemas.openxmlformats.org/officeDocument/2006/customXml" ds:itemID="{DCA3C9B3-6374-45C0-89C9-F33F6FA94F23}"/>
</file>

<file path=customXml/itemProps3.xml><?xml version="1.0" encoding="utf-8"?>
<ds:datastoreItem xmlns:ds="http://schemas.openxmlformats.org/officeDocument/2006/customXml" ds:itemID="{A4743A5B-54AB-48E4-BAF3-171193F9079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7694</TotalTime>
  <Words>2194</Words>
  <Application>Microsoft Office PowerPoint</Application>
  <PresentationFormat>Panorámica</PresentationFormat>
  <Paragraphs>371</Paragraphs>
  <Slides>34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Palatino Linotype</vt:lpstr>
      <vt:lpstr>Tema de Office</vt:lpstr>
      <vt:lpstr>Presentación de PowerPoint</vt:lpstr>
      <vt:lpstr>Norma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marzo 2021</dc:title>
  <dc:creator>Usuario de Windows</dc:creator>
  <cp:lastModifiedBy>NELCY MUÑOZ</cp:lastModifiedBy>
  <cp:revision>243</cp:revision>
  <dcterms:created xsi:type="dcterms:W3CDTF">2019-02-12T04:28:07Z</dcterms:created>
  <dcterms:modified xsi:type="dcterms:W3CDTF">2022-10-07T22:45:36Z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