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60" r:id="rId3"/>
    <p:sldId id="262" r:id="rId4"/>
    <p:sldId id="264" r:id="rId5"/>
    <p:sldId id="265" r:id="rId6"/>
    <p:sldId id="266" r:id="rId7"/>
    <p:sldId id="267" r:id="rId8"/>
    <p:sldId id="268" r:id="rId9"/>
    <p:sldId id="269" r:id="rId10"/>
    <p:sldId id="273" r:id="rId11"/>
    <p:sldId id="274" r:id="rId12"/>
    <p:sldId id="275" r:id="rId13"/>
    <p:sldId id="276" r:id="rId14"/>
    <p:sldId id="277" r:id="rId15"/>
    <p:sldId id="278" r:id="rId16"/>
    <p:sldId id="270" r:id="rId17"/>
    <p:sldId id="271" r:id="rId18"/>
    <p:sldId id="272" r:id="rId19"/>
    <p:sldId id="279" r:id="rId20"/>
    <p:sldId id="280" r:id="rId21"/>
    <p:sldId id="281" r:id="rId22"/>
    <p:sldId id="286" r:id="rId23"/>
    <p:sldId id="287" r:id="rId24"/>
    <p:sldId id="289" r:id="rId25"/>
    <p:sldId id="290" r:id="rId26"/>
    <p:sldId id="285" r:id="rId27"/>
    <p:sldId id="288" r:id="rId28"/>
    <p:sldId id="259" r:id="rId29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62" autoAdjust="0"/>
    <p:restoredTop sz="95501" autoAdjust="0"/>
  </p:normalViewPr>
  <p:slideViewPr>
    <p:cSldViewPr snapToGrid="0">
      <p:cViewPr varScale="1">
        <p:scale>
          <a:sx n="59" d="100"/>
          <a:sy n="59" d="100"/>
        </p:scale>
        <p:origin x="78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37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customXml" Target="../customXml/item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3B34A0-FF75-4A5E-BA19-5125E4D6D677}" type="datetimeFigureOut">
              <a:rPr lang="es-CO" smtClean="0"/>
              <a:t>11/10/2022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65FFA9-2C04-45CA-9C9D-910EA1A5D3A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98215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5FFA9-2C04-45CA-9C9D-910EA1A5D3AF}" type="slidenum">
              <a:rPr lang="es-CO" smtClean="0"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4682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3B23B-50FF-455C-94A1-D96E3984CB43}" type="datetimeFigureOut">
              <a:rPr lang="es-ES" smtClean="0"/>
              <a:t>11/10/2022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0E4E-8FE5-45A2-8EC1-07C92803E9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7040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3B23B-50FF-455C-94A1-D96E3984CB43}" type="datetimeFigureOut">
              <a:rPr lang="es-ES" smtClean="0"/>
              <a:t>11/10/2022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0E4E-8FE5-45A2-8EC1-07C92803E9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4058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3B23B-50FF-455C-94A1-D96E3984CB43}" type="datetimeFigureOut">
              <a:rPr lang="es-ES" smtClean="0"/>
              <a:t>11/10/2022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0E4E-8FE5-45A2-8EC1-07C92803E9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0714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3B23B-50FF-455C-94A1-D96E3984CB43}" type="datetimeFigureOut">
              <a:rPr lang="es-ES" smtClean="0"/>
              <a:t>11/10/2022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0E4E-8FE5-45A2-8EC1-07C92803E9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5191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3B23B-50FF-455C-94A1-D96E3984CB43}" type="datetimeFigureOut">
              <a:rPr lang="es-ES" smtClean="0"/>
              <a:t>11/10/2022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0E4E-8FE5-45A2-8EC1-07C92803E9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1983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3B23B-50FF-455C-94A1-D96E3984CB43}" type="datetimeFigureOut">
              <a:rPr lang="es-ES" smtClean="0"/>
              <a:t>11/10/2022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0E4E-8FE5-45A2-8EC1-07C92803E9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0010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3B23B-50FF-455C-94A1-D96E3984CB43}" type="datetimeFigureOut">
              <a:rPr lang="es-ES" smtClean="0"/>
              <a:t>11/10/2022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0E4E-8FE5-45A2-8EC1-07C92803E9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4799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3B23B-50FF-455C-94A1-D96E3984CB43}" type="datetimeFigureOut">
              <a:rPr lang="es-ES" smtClean="0"/>
              <a:t>11/10/2022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0E4E-8FE5-45A2-8EC1-07C92803E9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7993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3B23B-50FF-455C-94A1-D96E3984CB43}" type="datetimeFigureOut">
              <a:rPr lang="es-ES" smtClean="0"/>
              <a:t>11/10/2022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0E4E-8FE5-45A2-8EC1-07C92803E9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1315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3B23B-50FF-455C-94A1-D96E3984CB43}" type="datetimeFigureOut">
              <a:rPr lang="es-ES" smtClean="0"/>
              <a:t>11/10/2022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0E4E-8FE5-45A2-8EC1-07C92803E9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1433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3B23B-50FF-455C-94A1-D96E3984CB43}" type="datetimeFigureOut">
              <a:rPr lang="es-ES" smtClean="0"/>
              <a:t>11/10/2022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0E4E-8FE5-45A2-8EC1-07C92803E9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7999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3B23B-50FF-455C-94A1-D96E3984CB43}" type="datetimeFigureOut">
              <a:rPr lang="es-ES" smtClean="0"/>
              <a:t>11/10/2022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440E4E-8FE5-45A2-8EC1-07C92803E9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6221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838200" y="3466614"/>
            <a:ext cx="10515600" cy="68022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EJECUCION PRESUPUESTAL A 30 NOVIEMBRE DE 2016</a:t>
            </a:r>
          </a:p>
          <a:p>
            <a:endParaRPr lang="es-CO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8210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2034990" y="779929"/>
            <a:ext cx="6329082" cy="295835"/>
          </a:xfrm>
        </p:spPr>
        <p:txBody>
          <a:bodyPr>
            <a:noAutofit/>
          </a:bodyPr>
          <a:lstStyle/>
          <a:p>
            <a:pPr algn="ctr"/>
            <a:r>
              <a:rPr lang="es-CO" sz="19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FORTALECIMIENTO DE PLANIFICACIÓN DEL ORDENAMIENTO SOCIAL DE LA PROPIEDAD RURAL PRODUCTIVA Y DE REGULARIZACIÓN DEL MERCADO DE TIERRAS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9722" t="31005" r="10892" b="13857"/>
          <a:stretch/>
        </p:blipFill>
        <p:spPr>
          <a:xfrm>
            <a:off x="281353" y="1491176"/>
            <a:ext cx="11563644" cy="47267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109312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442553" y="1825232"/>
            <a:ext cx="2744400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Ejecución compromisos  </a:t>
            </a:r>
          </a:p>
          <a:p>
            <a:pPr algn="ctr"/>
            <a:r>
              <a:rPr lang="es-CO" sz="2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97,9% 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8743870" y="4506615"/>
            <a:ext cx="2739917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Ejecución obligaciones  </a:t>
            </a:r>
          </a:p>
          <a:p>
            <a:pPr algn="ctr"/>
            <a:r>
              <a:rPr lang="es-CO" sz="2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74,5%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9724" t="39375" r="11170" b="20092"/>
          <a:stretch/>
        </p:blipFill>
        <p:spPr>
          <a:xfrm>
            <a:off x="3896751" y="1083214"/>
            <a:ext cx="7587036" cy="26587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10185" t="20831" r="11077" b="49467"/>
          <a:stretch/>
        </p:blipFill>
        <p:spPr>
          <a:xfrm>
            <a:off x="464854" y="4045170"/>
            <a:ext cx="7384918" cy="252444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055022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4"/>
          <p:cNvSpPr>
            <a:spLocks noGrp="1"/>
          </p:cNvSpPr>
          <p:nvPr>
            <p:ph type="title"/>
          </p:nvPr>
        </p:nvSpPr>
        <p:spPr>
          <a:xfrm>
            <a:off x="2369502" y="904622"/>
            <a:ext cx="8184844" cy="288748"/>
          </a:xfrm>
        </p:spPr>
        <p:txBody>
          <a:bodyPr>
            <a:noAutofit/>
          </a:bodyPr>
          <a:lstStyle/>
          <a:p>
            <a:r>
              <a:rPr lang="es-ES" sz="19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RESUMEN EJECUCIÓN PROYECTO ORD UPRA  2016 – NOVIEMBRE 30 -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9630" t="17912" r="10892" b="11887"/>
          <a:stretch/>
        </p:blipFill>
        <p:spPr>
          <a:xfrm>
            <a:off x="422030" y="1308294"/>
            <a:ext cx="11352627" cy="49236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976049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2272552" y="408990"/>
            <a:ext cx="5634319" cy="680223"/>
          </a:xfrm>
        </p:spPr>
        <p:txBody>
          <a:bodyPr>
            <a:noAutofit/>
          </a:bodyPr>
          <a:lstStyle/>
          <a:p>
            <a:pPr algn="ctr"/>
            <a:r>
              <a:rPr lang="es-CO" sz="19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FORTALECIMIENTO A LA GESTIÓN DE INFORMACIÓN Y CONOCIMIENTO REQUERIDOS POR LA UPRA A NIVEL NACIONAL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5015" t="28872" r="6646" b="11887"/>
          <a:stretch/>
        </p:blipFill>
        <p:spPr>
          <a:xfrm>
            <a:off x="422030" y="1294227"/>
            <a:ext cx="11394831" cy="48814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136127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442553" y="1825232"/>
            <a:ext cx="2744400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Ejecución compromisos  </a:t>
            </a:r>
          </a:p>
          <a:p>
            <a:pPr algn="ctr"/>
            <a:r>
              <a:rPr lang="es-CO" sz="2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97,5% 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8730423" y="4220222"/>
            <a:ext cx="2744400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Ejecución obligaciones  </a:t>
            </a:r>
          </a:p>
          <a:p>
            <a:pPr algn="ctr"/>
            <a:r>
              <a:rPr lang="es-CO" sz="2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74,6%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5200" t="27559" r="6831" b="24195"/>
          <a:stretch/>
        </p:blipFill>
        <p:spPr>
          <a:xfrm>
            <a:off x="3681322" y="1100308"/>
            <a:ext cx="7793501" cy="25572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/>
          <a:srcRect l="5385" t="18041" r="6923" b="45200"/>
          <a:stretch/>
        </p:blipFill>
        <p:spPr>
          <a:xfrm>
            <a:off x="442552" y="4009292"/>
            <a:ext cx="7885521" cy="25884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803287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2326341" y="617693"/>
            <a:ext cx="55401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rgbClr val="00B050"/>
                </a:solidFill>
                <a:latin typeface="Century Gothic" panose="020B0502020202020204" pitchFamily="34" charset="0"/>
              </a:rPr>
              <a:t>RESUMEN EJECUCIÓN PROYECTO TIC UPRA  2016 – NOVIEMBRE 30-</a:t>
            </a:r>
            <a:endParaRPr lang="es-CO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5107" t="25097" r="6646" b="15498"/>
          <a:stretch/>
        </p:blipFill>
        <p:spPr>
          <a:xfrm>
            <a:off x="393894" y="1264024"/>
            <a:ext cx="11310425" cy="48272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934099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2047619" y="453420"/>
            <a:ext cx="5926487" cy="680223"/>
          </a:xfrm>
        </p:spPr>
        <p:txBody>
          <a:bodyPr>
            <a:noAutofit/>
          </a:bodyPr>
          <a:lstStyle/>
          <a:p>
            <a:pPr algn="ctr"/>
            <a:r>
              <a:rPr lang="es-CO" sz="19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MEJORAMIENTO Y FORTALECIMIENTO DE LA CAPACIDAD DE GESTIÓN DE LA UPRA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7323" t="22472" r="7108" b="12708"/>
          <a:stretch/>
        </p:blipFill>
        <p:spPr>
          <a:xfrm>
            <a:off x="393895" y="1308295"/>
            <a:ext cx="11380764" cy="48392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988001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442553" y="1825232"/>
            <a:ext cx="2744400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Ejecución compromisos  </a:t>
            </a:r>
          </a:p>
          <a:p>
            <a:pPr algn="ctr"/>
            <a:r>
              <a:rPr lang="es-CO" sz="2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92,3% 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8716976" y="4275754"/>
            <a:ext cx="2744400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Ejecución obligaciones  </a:t>
            </a:r>
          </a:p>
          <a:p>
            <a:pPr algn="ctr"/>
            <a:r>
              <a:rPr lang="es-CO" sz="2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77,8%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7323" t="34123" r="7200" b="20256"/>
          <a:stretch/>
        </p:blipFill>
        <p:spPr>
          <a:xfrm>
            <a:off x="4033635" y="1048409"/>
            <a:ext cx="7427741" cy="23977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7324" t="21159" r="7662" b="32564"/>
          <a:stretch/>
        </p:blipFill>
        <p:spPr>
          <a:xfrm>
            <a:off x="442553" y="4053460"/>
            <a:ext cx="7576032" cy="24759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750234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2326341" y="617693"/>
            <a:ext cx="5715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rgbClr val="00B050"/>
                </a:solidFill>
                <a:latin typeface="Century Gothic" panose="020B0502020202020204" pitchFamily="34" charset="0"/>
              </a:rPr>
              <a:t>RESUMEN EJECUCIÓN PROYECTO FORT UPRA  2016 – NOVIEMBRE 30-</a:t>
            </a:r>
            <a:endParaRPr lang="es-CO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9723" t="25917" r="4523" b="14513"/>
          <a:stretch/>
        </p:blipFill>
        <p:spPr>
          <a:xfrm>
            <a:off x="374448" y="1264024"/>
            <a:ext cx="11414277" cy="49116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99641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389965" y="1063838"/>
            <a:ext cx="11700164" cy="680223"/>
          </a:xfrm>
        </p:spPr>
        <p:txBody>
          <a:bodyPr>
            <a:noAutofit/>
          </a:bodyPr>
          <a:lstStyle/>
          <a:p>
            <a:pPr algn="ctr"/>
            <a:r>
              <a:rPr lang="es-CO" sz="19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FORMULACIÓN Y AJUSTE DE UNA METODOLOGÍA GENERAL PARA LA ZONIFICACIÓN DE PLANTACIONES FORESTALES CON FINES COMERCIALES EN COLOMBIA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9631" t="29364" r="4892" b="29774"/>
          <a:stretch/>
        </p:blipFill>
        <p:spPr>
          <a:xfrm>
            <a:off x="389965" y="1744061"/>
            <a:ext cx="11258084" cy="42909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16753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2068285" y="596206"/>
            <a:ext cx="6596743" cy="599565"/>
          </a:xfrm>
        </p:spPr>
        <p:txBody>
          <a:bodyPr>
            <a:normAutofit/>
          </a:bodyPr>
          <a:lstStyle/>
          <a:p>
            <a:pPr algn="ctr"/>
            <a:r>
              <a:rPr lang="es-CO" sz="16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INFORME EJECUCIÓN PRESUPUESTAL UPRA –NOVIEMBRE 30 2016-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22923" t="21487" r="24000" b="6964"/>
          <a:stretch/>
        </p:blipFill>
        <p:spPr>
          <a:xfrm>
            <a:off x="253218" y="1195772"/>
            <a:ext cx="11577711" cy="50784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453818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442553" y="1825232"/>
            <a:ext cx="2744400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Ejecución compromisos  </a:t>
            </a:r>
          </a:p>
          <a:p>
            <a:pPr algn="ctr"/>
            <a:r>
              <a:rPr lang="es-CO" sz="2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99,6% 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9017295" y="4329543"/>
            <a:ext cx="2744400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Ejecución obligaciones  </a:t>
            </a:r>
          </a:p>
          <a:p>
            <a:pPr algn="ctr"/>
            <a:r>
              <a:rPr lang="es-CO" sz="2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80,1%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9723" t="24933" r="5170" b="13857"/>
          <a:stretch/>
        </p:blipFill>
        <p:spPr>
          <a:xfrm>
            <a:off x="4079630" y="1150546"/>
            <a:ext cx="7682065" cy="23945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/>
          <a:srcRect l="10092" t="18698" r="5447" b="44051"/>
          <a:stretch/>
        </p:blipFill>
        <p:spPr>
          <a:xfrm>
            <a:off x="442553" y="3990932"/>
            <a:ext cx="8026198" cy="24271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821251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2326341" y="617693"/>
            <a:ext cx="5715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rgbClr val="00B050"/>
                </a:solidFill>
                <a:latin typeface="Century Gothic" panose="020B0502020202020204" pitchFamily="34" charset="0"/>
              </a:rPr>
              <a:t>RESUMEN EJECUCIÓN PROYECTO ZONF UPRA  2016 – NOVIEMBRE 30-</a:t>
            </a:r>
            <a:endParaRPr lang="es-CO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9630" t="18534" r="4800" b="10574"/>
          <a:stretch/>
        </p:blipFill>
        <p:spPr>
          <a:xfrm>
            <a:off x="393895" y="1264024"/>
            <a:ext cx="11324492" cy="49257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306696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1922929" y="768004"/>
            <a:ext cx="6494929" cy="563256"/>
          </a:xfrm>
        </p:spPr>
        <p:txBody>
          <a:bodyPr>
            <a:noAutofit/>
          </a:bodyPr>
          <a:lstStyle/>
          <a:p>
            <a:pPr algn="ctr"/>
            <a:r>
              <a:rPr lang="es-CO" sz="19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 </a:t>
            </a:r>
            <a:r>
              <a:rPr lang="es-CO" sz="18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EJECUCIÓN PRESUPUESTAL DE VIATICOS Y TIQUETES, GASTOS MANUTENCION Y CONTRATISTAS DURANTE LA VIGENCIA 2016 – 30 NOVIEMBRE-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4031" t="21815" r="25477" b="8113"/>
          <a:stretch/>
        </p:blipFill>
        <p:spPr>
          <a:xfrm>
            <a:off x="436098" y="1519310"/>
            <a:ext cx="11380763" cy="46986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288737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734671" y="564340"/>
            <a:ext cx="66159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rgbClr val="00B050"/>
                </a:solidFill>
                <a:latin typeface="Century Gothic" panose="020B0502020202020204" pitchFamily="34" charset="0"/>
              </a:rPr>
              <a:t>RESUMEN </a:t>
            </a:r>
            <a:r>
              <a:rPr lang="es-CO" b="1" dirty="0">
                <a:solidFill>
                  <a:srgbClr val="00B050"/>
                </a:solidFill>
                <a:latin typeface="Century Gothic" panose="020B0502020202020204" pitchFamily="34" charset="0"/>
              </a:rPr>
              <a:t>DE VIATICOS Y TIQUETES, GASTOS DE MANUTENCION Y CONTRATISTAS</a:t>
            </a:r>
            <a:endParaRPr lang="es-CO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4031" t="27395" r="25477" b="42739"/>
          <a:stretch/>
        </p:blipFill>
        <p:spPr>
          <a:xfrm>
            <a:off x="323557" y="1561513"/>
            <a:ext cx="5486400" cy="46564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24031" t="47744" r="25477" b="17302"/>
          <a:stretch/>
        </p:blipFill>
        <p:spPr>
          <a:xfrm>
            <a:off x="6400800" y="1561513"/>
            <a:ext cx="5373857" cy="45157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45334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152115" y="325800"/>
            <a:ext cx="53022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dirty="0">
                <a:solidFill>
                  <a:srgbClr val="00B050"/>
                </a:solidFill>
                <a:latin typeface="Century Gothic" panose="020B0502020202020204" pitchFamily="34" charset="0"/>
              </a:rPr>
              <a:t>EJECUCION RESERVA PRESUPUESTAL                    - CONSTITUIDA 2015 -</a:t>
            </a:r>
            <a:endParaRPr lang="es-CO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8984" t="24441" r="31292" b="39784"/>
          <a:stretch/>
        </p:blipFill>
        <p:spPr>
          <a:xfrm>
            <a:off x="252332" y="1153550"/>
            <a:ext cx="11550462" cy="49236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593999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9170" t="23128" r="31200" b="42246"/>
          <a:stretch/>
        </p:blipFill>
        <p:spPr>
          <a:xfrm>
            <a:off x="323556" y="1272209"/>
            <a:ext cx="5685219" cy="50441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9170" t="60379" r="31476" b="12216"/>
          <a:stretch/>
        </p:blipFill>
        <p:spPr>
          <a:xfrm>
            <a:off x="6639951" y="1448972"/>
            <a:ext cx="5233182" cy="45016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691561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0615" t="21815" r="21231" b="40441"/>
          <a:stretch/>
        </p:blipFill>
        <p:spPr>
          <a:xfrm>
            <a:off x="506438" y="1167618"/>
            <a:ext cx="11071273" cy="460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8789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0707" t="17877" r="21416" b="39621"/>
          <a:stretch/>
        </p:blipFill>
        <p:spPr>
          <a:xfrm>
            <a:off x="309488" y="1252023"/>
            <a:ext cx="5993815" cy="52050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21723" t="44954" r="21508" b="19928"/>
          <a:stretch/>
        </p:blipFill>
        <p:spPr>
          <a:xfrm>
            <a:off x="6822831" y="1448972"/>
            <a:ext cx="4783015" cy="43187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033767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517" y="3410714"/>
            <a:ext cx="3020967" cy="1719294"/>
          </a:xfrm>
          <a:prstGeom prst="rect">
            <a:avLst/>
          </a:prstGeom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838200" y="2262019"/>
            <a:ext cx="10515600" cy="1325563"/>
          </a:xfrm>
        </p:spPr>
        <p:txBody>
          <a:bodyPr/>
          <a:lstStyle/>
          <a:p>
            <a:pPr algn="ctr"/>
            <a:r>
              <a:rPr lang="es-ES" b="1" dirty="0">
                <a:solidFill>
                  <a:schemeClr val="bg1"/>
                </a:solidFill>
              </a:rPr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279073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536683" y="1778168"/>
            <a:ext cx="2611226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Ejecución compromisos  </a:t>
            </a:r>
          </a:p>
          <a:p>
            <a:pPr algn="ctr"/>
            <a:r>
              <a:rPr lang="es-CO" sz="2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94.7% 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8585784" y="4405543"/>
            <a:ext cx="2628507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Ejecución obligaciones  </a:t>
            </a:r>
          </a:p>
          <a:p>
            <a:pPr algn="ctr"/>
            <a:r>
              <a:rPr lang="es-CO" sz="2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80.7%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6523" t="31661" r="25662" b="37816"/>
          <a:stretch/>
        </p:blipFill>
        <p:spPr>
          <a:xfrm>
            <a:off x="4135901" y="1069144"/>
            <a:ext cx="7078389" cy="24337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/>
          <a:srcRect l="25046" t="28380" r="26216" b="40933"/>
          <a:stretch/>
        </p:blipFill>
        <p:spPr>
          <a:xfrm>
            <a:off x="536683" y="3910818"/>
            <a:ext cx="7214615" cy="25743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08281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2150918" y="737754"/>
            <a:ext cx="7318546" cy="362625"/>
          </a:xfrm>
        </p:spPr>
        <p:txBody>
          <a:bodyPr>
            <a:noAutofit/>
          </a:bodyPr>
          <a:lstStyle/>
          <a:p>
            <a:r>
              <a:rPr lang="es-ES" sz="19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RESUMEN EJECUCION GENERAL UPRA  2016 – NOVIEMBRE 30 -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20339" t="28216" r="21508" b="10903"/>
          <a:stretch/>
        </p:blipFill>
        <p:spPr>
          <a:xfrm>
            <a:off x="281353" y="1100379"/>
            <a:ext cx="11563643" cy="51175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0734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693719" y="760379"/>
            <a:ext cx="6431972" cy="426028"/>
          </a:xfrm>
        </p:spPr>
        <p:txBody>
          <a:bodyPr>
            <a:noAutofit/>
          </a:bodyPr>
          <a:lstStyle/>
          <a:p>
            <a:pPr algn="ctr"/>
            <a:r>
              <a:rPr lang="es-CO" sz="2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INFORME EJECUCIÓN PRESUPUESTAL FUNCIONAMIENTO 2016</a:t>
            </a:r>
            <a:br>
              <a:rPr lang="es-CO" sz="2000" b="1" dirty="0">
                <a:solidFill>
                  <a:srgbClr val="00B050"/>
                </a:solidFill>
                <a:latin typeface="Century Gothic" panose="020B0502020202020204" pitchFamily="34" charset="0"/>
              </a:rPr>
            </a:br>
            <a:r>
              <a:rPr lang="es-CO" sz="2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 - NOVIEMBRE 30-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4307" t="24605" r="25662" b="19272"/>
          <a:stretch/>
        </p:blipFill>
        <p:spPr>
          <a:xfrm>
            <a:off x="267285" y="1533377"/>
            <a:ext cx="6006906" cy="50362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25877" t="43970" r="26492" b="20748"/>
          <a:stretch/>
        </p:blipFill>
        <p:spPr>
          <a:xfrm>
            <a:off x="6991642" y="1674055"/>
            <a:ext cx="4712677" cy="41640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00094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4"/>
          <p:cNvSpPr>
            <a:spLocks noGrp="1"/>
          </p:cNvSpPr>
          <p:nvPr>
            <p:ph type="title"/>
          </p:nvPr>
        </p:nvSpPr>
        <p:spPr>
          <a:xfrm>
            <a:off x="2227126" y="786530"/>
            <a:ext cx="8342718" cy="329348"/>
          </a:xfrm>
        </p:spPr>
        <p:txBody>
          <a:bodyPr>
            <a:noAutofit/>
          </a:bodyPr>
          <a:lstStyle/>
          <a:p>
            <a:r>
              <a:rPr lang="es-ES" sz="19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RESUMEN EJECUCION FUNCIONAMIENTO UPRA  2016 – NOVIEMBRE 30-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9292" t="19846" r="30462" b="10903"/>
          <a:stretch/>
        </p:blipFill>
        <p:spPr>
          <a:xfrm>
            <a:off x="604912" y="1115878"/>
            <a:ext cx="10888394" cy="55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317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2263589" y="651037"/>
            <a:ext cx="5697070" cy="680223"/>
          </a:xfrm>
        </p:spPr>
        <p:txBody>
          <a:bodyPr>
            <a:noAutofit/>
          </a:bodyPr>
          <a:lstStyle/>
          <a:p>
            <a:pPr algn="ctr"/>
            <a:r>
              <a:rPr lang="es-CO" sz="19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FORTALECIMIENTO DE LA PLANIFICACIÓN DEL USO EFICIENTE DEL SUELO RURAL Y LA ADECUACIÓN DE TIERRAS A NIVEL NACIONAL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7323" t="19518" r="7478" b="13528"/>
          <a:stretch/>
        </p:blipFill>
        <p:spPr>
          <a:xfrm>
            <a:off x="309489" y="1448972"/>
            <a:ext cx="11591779" cy="4656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3252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442553" y="1825232"/>
            <a:ext cx="2611226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Ejecución compromisos  </a:t>
            </a:r>
          </a:p>
          <a:p>
            <a:pPr algn="ctr"/>
            <a:r>
              <a:rPr lang="es-CO" sz="2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99,6% 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9187624" y="4768085"/>
            <a:ext cx="2611226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Ejecución obligaciones  </a:t>
            </a:r>
          </a:p>
          <a:p>
            <a:pPr algn="ctr"/>
            <a:r>
              <a:rPr lang="es-CO" sz="2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83,9%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8061" t="34616" r="7477" b="21569"/>
          <a:stretch/>
        </p:blipFill>
        <p:spPr>
          <a:xfrm>
            <a:off x="3799697" y="1102139"/>
            <a:ext cx="7999153" cy="24991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7323" t="18698" r="7754" b="45200"/>
          <a:stretch/>
        </p:blipFill>
        <p:spPr>
          <a:xfrm>
            <a:off x="309489" y="3967089"/>
            <a:ext cx="8328074" cy="25608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065916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2166210" y="809580"/>
            <a:ext cx="8109166" cy="315645"/>
          </a:xfrm>
        </p:spPr>
        <p:txBody>
          <a:bodyPr>
            <a:noAutofit/>
          </a:bodyPr>
          <a:lstStyle/>
          <a:p>
            <a:r>
              <a:rPr lang="es-ES" sz="19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RESUMEN EJECUCIÓN PROYECTO USO UPRA  2016 – NOVIEMBRE 30 -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7323" t="23949" r="7385" b="12051"/>
          <a:stretch/>
        </p:blipFill>
        <p:spPr>
          <a:xfrm>
            <a:off x="253217" y="1125224"/>
            <a:ext cx="11676185" cy="5092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93151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6B1C7C4050E044DAF5AA32AD2267181" ma:contentTypeVersion="6" ma:contentTypeDescription="Crear nuevo documento." ma:contentTypeScope="" ma:versionID="5dfade50012f974ca9fe1096253b1fe4">
  <xsd:schema xmlns:xsd="http://www.w3.org/2001/XMLSchema" xmlns:xs="http://www.w3.org/2001/XMLSchema" xmlns:p="http://schemas.microsoft.com/office/2006/metadata/properties" xmlns:ns1="http://schemas.microsoft.com/sharepoint/v3" xmlns:ns2="a7912b74-821a-4119-aad9-e1c9b233eb5e" targetNamespace="http://schemas.microsoft.com/office/2006/metadata/properties" ma:root="true" ma:fieldsID="8eabd1c6c6e262e393fcf49e85392772" ns1:_="" ns2:_="">
    <xsd:import namespace="http://schemas.microsoft.com/sharepoint/v3"/>
    <xsd:import namespace="a7912b74-821a-4119-aad9-e1c9b233eb5e"/>
    <xsd:element name="properties">
      <xsd:complexType>
        <xsd:sequence>
          <xsd:element name="documentManagement">
            <xsd:complexType>
              <xsd:all>
                <xsd:element ref="ns1:VariationsItemGroupID" minOccurs="0"/>
                <xsd:element ref="ns2:Año"/>
                <xsd:element ref="ns2:Categoría_x0020_Documento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VariationsItemGroupID" ma:index="8" nillable="true" ma:displayName="Identificador de grupo de elementos" ma:description="" ma:hidden="true" ma:internalName="VariationsItemGroupID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912b74-821a-4119-aad9-e1c9b233eb5e" elementFormDefault="qualified">
    <xsd:import namespace="http://schemas.microsoft.com/office/2006/documentManagement/types"/>
    <xsd:import namespace="http://schemas.microsoft.com/office/infopath/2007/PartnerControls"/>
    <xsd:element name="Año" ma:index="9" ma:displayName="Año" ma:default="2024" ma:format="Dropdown" ma:internalName="A_x00f1_o">
      <xsd:simpleType>
        <xsd:restriction base="dms:Choice">
          <xsd:enumeration value="2025"/>
          <xsd:enumeration value="2024"/>
          <xsd:enumeration value="2023"/>
          <xsd:enumeration value="2022"/>
          <xsd:enumeration value="2021"/>
          <xsd:enumeration value="2020"/>
          <xsd:enumeration value="2019"/>
          <xsd:enumeration value="2018"/>
          <xsd:enumeration value="2017"/>
          <xsd:enumeration value="2016"/>
          <xsd:enumeration value="2015"/>
          <xsd:enumeration value="2014"/>
          <xsd:enumeration value="2013"/>
        </xsd:restriction>
      </xsd:simpleType>
    </xsd:element>
    <xsd:element name="Categoría_x0020_Documento" ma:index="10" ma:displayName="Categoría Documento" ma:default="Presupuesto" ma:format="Dropdown" ma:internalName="Categor_x00ed_a_x0020_Documento" ma:readOnly="false">
      <xsd:simpleType>
        <xsd:restriction base="dms:Choice">
          <xsd:enumeration value="Presupuesto"/>
          <xsd:enumeration value="Estados"/>
          <xsd:enumeration value="Operaciones"/>
        </xsd:restriction>
      </xsd:simpleType>
    </xsd:element>
    <xsd:element name="SharedWithUsers" ma:index="11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ño xmlns="a7912b74-821a-4119-aad9-e1c9b233eb5e">2016</Año>
    <Categoría_x0020_Documento xmlns="a7912b74-821a-4119-aad9-e1c9b233eb5e">Presupuesto</Categoría_x0020_Documento>
    <VariationsItemGroupID xmlns="http://schemas.microsoft.com/sharepoint/v3">f68556a9-c0ad-4f34-9187-240336f31a6e</VariationsItemGroupID>
  </documentManagement>
</p:properties>
</file>

<file path=customXml/itemProps1.xml><?xml version="1.0" encoding="utf-8"?>
<ds:datastoreItem xmlns:ds="http://schemas.openxmlformats.org/officeDocument/2006/customXml" ds:itemID="{2A5177C9-79C3-4B5F-B338-E4BDF8D0E97D}"/>
</file>

<file path=customXml/itemProps2.xml><?xml version="1.0" encoding="utf-8"?>
<ds:datastoreItem xmlns:ds="http://schemas.openxmlformats.org/officeDocument/2006/customXml" ds:itemID="{CF1CDBE7-8BF3-493B-946B-FAE61A862F56}"/>
</file>

<file path=customXml/itemProps3.xml><?xml version="1.0" encoding="utf-8"?>
<ds:datastoreItem xmlns:ds="http://schemas.openxmlformats.org/officeDocument/2006/customXml" ds:itemID="{449C34F2-7B3A-4136-937F-040E42D13825}"/>
</file>

<file path=docProps/app.xml><?xml version="1.0" encoding="utf-8"?>
<Properties xmlns="http://schemas.openxmlformats.org/officeDocument/2006/extended-properties" xmlns:vt="http://schemas.openxmlformats.org/officeDocument/2006/docPropsVTypes">
  <TotalTime>3842</TotalTime>
  <Words>256</Words>
  <Application>Microsoft Office PowerPoint</Application>
  <PresentationFormat>Panorámica</PresentationFormat>
  <Paragraphs>44</Paragraphs>
  <Slides>28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2" baseType="lpstr">
      <vt:lpstr>Arial</vt:lpstr>
      <vt:lpstr>Calibri</vt:lpstr>
      <vt:lpstr>Century Gothic</vt:lpstr>
      <vt:lpstr>Tema de Office</vt:lpstr>
      <vt:lpstr>Presentación de PowerPoint</vt:lpstr>
      <vt:lpstr>INFORME EJECUCIÓN PRESUPUESTAL UPRA –NOVIEMBRE 30 2016-</vt:lpstr>
      <vt:lpstr>Presentación de PowerPoint</vt:lpstr>
      <vt:lpstr>RESUMEN EJECUCION GENERAL UPRA  2016 – NOVIEMBRE 30 -</vt:lpstr>
      <vt:lpstr>INFORME EJECUCIÓN PRESUPUESTAL FUNCIONAMIENTO 2016  - NOVIEMBRE 30-</vt:lpstr>
      <vt:lpstr>RESUMEN EJECUCION FUNCIONAMIENTO UPRA  2016 – NOVIEMBRE 30-</vt:lpstr>
      <vt:lpstr>FORTALECIMIENTO DE LA PLANIFICACIÓN DEL USO EFICIENTE DEL SUELO RURAL Y LA ADECUACIÓN DE TIERRAS A NIVEL NACIONAL</vt:lpstr>
      <vt:lpstr>Presentación de PowerPoint</vt:lpstr>
      <vt:lpstr>RESUMEN EJECUCIÓN PROYECTO USO UPRA  2016 – NOVIEMBRE 30 -</vt:lpstr>
      <vt:lpstr>FORTALECIMIENTO DE PLANIFICACIÓN DEL ORDENAMIENTO SOCIAL DE LA PROPIEDAD RURAL PRODUCTIVA Y DE REGULARIZACIÓN DEL MERCADO DE TIERRAS </vt:lpstr>
      <vt:lpstr>Presentación de PowerPoint</vt:lpstr>
      <vt:lpstr>RESUMEN EJECUCIÓN PROYECTO ORD UPRA  2016 – NOVIEMBRE 30 -</vt:lpstr>
      <vt:lpstr>FORTALECIMIENTO A LA GESTIÓN DE INFORMACIÓN Y CONOCIMIENTO REQUERIDOS POR LA UPRA A NIVEL NACIONAL</vt:lpstr>
      <vt:lpstr>Presentación de PowerPoint</vt:lpstr>
      <vt:lpstr>Presentación de PowerPoint</vt:lpstr>
      <vt:lpstr>MEJORAMIENTO Y FORTALECIMIENTO DE LA CAPACIDAD DE GESTIÓN DE LA UPRA </vt:lpstr>
      <vt:lpstr>Presentación de PowerPoint</vt:lpstr>
      <vt:lpstr>Presentación de PowerPoint</vt:lpstr>
      <vt:lpstr>FORMULACIÓN Y AJUSTE DE UNA METODOLOGÍA GENERAL PARA LA ZONIFICACIÓN DE PLANTACIONES FORESTALES CON FINES COMERCIALES EN COLOMBIA</vt:lpstr>
      <vt:lpstr>Presentación de PowerPoint</vt:lpstr>
      <vt:lpstr>Presentación de PowerPoint</vt:lpstr>
      <vt:lpstr> EJECUCIÓN PRESUPUESTAL DE VIATICOS Y TIQUETES, GASTOS MANUTENCION Y CONTRATISTAS DURANTE LA VIGENCIA 2016 – 30 NOVIEMBRE-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GRACIAS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Informe de Ejecución Presupuestal a Noviembre 30 de 2016</dc:title>
  <dc:creator>Felipe Alejandro Garcia Barbosa</dc:creator>
  <cp:lastModifiedBy>NELCY MUÑOZ</cp:lastModifiedBy>
  <cp:revision>386</cp:revision>
  <dcterms:created xsi:type="dcterms:W3CDTF">2015-08-26T16:13:21Z</dcterms:created>
  <dcterms:modified xsi:type="dcterms:W3CDTF">2022-10-11T16:30:01Z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0x01010076B1C7C4050E044DAF5AA32AD2267181</vt:lpwstr>
  </property>
</Properties>
</file>