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256" r:id="rId2"/>
    <p:sldId id="260" r:id="rId3"/>
    <p:sldId id="262" r:id="rId4"/>
    <p:sldId id="264" r:id="rId5"/>
    <p:sldId id="297" r:id="rId6"/>
    <p:sldId id="265" r:id="rId7"/>
    <p:sldId id="266" r:id="rId8"/>
    <p:sldId id="296" r:id="rId9"/>
    <p:sldId id="267" r:id="rId10"/>
    <p:sldId id="268" r:id="rId11"/>
    <p:sldId id="269" r:id="rId12"/>
    <p:sldId id="273" r:id="rId13"/>
    <p:sldId id="274" r:id="rId14"/>
    <p:sldId id="275" r:id="rId15"/>
    <p:sldId id="276" r:id="rId16"/>
    <p:sldId id="277" r:id="rId17"/>
    <p:sldId id="278" r:id="rId18"/>
    <p:sldId id="270" r:id="rId19"/>
    <p:sldId id="271" r:id="rId20"/>
    <p:sldId id="272" r:id="rId21"/>
    <p:sldId id="279" r:id="rId22"/>
    <p:sldId id="280" r:id="rId23"/>
    <p:sldId id="281" r:id="rId24"/>
    <p:sldId id="286" r:id="rId25"/>
    <p:sldId id="287" r:id="rId26"/>
    <p:sldId id="289" r:id="rId27"/>
    <p:sldId id="290" r:id="rId28"/>
    <p:sldId id="285" r:id="rId29"/>
    <p:sldId id="288" r:id="rId30"/>
    <p:sldId id="259" r:id="rId31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762" autoAdjust="0"/>
    <p:restoredTop sz="95501" autoAdjust="0"/>
  </p:normalViewPr>
  <p:slideViewPr>
    <p:cSldViewPr snapToGrid="0">
      <p:cViewPr varScale="1">
        <p:scale>
          <a:sx n="59" d="100"/>
          <a:sy n="59" d="100"/>
        </p:scale>
        <p:origin x="780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customXml" Target="../customXml/item3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38" Type="http://schemas.openxmlformats.org/officeDocument/2006/relationships/customXml" Target="../customXml/item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customXml" Target="../customXml/item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3B34A0-FF75-4A5E-BA19-5125E4D6D677}" type="datetimeFigureOut">
              <a:rPr lang="es-CO" smtClean="0"/>
              <a:t>11/10/2022</a:t>
            </a:fld>
            <a:endParaRPr lang="es-CO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O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65FFA9-2C04-45CA-9C9D-910EA1A5D3AF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5982157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65FFA9-2C04-45CA-9C9D-910EA1A5D3AF}" type="slidenum">
              <a:rPr lang="es-CO" smtClean="0"/>
              <a:t>2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046820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3B23B-50FF-455C-94A1-D96E3984CB43}" type="datetimeFigureOut">
              <a:rPr lang="es-ES" smtClean="0"/>
              <a:t>11/10/2022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40E4E-8FE5-45A2-8EC1-07C92803E96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570408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3B23B-50FF-455C-94A1-D96E3984CB43}" type="datetimeFigureOut">
              <a:rPr lang="es-ES" smtClean="0"/>
              <a:t>11/10/2022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40E4E-8FE5-45A2-8EC1-07C92803E96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740585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3B23B-50FF-455C-94A1-D96E3984CB43}" type="datetimeFigureOut">
              <a:rPr lang="es-ES" smtClean="0"/>
              <a:t>11/10/2022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40E4E-8FE5-45A2-8EC1-07C92803E96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407142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3B23B-50FF-455C-94A1-D96E3984CB43}" type="datetimeFigureOut">
              <a:rPr lang="es-ES" smtClean="0"/>
              <a:t>11/10/2022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40E4E-8FE5-45A2-8EC1-07C92803E96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851913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3B23B-50FF-455C-94A1-D96E3984CB43}" type="datetimeFigureOut">
              <a:rPr lang="es-ES" smtClean="0"/>
              <a:t>11/10/2022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40E4E-8FE5-45A2-8EC1-07C92803E96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019834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3B23B-50FF-455C-94A1-D96E3984CB43}" type="datetimeFigureOut">
              <a:rPr lang="es-ES" smtClean="0"/>
              <a:t>11/10/2022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40E4E-8FE5-45A2-8EC1-07C92803E96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000107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3B23B-50FF-455C-94A1-D96E3984CB43}" type="datetimeFigureOut">
              <a:rPr lang="es-ES" smtClean="0"/>
              <a:t>11/10/2022</a:t>
            </a:fld>
            <a:endParaRPr lang="es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40E4E-8FE5-45A2-8EC1-07C92803E96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147991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3B23B-50FF-455C-94A1-D96E3984CB43}" type="datetimeFigureOut">
              <a:rPr lang="es-ES" smtClean="0"/>
              <a:t>11/10/2022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40E4E-8FE5-45A2-8EC1-07C92803E96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579934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3B23B-50FF-455C-94A1-D96E3984CB43}" type="datetimeFigureOut">
              <a:rPr lang="es-ES" smtClean="0"/>
              <a:t>11/10/2022</a:t>
            </a:fld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40E4E-8FE5-45A2-8EC1-07C92803E96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113159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3B23B-50FF-455C-94A1-D96E3984CB43}" type="datetimeFigureOut">
              <a:rPr lang="es-ES" smtClean="0"/>
              <a:t>11/10/2022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40E4E-8FE5-45A2-8EC1-07C92803E96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414335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3B23B-50FF-455C-94A1-D96E3984CB43}" type="datetimeFigureOut">
              <a:rPr lang="es-ES" smtClean="0"/>
              <a:t>11/10/2022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40E4E-8FE5-45A2-8EC1-07C92803E96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479995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D3B23B-50FF-455C-94A1-D96E3984CB43}" type="datetimeFigureOut">
              <a:rPr lang="es-ES" smtClean="0"/>
              <a:t>11/10/2022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440E4E-8FE5-45A2-8EC1-07C92803E96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262213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/>
          <p:cNvSpPr txBox="1">
            <a:spLocks/>
          </p:cNvSpPr>
          <p:nvPr/>
        </p:nvSpPr>
        <p:spPr>
          <a:xfrm>
            <a:off x="838200" y="3466614"/>
            <a:ext cx="10515600" cy="68022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50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O" sz="4000" b="1" dirty="0">
                <a:solidFill>
                  <a:schemeClr val="bg1"/>
                </a:solidFill>
                <a:latin typeface="Century" panose="02040604050505020304" pitchFamily="18" charset="0"/>
              </a:rPr>
              <a:t>EJECUCION PRESUPUESTAL A 31 MARZO 2017</a:t>
            </a:r>
          </a:p>
          <a:p>
            <a:endParaRPr lang="es-CO" sz="28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98210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294635" y="1818510"/>
            <a:ext cx="2611226" cy="101566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CO" sz="2000" b="1" dirty="0">
                <a:solidFill>
                  <a:srgbClr val="00B050"/>
                </a:solidFill>
                <a:latin typeface="Century" panose="02040604050505020304" pitchFamily="18" charset="0"/>
              </a:rPr>
              <a:t>Ejecución compromisos  </a:t>
            </a:r>
          </a:p>
          <a:p>
            <a:pPr algn="ctr"/>
            <a:r>
              <a:rPr lang="es-CO" sz="2000" b="1" dirty="0">
                <a:solidFill>
                  <a:srgbClr val="00B050"/>
                </a:solidFill>
                <a:latin typeface="Century" panose="02040604050505020304" pitchFamily="18" charset="0"/>
              </a:rPr>
              <a:t>65% </a:t>
            </a:r>
          </a:p>
        </p:txBody>
      </p:sp>
      <p:sp>
        <p:nvSpPr>
          <p:cNvPr id="7" name="CuadroTexto 6"/>
          <p:cNvSpPr txBox="1"/>
          <p:nvPr/>
        </p:nvSpPr>
        <p:spPr>
          <a:xfrm>
            <a:off x="9187624" y="4768085"/>
            <a:ext cx="2611226" cy="101566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CO" sz="2000" b="1" dirty="0">
                <a:solidFill>
                  <a:srgbClr val="00B050"/>
                </a:solidFill>
                <a:latin typeface="Century" panose="02040604050505020304" pitchFamily="18" charset="0"/>
              </a:rPr>
              <a:t>Ejecución obligaciones  </a:t>
            </a:r>
          </a:p>
          <a:p>
            <a:pPr algn="ctr"/>
            <a:r>
              <a:rPr lang="es-CO" sz="2000" b="1" dirty="0">
                <a:solidFill>
                  <a:srgbClr val="00B050"/>
                </a:solidFill>
                <a:latin typeface="Century" panose="02040604050505020304" pitchFamily="18" charset="0"/>
              </a:rPr>
              <a:t>6% 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2130" t="34481" r="4525" b="23027"/>
          <a:stretch/>
        </p:blipFill>
        <p:spPr>
          <a:xfrm>
            <a:off x="3417756" y="1048945"/>
            <a:ext cx="8381093" cy="256368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3"/>
          <a:srcRect l="2032" t="22940" r="4132" b="37716"/>
          <a:stretch/>
        </p:blipFill>
        <p:spPr>
          <a:xfrm>
            <a:off x="294634" y="3927423"/>
            <a:ext cx="8444631" cy="269760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065916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/>
          <p:cNvSpPr>
            <a:spLocks noGrp="1"/>
          </p:cNvSpPr>
          <p:nvPr>
            <p:ph type="title"/>
          </p:nvPr>
        </p:nvSpPr>
        <p:spPr>
          <a:xfrm>
            <a:off x="2235483" y="809580"/>
            <a:ext cx="8501790" cy="315645"/>
          </a:xfrm>
        </p:spPr>
        <p:txBody>
          <a:bodyPr>
            <a:noAutofit/>
          </a:bodyPr>
          <a:lstStyle/>
          <a:p>
            <a:r>
              <a:rPr lang="es-ES" sz="1900" b="1" dirty="0">
                <a:solidFill>
                  <a:srgbClr val="00B050"/>
                </a:solidFill>
                <a:latin typeface="Century" panose="02040604050505020304" pitchFamily="18" charset="0"/>
              </a:rPr>
              <a:t>RESUMEN EJECUCIÓN PROYECTO USO UPRA  2017- MARZO 31 -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/>
          <a:srcRect l="5500" t="82784" r="48794" b="9687"/>
          <a:stretch/>
        </p:blipFill>
        <p:spPr>
          <a:xfrm>
            <a:off x="268940" y="6149633"/>
            <a:ext cx="6965576" cy="587344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3"/>
          <a:srcRect l="2229" t="29410" r="4525" b="24251"/>
          <a:stretch/>
        </p:blipFill>
        <p:spPr>
          <a:xfrm>
            <a:off x="268940" y="1125224"/>
            <a:ext cx="11693211" cy="4915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79315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2129118" y="900952"/>
            <a:ext cx="6665257" cy="282389"/>
          </a:xfrm>
        </p:spPr>
        <p:txBody>
          <a:bodyPr>
            <a:noAutofit/>
          </a:bodyPr>
          <a:lstStyle/>
          <a:p>
            <a:pPr algn="ctr"/>
            <a:r>
              <a:rPr lang="es-CO" sz="1700" b="1" dirty="0">
                <a:solidFill>
                  <a:srgbClr val="00B050"/>
                </a:solidFill>
                <a:latin typeface="Century" panose="02040604050505020304" pitchFamily="18" charset="0"/>
              </a:rPr>
              <a:t>FORTALECIMIENTO DE PLANIFICACIÓN DEL ORDENAMIENTO DE LA PROPIEDAD RURAL PRODUCTIVA DE LA REGULARIZACIÓN DEL MERCADO DE TIERRAS NIVEL NACIONAL DE TIERRAS 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/>
          <a:srcRect l="8820" t="25563" r="11705" b="36317"/>
          <a:stretch/>
        </p:blipFill>
        <p:spPr>
          <a:xfrm>
            <a:off x="0" y="1498134"/>
            <a:ext cx="12192000" cy="5359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09312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/>
          <p:cNvSpPr txBox="1"/>
          <p:nvPr/>
        </p:nvSpPr>
        <p:spPr>
          <a:xfrm>
            <a:off x="442553" y="1825232"/>
            <a:ext cx="2744400" cy="101566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CO" sz="2000" b="1" dirty="0">
                <a:solidFill>
                  <a:srgbClr val="00B050"/>
                </a:solidFill>
                <a:latin typeface="Century" panose="02040604050505020304" pitchFamily="18" charset="0"/>
              </a:rPr>
              <a:t>Ejecución compromisos  </a:t>
            </a:r>
          </a:p>
          <a:p>
            <a:pPr algn="ctr"/>
            <a:r>
              <a:rPr lang="es-CO" sz="2000" b="1" dirty="0">
                <a:solidFill>
                  <a:srgbClr val="00B050"/>
                </a:solidFill>
                <a:latin typeface="Century" panose="02040604050505020304" pitchFamily="18" charset="0"/>
              </a:rPr>
              <a:t>85% </a:t>
            </a:r>
          </a:p>
        </p:txBody>
      </p:sp>
      <p:sp>
        <p:nvSpPr>
          <p:cNvPr id="7" name="CuadroTexto 6"/>
          <p:cNvSpPr txBox="1"/>
          <p:nvPr/>
        </p:nvSpPr>
        <p:spPr>
          <a:xfrm>
            <a:off x="8743870" y="4506615"/>
            <a:ext cx="2739917" cy="101566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CO" sz="2000" b="1" dirty="0">
                <a:solidFill>
                  <a:srgbClr val="00B050"/>
                </a:solidFill>
                <a:latin typeface="Century" panose="02040604050505020304" pitchFamily="18" charset="0"/>
              </a:rPr>
              <a:t>Ejecución obligaciones  </a:t>
            </a:r>
          </a:p>
          <a:p>
            <a:pPr algn="ctr"/>
            <a:r>
              <a:rPr lang="es-CO" sz="2000" b="1" dirty="0">
                <a:solidFill>
                  <a:srgbClr val="00B050"/>
                </a:solidFill>
                <a:latin typeface="Century" panose="02040604050505020304" pitchFamily="18" charset="0"/>
              </a:rPr>
              <a:t>6% </a:t>
            </a: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2"/>
          <a:srcRect l="8623" t="52317" r="12099" b="16382"/>
          <a:stretch/>
        </p:blipFill>
        <p:spPr>
          <a:xfrm>
            <a:off x="3447737" y="1103870"/>
            <a:ext cx="8244591" cy="245838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3"/>
          <a:srcRect l="8820" t="20317" r="12196" b="51530"/>
          <a:stretch/>
        </p:blipFill>
        <p:spPr>
          <a:xfrm>
            <a:off x="442553" y="3957403"/>
            <a:ext cx="8086850" cy="269822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055022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4"/>
          <p:cNvSpPr>
            <a:spLocks noGrp="1"/>
          </p:cNvSpPr>
          <p:nvPr>
            <p:ph type="title"/>
          </p:nvPr>
        </p:nvSpPr>
        <p:spPr>
          <a:xfrm>
            <a:off x="2194691" y="810492"/>
            <a:ext cx="8459454" cy="342537"/>
          </a:xfrm>
        </p:spPr>
        <p:txBody>
          <a:bodyPr>
            <a:noAutofit/>
          </a:bodyPr>
          <a:lstStyle/>
          <a:p>
            <a:r>
              <a:rPr lang="es-ES" sz="1900" b="1" dirty="0">
                <a:solidFill>
                  <a:srgbClr val="00B050"/>
                </a:solidFill>
                <a:latin typeface="Century" panose="02040604050505020304" pitchFamily="18" charset="0"/>
              </a:rPr>
              <a:t>RESUMEN EJECUCIÓN PROYECTO ORD UPRA  2017- MARZO 31-</a:t>
            </a: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2"/>
          <a:srcRect l="2323" t="84196" r="56206" b="8431"/>
          <a:stretch/>
        </p:blipFill>
        <p:spPr>
          <a:xfrm>
            <a:off x="255493" y="6175618"/>
            <a:ext cx="6320118" cy="632013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/>
          <a:srcRect l="8918" t="32382" r="11606" b="18656"/>
          <a:stretch/>
        </p:blipFill>
        <p:spPr>
          <a:xfrm>
            <a:off x="255493" y="1153029"/>
            <a:ext cx="11706658" cy="5022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76049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/>
          <p:cNvSpPr>
            <a:spLocks noGrp="1"/>
          </p:cNvSpPr>
          <p:nvPr>
            <p:ph type="title"/>
          </p:nvPr>
        </p:nvSpPr>
        <p:spPr>
          <a:xfrm>
            <a:off x="2084295" y="556908"/>
            <a:ext cx="6104964" cy="680223"/>
          </a:xfrm>
        </p:spPr>
        <p:txBody>
          <a:bodyPr>
            <a:noAutofit/>
          </a:bodyPr>
          <a:lstStyle/>
          <a:p>
            <a:pPr algn="ctr"/>
            <a:r>
              <a:rPr lang="es-CO" sz="1900" b="1" dirty="0">
                <a:solidFill>
                  <a:srgbClr val="00B050"/>
                </a:solidFill>
                <a:latin typeface="Century" panose="02040604050505020304" pitchFamily="18" charset="0"/>
              </a:rPr>
              <a:t>FORMULACIÓN Y AJUSTES DE UNA METODOLOGÍA GENERAL PARA LA ZONIFICACIÓN DE PLANTACIONES FORESTAL CON FINES COMERCIALES EN COLOMBIA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3607" t="30109" r="4919" b="40689"/>
          <a:stretch/>
        </p:blipFill>
        <p:spPr>
          <a:xfrm>
            <a:off x="224853" y="1618938"/>
            <a:ext cx="11677337" cy="3957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36127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/>
          <p:cNvSpPr txBox="1"/>
          <p:nvPr/>
        </p:nvSpPr>
        <p:spPr>
          <a:xfrm>
            <a:off x="442553" y="1825232"/>
            <a:ext cx="2744400" cy="101566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CO" sz="2000" b="1" dirty="0">
                <a:solidFill>
                  <a:srgbClr val="00B050"/>
                </a:solidFill>
                <a:latin typeface="Century" panose="02040604050505020304" pitchFamily="18" charset="0"/>
              </a:rPr>
              <a:t>Ejecución compromisos  </a:t>
            </a:r>
          </a:p>
          <a:p>
            <a:pPr algn="ctr"/>
            <a:r>
              <a:rPr lang="es-CO" sz="2000" b="1" dirty="0">
                <a:solidFill>
                  <a:srgbClr val="00B050"/>
                </a:solidFill>
                <a:latin typeface="Century" panose="02040604050505020304" pitchFamily="18" charset="0"/>
              </a:rPr>
              <a:t>73% </a:t>
            </a:r>
          </a:p>
        </p:txBody>
      </p:sp>
      <p:sp>
        <p:nvSpPr>
          <p:cNvPr id="6" name="CuadroTexto 5"/>
          <p:cNvSpPr txBox="1"/>
          <p:nvPr/>
        </p:nvSpPr>
        <p:spPr>
          <a:xfrm>
            <a:off x="8730423" y="4220222"/>
            <a:ext cx="2744400" cy="101566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CO" sz="2000" b="1" dirty="0">
                <a:solidFill>
                  <a:srgbClr val="00B050"/>
                </a:solidFill>
                <a:latin typeface="Century" panose="02040604050505020304" pitchFamily="18" charset="0"/>
              </a:rPr>
              <a:t>Ejecución obligaciones  </a:t>
            </a:r>
          </a:p>
          <a:p>
            <a:pPr algn="ctr"/>
            <a:r>
              <a:rPr lang="es-CO" sz="2000" b="1" dirty="0">
                <a:solidFill>
                  <a:srgbClr val="00B050"/>
                </a:solidFill>
                <a:latin typeface="Century" panose="02040604050505020304" pitchFamily="18" charset="0"/>
              </a:rPr>
              <a:t>5% 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/>
          <a:srcRect l="3620" t="31954" r="5072" b="22645"/>
          <a:stretch/>
        </p:blipFill>
        <p:spPr>
          <a:xfrm>
            <a:off x="3677589" y="1130946"/>
            <a:ext cx="8149652" cy="240423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3"/>
          <a:srcRect l="3411" t="23815" r="6098" b="43136"/>
          <a:stretch/>
        </p:blipFill>
        <p:spPr>
          <a:xfrm>
            <a:off x="287311" y="3894265"/>
            <a:ext cx="8062209" cy="259647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8032873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2326341" y="617693"/>
            <a:ext cx="55401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rgbClr val="00B050"/>
                </a:solidFill>
                <a:latin typeface="Century" panose="02040604050505020304" pitchFamily="18" charset="0"/>
              </a:rPr>
              <a:t>RESUMEN EJECUCIÓN PROYECTO ZONF UPRA  2017- MARZO 31 -</a:t>
            </a:r>
            <a:endParaRPr lang="es-CO" dirty="0">
              <a:latin typeface="Century" panose="02040604050505020304" pitchFamily="18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2"/>
          <a:srcRect l="4088" t="79448" r="24971" b="18627"/>
          <a:stretch/>
        </p:blipFill>
        <p:spPr>
          <a:xfrm>
            <a:off x="336177" y="5943600"/>
            <a:ext cx="8780929" cy="242047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3"/>
          <a:srcRect l="3509" t="39553" r="4820" b="19085"/>
          <a:stretch/>
        </p:blipFill>
        <p:spPr>
          <a:xfrm>
            <a:off x="336177" y="1264023"/>
            <a:ext cx="11581003" cy="4522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40997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/>
          <p:cNvSpPr>
            <a:spLocks noGrp="1"/>
          </p:cNvSpPr>
          <p:nvPr>
            <p:ph type="title"/>
          </p:nvPr>
        </p:nvSpPr>
        <p:spPr>
          <a:xfrm>
            <a:off x="2141748" y="507208"/>
            <a:ext cx="5926487" cy="680223"/>
          </a:xfrm>
        </p:spPr>
        <p:txBody>
          <a:bodyPr>
            <a:noAutofit/>
          </a:bodyPr>
          <a:lstStyle/>
          <a:p>
            <a:pPr algn="ctr"/>
            <a:r>
              <a:rPr lang="es-CO" sz="1800" b="1" dirty="0">
                <a:solidFill>
                  <a:srgbClr val="00B050"/>
                </a:solidFill>
                <a:latin typeface="Century" panose="02040604050505020304" pitchFamily="18" charset="0"/>
              </a:rPr>
              <a:t>FORTALECIMIENTO A LA GESTIÓN DE INFORMACIÓN Y CONOCIMIENTO REQUERIDOS POR LA UPRA A NIVEL NACIONAL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7541" t="22241" r="9738" b="32645"/>
          <a:stretch/>
        </p:blipFill>
        <p:spPr>
          <a:xfrm>
            <a:off x="0" y="1337332"/>
            <a:ext cx="12192000" cy="5520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80015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/>
          <p:cNvSpPr txBox="1"/>
          <p:nvPr/>
        </p:nvSpPr>
        <p:spPr>
          <a:xfrm>
            <a:off x="442553" y="1825232"/>
            <a:ext cx="2744400" cy="101566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CO" sz="2000" b="1" dirty="0">
                <a:solidFill>
                  <a:srgbClr val="00B050"/>
                </a:solidFill>
                <a:latin typeface="Century" panose="02040604050505020304" pitchFamily="18" charset="0"/>
              </a:rPr>
              <a:t>Ejecución compromisos  </a:t>
            </a:r>
          </a:p>
          <a:p>
            <a:pPr algn="ctr"/>
            <a:r>
              <a:rPr lang="es-CO" sz="2000" b="1" dirty="0">
                <a:solidFill>
                  <a:srgbClr val="00B050"/>
                </a:solidFill>
                <a:latin typeface="Century" panose="02040604050505020304" pitchFamily="18" charset="0"/>
              </a:rPr>
              <a:t>78% </a:t>
            </a:r>
          </a:p>
        </p:txBody>
      </p:sp>
      <p:sp>
        <p:nvSpPr>
          <p:cNvPr id="7" name="CuadroTexto 6"/>
          <p:cNvSpPr txBox="1"/>
          <p:nvPr/>
        </p:nvSpPr>
        <p:spPr>
          <a:xfrm>
            <a:off x="8716976" y="4275754"/>
            <a:ext cx="2744400" cy="101566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CO" sz="2000" b="1" dirty="0">
                <a:solidFill>
                  <a:srgbClr val="00B050"/>
                </a:solidFill>
                <a:latin typeface="Century" panose="02040604050505020304" pitchFamily="18" charset="0"/>
              </a:rPr>
              <a:t>Ejecución obligaciones  </a:t>
            </a:r>
          </a:p>
          <a:p>
            <a:pPr algn="ctr"/>
            <a:r>
              <a:rPr lang="es-CO" sz="2000" b="1" dirty="0">
                <a:solidFill>
                  <a:srgbClr val="00B050"/>
                </a:solidFill>
                <a:latin typeface="Century" panose="02040604050505020304" pitchFamily="18" charset="0"/>
              </a:rPr>
              <a:t>7% 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/>
          <a:srcRect l="7442" t="46896" r="10131" b="15858"/>
          <a:stretch/>
        </p:blipFill>
        <p:spPr>
          <a:xfrm>
            <a:off x="3492708" y="1052868"/>
            <a:ext cx="8244590" cy="245483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/>
          <a:srcRect l="7443" t="18219" r="10329" b="51180"/>
          <a:stretch/>
        </p:blipFill>
        <p:spPr>
          <a:xfrm>
            <a:off x="322632" y="3826349"/>
            <a:ext cx="7981919" cy="272027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750234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2256543" y="596206"/>
            <a:ext cx="7116057" cy="599565"/>
          </a:xfrm>
        </p:spPr>
        <p:txBody>
          <a:bodyPr>
            <a:normAutofit/>
          </a:bodyPr>
          <a:lstStyle/>
          <a:p>
            <a:pPr algn="ctr"/>
            <a:r>
              <a:rPr lang="es-CO" sz="1600" b="1" dirty="0">
                <a:solidFill>
                  <a:srgbClr val="00B050"/>
                </a:solidFill>
                <a:latin typeface="Century" panose="02040604050505020304" pitchFamily="18" charset="0"/>
              </a:rPr>
              <a:t>INFORME EJECUCIÓN PRESUPUESTAL UPRA –MARZO 31 2017-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3"/>
          <a:srcRect l="5082" t="16470" r="6591" b="5716"/>
          <a:stretch/>
        </p:blipFill>
        <p:spPr>
          <a:xfrm>
            <a:off x="1" y="1079293"/>
            <a:ext cx="12192000" cy="5778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538189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2326341" y="617693"/>
            <a:ext cx="5715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rgbClr val="00B050"/>
                </a:solidFill>
                <a:latin typeface="Century" panose="02040604050505020304" pitchFamily="18" charset="0"/>
              </a:rPr>
              <a:t>RESUMEN EJECUCIÓN PROYECTO TIC UPRA  2017 – MARZO 31- </a:t>
            </a:r>
            <a:endParaRPr lang="es-CO" dirty="0">
              <a:latin typeface="Century" panose="02040604050505020304" pitchFamily="18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/>
          <a:srcRect l="4000" t="77921" r="21001" b="17059"/>
          <a:stretch/>
        </p:blipFill>
        <p:spPr>
          <a:xfrm>
            <a:off x="268941" y="6078942"/>
            <a:ext cx="7140388" cy="604245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"/>
          <a:srcRect l="7541" t="38328" r="9738" b="11836"/>
          <a:stretch/>
        </p:blipFill>
        <p:spPr>
          <a:xfrm>
            <a:off x="268941" y="1264024"/>
            <a:ext cx="11542427" cy="4702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96416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389965" y="1063838"/>
            <a:ext cx="11700164" cy="680223"/>
          </a:xfrm>
        </p:spPr>
        <p:txBody>
          <a:bodyPr>
            <a:noAutofit/>
          </a:bodyPr>
          <a:lstStyle/>
          <a:p>
            <a:pPr algn="ctr"/>
            <a:r>
              <a:rPr lang="es-CO" sz="1900" b="1" dirty="0">
                <a:solidFill>
                  <a:srgbClr val="00B050"/>
                </a:solidFill>
                <a:latin typeface="Century" panose="02040604050505020304" pitchFamily="18" charset="0"/>
              </a:rPr>
              <a:t>FORTALECIMIENTO DE LA CAPACIDAD DE GESTIÓN DE LA UNIDAD DE PANIFICACIÓN DE TIERRAS RURALES ADECUACIÓN DE TIERRAS Y USOS AGROPECUARIOS NACIONAL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9901" t="29759" r="9246" b="35268"/>
          <a:stretch/>
        </p:blipFill>
        <p:spPr>
          <a:xfrm>
            <a:off x="0" y="1744061"/>
            <a:ext cx="12192000" cy="5113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675312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/>
          <p:cNvSpPr txBox="1"/>
          <p:nvPr/>
        </p:nvSpPr>
        <p:spPr>
          <a:xfrm>
            <a:off x="442553" y="1825232"/>
            <a:ext cx="2744400" cy="101566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CO" sz="2000" b="1" dirty="0">
                <a:solidFill>
                  <a:srgbClr val="00B050"/>
                </a:solidFill>
                <a:latin typeface="Century" panose="02040604050505020304" pitchFamily="18" charset="0"/>
              </a:rPr>
              <a:t>Ejecución compromisos  </a:t>
            </a:r>
          </a:p>
          <a:p>
            <a:pPr algn="ctr"/>
            <a:r>
              <a:rPr lang="es-CO" sz="2000" b="1" dirty="0">
                <a:solidFill>
                  <a:srgbClr val="00B050"/>
                </a:solidFill>
                <a:latin typeface="Century" panose="02040604050505020304" pitchFamily="18" charset="0"/>
              </a:rPr>
              <a:t>89% </a:t>
            </a:r>
          </a:p>
        </p:txBody>
      </p:sp>
      <p:sp>
        <p:nvSpPr>
          <p:cNvPr id="6" name="CuadroTexto 5"/>
          <p:cNvSpPr txBox="1"/>
          <p:nvPr/>
        </p:nvSpPr>
        <p:spPr>
          <a:xfrm>
            <a:off x="9017295" y="4329543"/>
            <a:ext cx="2744400" cy="101566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CO" sz="2000" b="1" dirty="0">
                <a:solidFill>
                  <a:srgbClr val="00B050"/>
                </a:solidFill>
                <a:latin typeface="Century" panose="02040604050505020304" pitchFamily="18" charset="0"/>
              </a:rPr>
              <a:t>Ejecución obligaciones  </a:t>
            </a:r>
          </a:p>
          <a:p>
            <a:pPr algn="ctr"/>
            <a:r>
              <a:rPr lang="es-CO" sz="2000" b="1" dirty="0">
                <a:solidFill>
                  <a:srgbClr val="00B050"/>
                </a:solidFill>
                <a:latin typeface="Century" panose="02040604050505020304" pitchFamily="18" charset="0"/>
              </a:rPr>
              <a:t>12% 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10000" t="46546" r="9934" b="16733"/>
          <a:stretch/>
        </p:blipFill>
        <p:spPr>
          <a:xfrm>
            <a:off x="3620108" y="959371"/>
            <a:ext cx="8267092" cy="250335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3"/>
          <a:srcRect l="9705" t="19792" r="9837" b="48208"/>
          <a:stretch/>
        </p:blipFill>
        <p:spPr>
          <a:xfrm>
            <a:off x="269806" y="3792512"/>
            <a:ext cx="8469459" cy="27432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8212519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2326341" y="617693"/>
            <a:ext cx="5715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rgbClr val="00B050"/>
                </a:solidFill>
                <a:latin typeface="Century" panose="02040604050505020304" pitchFamily="18" charset="0"/>
              </a:rPr>
              <a:t>RESUMEN EJECUCIÓN PROYECTO FORT UPRA  2017 – MARZO 31-</a:t>
            </a:r>
            <a:endParaRPr lang="es-CO" dirty="0">
              <a:latin typeface="Century" panose="02040604050505020304" pitchFamily="18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/>
          <a:srcRect l="1427" t="78392" r="46691" b="16902"/>
          <a:stretch/>
        </p:blipFill>
        <p:spPr>
          <a:xfrm>
            <a:off x="349623" y="5849470"/>
            <a:ext cx="8448013" cy="55133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"/>
          <a:srcRect l="9803" t="35880" r="9148" b="28698"/>
          <a:stretch/>
        </p:blipFill>
        <p:spPr>
          <a:xfrm>
            <a:off x="349623" y="1379093"/>
            <a:ext cx="11492607" cy="4362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066969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/>
          <p:cNvSpPr>
            <a:spLocks noGrp="1"/>
          </p:cNvSpPr>
          <p:nvPr>
            <p:ph type="title"/>
          </p:nvPr>
        </p:nvSpPr>
        <p:spPr>
          <a:xfrm>
            <a:off x="1936376" y="794897"/>
            <a:ext cx="6884895" cy="563256"/>
          </a:xfrm>
        </p:spPr>
        <p:txBody>
          <a:bodyPr>
            <a:noAutofit/>
          </a:bodyPr>
          <a:lstStyle/>
          <a:p>
            <a:pPr algn="ctr"/>
            <a:r>
              <a:rPr lang="es-CO" sz="19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 </a:t>
            </a:r>
            <a:r>
              <a:rPr lang="es-CO" sz="1700" b="1" dirty="0">
                <a:solidFill>
                  <a:srgbClr val="00B050"/>
                </a:solidFill>
                <a:latin typeface="Century" panose="02040604050505020304" pitchFamily="18" charset="0"/>
              </a:rPr>
              <a:t>EJECUCIÓN PRESUPUESTAL DE VIATICOS Y TIQUETES, GASTOS MANUTENCION Y CONTRATISTAS DURANTE LA VIGENCIA 2017- 31 MARZO -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21901" t="20666" r="23705" b="8163"/>
          <a:stretch/>
        </p:blipFill>
        <p:spPr>
          <a:xfrm>
            <a:off x="0" y="1484026"/>
            <a:ext cx="12192000" cy="5261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887376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1734671" y="564340"/>
            <a:ext cx="6615953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700" b="1" dirty="0">
                <a:solidFill>
                  <a:srgbClr val="00B050"/>
                </a:solidFill>
                <a:latin typeface="Century" panose="02040604050505020304" pitchFamily="18" charset="0"/>
              </a:rPr>
              <a:t>RESUMEN </a:t>
            </a:r>
            <a:r>
              <a:rPr lang="es-CO" sz="1700" b="1" dirty="0">
                <a:solidFill>
                  <a:srgbClr val="00B050"/>
                </a:solidFill>
                <a:latin typeface="Century" panose="02040604050505020304" pitchFamily="18" charset="0"/>
              </a:rPr>
              <a:t>DE VIATICOS Y TIQUETES, GASTOS DE MANUTENCIÓN Y CONTRATISTAS</a:t>
            </a:r>
            <a:endParaRPr lang="es-CO" sz="1700" dirty="0">
              <a:latin typeface="Century" panose="02040604050505020304" pitchFamily="18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21803" t="15246" r="23705" b="6416"/>
          <a:stretch/>
        </p:blipFill>
        <p:spPr>
          <a:xfrm>
            <a:off x="104931" y="1179893"/>
            <a:ext cx="7075358" cy="5565682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3"/>
          <a:srcRect l="21410" t="35705" r="23705" b="21978"/>
          <a:stretch/>
        </p:blipFill>
        <p:spPr>
          <a:xfrm>
            <a:off x="7585022" y="1319133"/>
            <a:ext cx="4392119" cy="476687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453347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2152115" y="325800"/>
            <a:ext cx="530223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O" b="1" dirty="0">
                <a:solidFill>
                  <a:srgbClr val="00B050"/>
                </a:solidFill>
                <a:latin typeface="Century" panose="02040604050505020304" pitchFamily="18" charset="0"/>
              </a:rPr>
              <a:t>EJECUCIÓN RESERVA PRESUPUESTAL                    - CONSTITUIDA 2016 -</a:t>
            </a:r>
            <a:endParaRPr lang="es-CO" dirty="0">
              <a:latin typeface="Century" panose="02040604050505020304" pitchFamily="18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15213" t="21016" r="15836" b="43137"/>
          <a:stretch/>
        </p:blipFill>
        <p:spPr>
          <a:xfrm>
            <a:off x="284813" y="1094282"/>
            <a:ext cx="11662348" cy="520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939995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/>
          <a:srcRect l="15213" t="56863" r="16230" b="8513"/>
          <a:stretch/>
        </p:blipFill>
        <p:spPr>
          <a:xfrm>
            <a:off x="7503886" y="1334124"/>
            <a:ext cx="4433281" cy="467693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"/>
          <a:srcRect l="6476" t="16942" r="26667" b="27185"/>
          <a:stretch/>
        </p:blipFill>
        <p:spPr>
          <a:xfrm>
            <a:off x="101600" y="1030514"/>
            <a:ext cx="7112000" cy="5827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915616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14761" t="21174" r="13525" b="33111"/>
          <a:stretch/>
        </p:blipFill>
        <p:spPr>
          <a:xfrm>
            <a:off x="188686" y="1088572"/>
            <a:ext cx="11684000" cy="4949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087899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15429" t="36243" r="13714" b="26339"/>
          <a:stretch/>
        </p:blipFill>
        <p:spPr>
          <a:xfrm>
            <a:off x="2046514" y="1001486"/>
            <a:ext cx="8534399" cy="285931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/>
          <a:srcRect l="15142" t="56392" r="13809" b="17873"/>
          <a:stretch/>
        </p:blipFill>
        <p:spPr>
          <a:xfrm>
            <a:off x="101600" y="4063998"/>
            <a:ext cx="11988800" cy="2685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33767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536683" y="1778168"/>
            <a:ext cx="2611226" cy="101566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CO" sz="2000" b="1" dirty="0">
                <a:solidFill>
                  <a:srgbClr val="00B050"/>
                </a:solidFill>
                <a:latin typeface="Century" panose="02040604050505020304" pitchFamily="18" charset="0"/>
              </a:rPr>
              <a:t>Ejecución compromisos  </a:t>
            </a:r>
          </a:p>
          <a:p>
            <a:pPr algn="ctr"/>
            <a:r>
              <a:rPr lang="es-CO" sz="2000" b="1" dirty="0">
                <a:solidFill>
                  <a:srgbClr val="00B050"/>
                </a:solidFill>
                <a:latin typeface="Century" panose="02040604050505020304" pitchFamily="18" charset="0"/>
              </a:rPr>
              <a:t>58% </a:t>
            </a:r>
          </a:p>
        </p:txBody>
      </p:sp>
      <p:sp>
        <p:nvSpPr>
          <p:cNvPr id="6" name="CuadroTexto 5"/>
          <p:cNvSpPr txBox="1"/>
          <p:nvPr/>
        </p:nvSpPr>
        <p:spPr>
          <a:xfrm>
            <a:off x="8825627" y="4300612"/>
            <a:ext cx="2628507" cy="101566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CO" sz="2000" b="1" dirty="0">
                <a:solidFill>
                  <a:srgbClr val="00B050"/>
                </a:solidFill>
                <a:latin typeface="Century" panose="02040604050505020304" pitchFamily="18" charset="0"/>
              </a:rPr>
              <a:t>Ejecución obligaciones  </a:t>
            </a:r>
          </a:p>
          <a:p>
            <a:pPr algn="ctr"/>
            <a:r>
              <a:rPr lang="es-CO" sz="2000" b="1" dirty="0">
                <a:solidFill>
                  <a:srgbClr val="00B050"/>
                </a:solidFill>
                <a:latin typeface="Century" panose="02040604050505020304" pitchFamily="18" charset="0"/>
              </a:rPr>
              <a:t>10% 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4983" t="19792" r="6885" b="37017"/>
          <a:stretch/>
        </p:blipFill>
        <p:spPr>
          <a:xfrm>
            <a:off x="3642611" y="1058175"/>
            <a:ext cx="8139658" cy="245564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3"/>
          <a:srcRect l="5180" t="27137" r="6689" b="29672"/>
          <a:stretch/>
        </p:blipFill>
        <p:spPr>
          <a:xfrm>
            <a:off x="374755" y="3837482"/>
            <a:ext cx="7974766" cy="268323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0828173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5517" y="3410714"/>
            <a:ext cx="3020967" cy="1719294"/>
          </a:xfrm>
          <a:prstGeom prst="rect">
            <a:avLst/>
          </a:prstGeom>
        </p:spPr>
      </p:pic>
      <p:sp>
        <p:nvSpPr>
          <p:cNvPr id="5" name="Título 1"/>
          <p:cNvSpPr>
            <a:spLocks noGrp="1"/>
          </p:cNvSpPr>
          <p:nvPr>
            <p:ph type="title"/>
          </p:nvPr>
        </p:nvSpPr>
        <p:spPr>
          <a:xfrm>
            <a:off x="838200" y="2262019"/>
            <a:ext cx="10515600" cy="1325563"/>
          </a:xfrm>
        </p:spPr>
        <p:txBody>
          <a:bodyPr/>
          <a:lstStyle/>
          <a:p>
            <a:pPr algn="ctr"/>
            <a:r>
              <a:rPr lang="es-ES" b="1" dirty="0">
                <a:solidFill>
                  <a:schemeClr val="bg1"/>
                </a:solidFill>
              </a:rPr>
              <a:t>GRACIAS</a:t>
            </a:r>
          </a:p>
        </p:txBody>
      </p:sp>
    </p:spTree>
    <p:extLst>
      <p:ext uri="{BB962C8B-B14F-4D97-AF65-F5344CB8AC3E}">
        <p14:creationId xmlns:p14="http://schemas.microsoft.com/office/powerpoint/2010/main" val="2790735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/>
          <p:cNvSpPr>
            <a:spLocks noGrp="1"/>
          </p:cNvSpPr>
          <p:nvPr>
            <p:ph type="title"/>
          </p:nvPr>
        </p:nvSpPr>
        <p:spPr>
          <a:xfrm>
            <a:off x="2288544" y="734900"/>
            <a:ext cx="7713519" cy="362625"/>
          </a:xfrm>
        </p:spPr>
        <p:txBody>
          <a:bodyPr>
            <a:noAutofit/>
          </a:bodyPr>
          <a:lstStyle/>
          <a:p>
            <a:r>
              <a:rPr lang="es-ES" sz="1900" b="1" dirty="0">
                <a:solidFill>
                  <a:srgbClr val="00B050"/>
                </a:solidFill>
                <a:latin typeface="Century" panose="02040604050505020304" pitchFamily="18" charset="0"/>
              </a:rPr>
              <a:t>RESUMEN EJECUCION GENERAL UPRA  2017- 31 MARZO -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/>
          <a:srcRect l="4984" t="14897" r="6689" b="29498"/>
          <a:stretch/>
        </p:blipFill>
        <p:spPr>
          <a:xfrm>
            <a:off x="266002" y="1097525"/>
            <a:ext cx="11741119" cy="5603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7346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4885" t="27836" r="6491" b="16382"/>
          <a:stretch/>
        </p:blipFill>
        <p:spPr>
          <a:xfrm>
            <a:off x="194872" y="1184222"/>
            <a:ext cx="11782269" cy="5561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8324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1828189" y="599015"/>
            <a:ext cx="6431972" cy="426028"/>
          </a:xfrm>
        </p:spPr>
        <p:txBody>
          <a:bodyPr>
            <a:noAutofit/>
          </a:bodyPr>
          <a:lstStyle/>
          <a:p>
            <a:pPr algn="ctr"/>
            <a:r>
              <a:rPr lang="es-CO" sz="2000" b="1" dirty="0">
                <a:solidFill>
                  <a:srgbClr val="00B050"/>
                </a:solidFill>
                <a:latin typeface="Century" panose="02040604050505020304" pitchFamily="18" charset="0"/>
              </a:rPr>
              <a:t>INFORME EJECUCIÓN PRESUPUESTAL FUNCIONAMIENTO 2017 – MARZO 31 -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/>
          <a:srcRect l="5967" t="24689" r="7279" b="8864"/>
          <a:stretch/>
        </p:blipFill>
        <p:spPr>
          <a:xfrm>
            <a:off x="104930" y="1161738"/>
            <a:ext cx="7180290" cy="5696262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3"/>
          <a:srcRect l="6066" t="32557" r="7181" b="25475"/>
          <a:stretch/>
        </p:blipFill>
        <p:spPr>
          <a:xfrm>
            <a:off x="7495082" y="1394084"/>
            <a:ext cx="4407108" cy="442209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000947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4"/>
          <p:cNvSpPr>
            <a:spLocks noGrp="1"/>
          </p:cNvSpPr>
          <p:nvPr>
            <p:ph type="title"/>
          </p:nvPr>
        </p:nvSpPr>
        <p:spPr>
          <a:xfrm>
            <a:off x="2643576" y="467467"/>
            <a:ext cx="4768606" cy="336096"/>
          </a:xfrm>
        </p:spPr>
        <p:txBody>
          <a:bodyPr>
            <a:noAutofit/>
          </a:bodyPr>
          <a:lstStyle/>
          <a:p>
            <a:pPr algn="ctr"/>
            <a:r>
              <a:rPr lang="es-ES" sz="1900" b="1" dirty="0">
                <a:solidFill>
                  <a:srgbClr val="00B050"/>
                </a:solidFill>
                <a:latin typeface="Century" panose="02040604050505020304" pitchFamily="18" charset="0"/>
              </a:rPr>
              <a:t>RESUMEN EJECUCION FUNCIONAMIENTO UPRA  2017 – MARZO 31-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5869" t="14546" r="7279" b="4492"/>
          <a:stretch/>
        </p:blipFill>
        <p:spPr>
          <a:xfrm>
            <a:off x="1" y="1094282"/>
            <a:ext cx="12192000" cy="5763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13170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5967" t="29935" r="7279" b="15159"/>
          <a:stretch/>
        </p:blipFill>
        <p:spPr>
          <a:xfrm>
            <a:off x="104931" y="1019332"/>
            <a:ext cx="11977142" cy="5276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38916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/>
          <p:cNvSpPr>
            <a:spLocks noGrp="1"/>
          </p:cNvSpPr>
          <p:nvPr>
            <p:ph type="title"/>
          </p:nvPr>
        </p:nvSpPr>
        <p:spPr>
          <a:xfrm>
            <a:off x="2218764" y="677931"/>
            <a:ext cx="5930153" cy="680223"/>
          </a:xfrm>
        </p:spPr>
        <p:txBody>
          <a:bodyPr>
            <a:noAutofit/>
          </a:bodyPr>
          <a:lstStyle/>
          <a:p>
            <a:pPr algn="ctr"/>
            <a:r>
              <a:rPr lang="es-CO" sz="1800" b="1" dirty="0">
                <a:solidFill>
                  <a:srgbClr val="00B050"/>
                </a:solidFill>
                <a:latin typeface="Century" panose="02040604050505020304" pitchFamily="18" charset="0"/>
              </a:rPr>
              <a:t>FORTALECIMIENTO DE LA PLANIFICACIÓN DEL USO EFICIENTE DEL SUELO RURAL Y DE LA ADECUACIÓN DE TIERRAS A NIVEL NACIONAL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/>
          <a:srcRect l="7737" t="26087" r="9344" b="32995"/>
          <a:stretch/>
        </p:blipFill>
        <p:spPr>
          <a:xfrm>
            <a:off x="0" y="1469035"/>
            <a:ext cx="12192000" cy="5388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8325257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76B1C7C4050E044DAF5AA32AD2267181" ma:contentTypeVersion="6" ma:contentTypeDescription="Crear nuevo documento." ma:contentTypeScope="" ma:versionID="5dfade50012f974ca9fe1096253b1fe4">
  <xsd:schema xmlns:xsd="http://www.w3.org/2001/XMLSchema" xmlns:xs="http://www.w3.org/2001/XMLSchema" xmlns:p="http://schemas.microsoft.com/office/2006/metadata/properties" xmlns:ns1="http://schemas.microsoft.com/sharepoint/v3" xmlns:ns2="a7912b74-821a-4119-aad9-e1c9b233eb5e" targetNamespace="http://schemas.microsoft.com/office/2006/metadata/properties" ma:root="true" ma:fieldsID="8eabd1c6c6e262e393fcf49e85392772" ns1:_="" ns2:_="">
    <xsd:import namespace="http://schemas.microsoft.com/sharepoint/v3"/>
    <xsd:import namespace="a7912b74-821a-4119-aad9-e1c9b233eb5e"/>
    <xsd:element name="properties">
      <xsd:complexType>
        <xsd:sequence>
          <xsd:element name="documentManagement">
            <xsd:complexType>
              <xsd:all>
                <xsd:element ref="ns1:VariationsItemGroupID" minOccurs="0"/>
                <xsd:element ref="ns2:Año"/>
                <xsd:element ref="ns2:Categoría_x0020_Documento"/>
                <xsd:element ref="ns2:SharedWithUser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VariationsItemGroupID" ma:index="8" nillable="true" ma:displayName="Identificador de grupo de elementos" ma:description="" ma:hidden="true" ma:internalName="VariationsItemGroupID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7912b74-821a-4119-aad9-e1c9b233eb5e" elementFormDefault="qualified">
    <xsd:import namespace="http://schemas.microsoft.com/office/2006/documentManagement/types"/>
    <xsd:import namespace="http://schemas.microsoft.com/office/infopath/2007/PartnerControls"/>
    <xsd:element name="Año" ma:index="9" ma:displayName="Año" ma:default="2024" ma:format="Dropdown" ma:internalName="A_x00f1_o">
      <xsd:simpleType>
        <xsd:restriction base="dms:Choice">
          <xsd:enumeration value="2025"/>
          <xsd:enumeration value="2024"/>
          <xsd:enumeration value="2023"/>
          <xsd:enumeration value="2022"/>
          <xsd:enumeration value="2021"/>
          <xsd:enumeration value="2020"/>
          <xsd:enumeration value="2019"/>
          <xsd:enumeration value="2018"/>
          <xsd:enumeration value="2017"/>
          <xsd:enumeration value="2016"/>
          <xsd:enumeration value="2015"/>
          <xsd:enumeration value="2014"/>
          <xsd:enumeration value="2013"/>
        </xsd:restriction>
      </xsd:simpleType>
    </xsd:element>
    <xsd:element name="Categoría_x0020_Documento" ma:index="10" ma:displayName="Categoría Documento" ma:default="Presupuesto" ma:format="Dropdown" ma:internalName="Categor_x00ed_a_x0020_Documento" ma:readOnly="false">
      <xsd:simpleType>
        <xsd:restriction base="dms:Choice">
          <xsd:enumeration value="Presupuesto"/>
          <xsd:enumeration value="Estados"/>
          <xsd:enumeration value="Operaciones"/>
        </xsd:restriction>
      </xsd:simpleType>
    </xsd:element>
    <xsd:element name="SharedWithUsers" ma:index="11" nillable="true" ma:displayName="Compartid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Año xmlns="a7912b74-821a-4119-aad9-e1c9b233eb5e">2017</Año>
    <Categoría_x0020_Documento xmlns="a7912b74-821a-4119-aad9-e1c9b233eb5e">Presupuesto</Categoría_x0020_Documento>
    <VariationsItemGroupID xmlns="http://schemas.microsoft.com/sharepoint/v3">11543a9f-a301-43a5-8d65-9c8734aa0213</VariationsItemGroupID>
  </documentManagement>
</p:properties>
</file>

<file path=customXml/itemProps1.xml><?xml version="1.0" encoding="utf-8"?>
<ds:datastoreItem xmlns:ds="http://schemas.openxmlformats.org/officeDocument/2006/customXml" ds:itemID="{AFDDEF1D-407A-4D95-80CF-59514B3FC1A2}"/>
</file>

<file path=customXml/itemProps2.xml><?xml version="1.0" encoding="utf-8"?>
<ds:datastoreItem xmlns:ds="http://schemas.openxmlformats.org/officeDocument/2006/customXml" ds:itemID="{E63E1E32-C4FD-49A0-8B15-ACBE94A37001}"/>
</file>

<file path=customXml/itemProps3.xml><?xml version="1.0" encoding="utf-8"?>
<ds:datastoreItem xmlns:ds="http://schemas.openxmlformats.org/officeDocument/2006/customXml" ds:itemID="{E7E0CA73-6BEE-4F37-8DA6-CCF9909C0A79}"/>
</file>

<file path=docProps/app.xml><?xml version="1.0" encoding="utf-8"?>
<Properties xmlns="http://schemas.openxmlformats.org/officeDocument/2006/extended-properties" xmlns:vt="http://schemas.openxmlformats.org/officeDocument/2006/docPropsVTypes">
  <TotalTime>4964</TotalTime>
  <Words>264</Words>
  <Application>Microsoft Office PowerPoint</Application>
  <PresentationFormat>Panorámica</PresentationFormat>
  <Paragraphs>44</Paragraphs>
  <Slides>30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30</vt:i4>
      </vt:variant>
    </vt:vector>
  </HeadingPairs>
  <TitlesOfParts>
    <vt:vector size="35" baseType="lpstr">
      <vt:lpstr>Arial</vt:lpstr>
      <vt:lpstr>Calibri</vt:lpstr>
      <vt:lpstr>Century</vt:lpstr>
      <vt:lpstr>Century Gothic</vt:lpstr>
      <vt:lpstr>Tema de Office</vt:lpstr>
      <vt:lpstr>Presentación de PowerPoint</vt:lpstr>
      <vt:lpstr>INFORME EJECUCIÓN PRESUPUESTAL UPRA –MARZO 31 2017-</vt:lpstr>
      <vt:lpstr>Presentación de PowerPoint</vt:lpstr>
      <vt:lpstr>RESUMEN EJECUCION GENERAL UPRA  2017- 31 MARZO -</vt:lpstr>
      <vt:lpstr>Presentación de PowerPoint</vt:lpstr>
      <vt:lpstr>INFORME EJECUCIÓN PRESUPUESTAL FUNCIONAMIENTO 2017 – MARZO 31 -</vt:lpstr>
      <vt:lpstr>RESUMEN EJECUCION FUNCIONAMIENTO UPRA  2017 – MARZO 31-</vt:lpstr>
      <vt:lpstr>Presentación de PowerPoint</vt:lpstr>
      <vt:lpstr>FORTALECIMIENTO DE LA PLANIFICACIÓN DEL USO EFICIENTE DEL SUELO RURAL Y DE LA ADECUACIÓN DE TIERRAS A NIVEL NACIONAL</vt:lpstr>
      <vt:lpstr>Presentación de PowerPoint</vt:lpstr>
      <vt:lpstr>RESUMEN EJECUCIÓN PROYECTO USO UPRA  2017- MARZO 31 -</vt:lpstr>
      <vt:lpstr>FORTALECIMIENTO DE PLANIFICACIÓN DEL ORDENAMIENTO DE LA PROPIEDAD RURAL PRODUCTIVA DE LA REGULARIZACIÓN DEL MERCADO DE TIERRAS NIVEL NACIONAL DE TIERRAS </vt:lpstr>
      <vt:lpstr>Presentación de PowerPoint</vt:lpstr>
      <vt:lpstr>RESUMEN EJECUCIÓN PROYECTO ORD UPRA  2017- MARZO 31-</vt:lpstr>
      <vt:lpstr>FORMULACIÓN Y AJUSTES DE UNA METODOLOGÍA GENERAL PARA LA ZONIFICACIÓN DE PLANTACIONES FORESTAL CON FINES COMERCIALES EN COLOMBIA</vt:lpstr>
      <vt:lpstr>Presentación de PowerPoint</vt:lpstr>
      <vt:lpstr>Presentación de PowerPoint</vt:lpstr>
      <vt:lpstr>FORTALECIMIENTO A LA GESTIÓN DE INFORMACIÓN Y CONOCIMIENTO REQUERIDOS POR LA UPRA A NIVEL NACIONAL</vt:lpstr>
      <vt:lpstr>Presentación de PowerPoint</vt:lpstr>
      <vt:lpstr>Presentación de PowerPoint</vt:lpstr>
      <vt:lpstr>FORTALECIMIENTO DE LA CAPACIDAD DE GESTIÓN DE LA UNIDAD DE PANIFICACIÓN DE TIERRAS RURALES ADECUACIÓN DE TIERRAS Y USOS AGROPECUARIOS NACIONAL</vt:lpstr>
      <vt:lpstr>Presentación de PowerPoint</vt:lpstr>
      <vt:lpstr>Presentación de PowerPoint</vt:lpstr>
      <vt:lpstr> EJECUCIÓN PRESUPUESTAL DE VIATICOS Y TIQUETES, GASTOS MANUTENCION Y CONTRATISTAS DURANTE LA VIGENCIA 2017- 31 MARZO -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GRACIAS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Informe de Ejecución Presupuestal a Marzo de 2017</dc:title>
  <dc:creator>Felipe Alejandro Garcia Barbosa</dc:creator>
  <cp:lastModifiedBy>NELCY MUÑOZ</cp:lastModifiedBy>
  <cp:revision>487</cp:revision>
  <dcterms:created xsi:type="dcterms:W3CDTF">2015-08-26T16:13:21Z</dcterms:created>
  <dcterms:modified xsi:type="dcterms:W3CDTF">2022-10-11T20:57:52Z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0x01010076B1C7C4050E044DAF5AA32AD2267181</vt:lpwstr>
  </property>
</Properties>
</file>