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0" r:id="rId3"/>
    <p:sldId id="262" r:id="rId4"/>
    <p:sldId id="264" r:id="rId5"/>
    <p:sldId id="297" r:id="rId6"/>
    <p:sldId id="301" r:id="rId7"/>
    <p:sldId id="265" r:id="rId8"/>
    <p:sldId id="266" r:id="rId9"/>
    <p:sldId id="299" r:id="rId10"/>
    <p:sldId id="296" r:id="rId11"/>
    <p:sldId id="267" r:id="rId12"/>
    <p:sldId id="268" r:id="rId13"/>
    <p:sldId id="269" r:id="rId14"/>
    <p:sldId id="302" r:id="rId15"/>
    <p:sldId id="273" r:id="rId16"/>
    <p:sldId id="274" r:id="rId17"/>
    <p:sldId id="275" r:id="rId18"/>
    <p:sldId id="276" r:id="rId19"/>
    <p:sldId id="277" r:id="rId20"/>
    <p:sldId id="278" r:id="rId21"/>
    <p:sldId id="307" r:id="rId22"/>
    <p:sldId id="308" r:id="rId23"/>
    <p:sldId id="306" r:id="rId24"/>
    <p:sldId id="270" r:id="rId25"/>
    <p:sldId id="271" r:id="rId26"/>
    <p:sldId id="272" r:id="rId27"/>
    <p:sldId id="303" r:id="rId28"/>
    <p:sldId id="304" r:id="rId29"/>
    <p:sldId id="279" r:id="rId30"/>
    <p:sldId id="280" r:id="rId31"/>
    <p:sldId id="281" r:id="rId32"/>
    <p:sldId id="286" r:id="rId33"/>
    <p:sldId id="305" r:id="rId34"/>
    <p:sldId id="287" r:id="rId35"/>
    <p:sldId id="289" r:id="rId36"/>
    <p:sldId id="290" r:id="rId37"/>
    <p:sldId id="285" r:id="rId38"/>
    <p:sldId id="288" r:id="rId39"/>
    <p:sldId id="300" r:id="rId40"/>
    <p:sldId id="259" r:id="rId4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62" autoAdjust="0"/>
    <p:restoredTop sz="95501" autoAdjust="0"/>
  </p:normalViewPr>
  <p:slideViewPr>
    <p:cSldViewPr snapToGrid="0">
      <p:cViewPr varScale="1">
        <p:scale>
          <a:sx n="59" d="100"/>
          <a:sy n="59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B34A0-FF75-4A5E-BA19-5125E4D6D677}" type="datetimeFigureOut">
              <a:rPr lang="es-CO" smtClean="0"/>
              <a:t>11/10/2022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5FFA9-2C04-45CA-9C9D-910EA1A5D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8215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4682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075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5FFA9-2C04-45CA-9C9D-910EA1A5D3AF}" type="slidenum">
              <a:rPr lang="es-CO" smtClean="0"/>
              <a:t>38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66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7040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58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71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19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98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01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79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99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315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43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99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B23B-50FF-455C-94A1-D96E3984CB43}" type="datetimeFigureOut">
              <a:rPr lang="es-ES" smtClean="0"/>
              <a:t>11/10/2022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0E4E-8FE5-45A2-8EC1-07C92803E9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62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838200" y="3466614"/>
            <a:ext cx="10515600" cy="680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000" b="1" dirty="0">
                <a:solidFill>
                  <a:schemeClr val="bg1"/>
                </a:solidFill>
                <a:latin typeface="Century" panose="02040604050505020304" pitchFamily="18" charset="0"/>
              </a:rPr>
              <a:t>EJECUCION PRESUPUESTAL A 31 AGOSTO 2017</a:t>
            </a:r>
          </a:p>
          <a:p>
            <a:endParaRPr lang="es-CO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21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819" t="30202" r="6819" b="10485"/>
          <a:stretch/>
        </p:blipFill>
        <p:spPr>
          <a:xfrm>
            <a:off x="221673" y="1233054"/>
            <a:ext cx="11804072" cy="551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9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218764" y="677931"/>
            <a:ext cx="5930153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PLANIFICACIÓN DEL USO EFICIENTE DEL SUELO RURAL Y DE LA ADECUACIÓN DE TIERRAS A NIVEL NACIONAL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37" t="21152" r="2546" b="32465"/>
          <a:stretch/>
        </p:blipFill>
        <p:spPr>
          <a:xfrm>
            <a:off x="110837" y="1468581"/>
            <a:ext cx="11984181" cy="5292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8325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94635" y="1818510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98%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87624" y="4768085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46%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27" t="34404" r="2454" b="19050"/>
          <a:stretch/>
        </p:blipFill>
        <p:spPr>
          <a:xfrm>
            <a:off x="3214256" y="1100213"/>
            <a:ext cx="8769927" cy="2571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818" t="16303" r="1819" b="40546"/>
          <a:stretch/>
        </p:blipFill>
        <p:spPr>
          <a:xfrm>
            <a:off x="294635" y="4010355"/>
            <a:ext cx="8655401" cy="2531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6591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35483" y="809580"/>
            <a:ext cx="8501790" cy="31564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USO UPRA  2017- AGOSTO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28" t="24060" r="2546" b="11132"/>
          <a:stretch/>
        </p:blipFill>
        <p:spPr>
          <a:xfrm>
            <a:off x="96982" y="1125224"/>
            <a:ext cx="11984182" cy="55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3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27" t="18565" r="2454" b="33919"/>
          <a:stretch/>
        </p:blipFill>
        <p:spPr>
          <a:xfrm>
            <a:off x="124690" y="1163781"/>
            <a:ext cx="11942619" cy="515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6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129118" y="900952"/>
            <a:ext cx="6665257" cy="282389"/>
          </a:xfrm>
        </p:spPr>
        <p:txBody>
          <a:bodyPr>
            <a:noAutofit/>
          </a:bodyPr>
          <a:lstStyle/>
          <a:p>
            <a:pPr algn="ctr"/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PLANIFICACIÓN DEL ORDENAMIENTO DE LA PROPIEDAD RURAL PRODUCTIVA DE LA REGULARIZACIÓN DEL MERCADO DE TIERRAS NIVEL NACIONAL DE TIERRAS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37" t="23576" r="3091" b="29879"/>
          <a:stretch/>
        </p:blipFill>
        <p:spPr>
          <a:xfrm>
            <a:off x="99002" y="1565564"/>
            <a:ext cx="11996015" cy="5195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931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92%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43870" y="4506615"/>
            <a:ext cx="273991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49%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47" t="29556" r="4001" b="17596"/>
          <a:stretch/>
        </p:blipFill>
        <p:spPr>
          <a:xfrm>
            <a:off x="3477491" y="997527"/>
            <a:ext cx="8506691" cy="26462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546" t="19697" r="4000" b="46849"/>
          <a:stretch/>
        </p:blipFill>
        <p:spPr>
          <a:xfrm>
            <a:off x="235526" y="3906981"/>
            <a:ext cx="8285019" cy="27709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02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194691" y="810492"/>
            <a:ext cx="8459454" cy="342537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ORD UPRA  2017- AGOSTO 31-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323" t="84196" r="56206" b="8431"/>
          <a:stretch/>
        </p:blipFill>
        <p:spPr>
          <a:xfrm>
            <a:off x="255493" y="6175618"/>
            <a:ext cx="6320118" cy="6320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636" t="22768" r="3000" b="13555"/>
          <a:stretch/>
        </p:blipFill>
        <p:spPr>
          <a:xfrm>
            <a:off x="96982" y="1153028"/>
            <a:ext cx="11956473" cy="502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04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084295" y="556908"/>
            <a:ext cx="61049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FORMULACIÓN Y AJUSTES DE UNA METODOLOGÍA GENERAL PARA LA ZONIFICACIÓN DE PLANTACIONES FORESTAL CON FINES COMERCIALES EN COLOMBIA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84" t="31005" r="3323" b="35354"/>
          <a:stretch/>
        </p:blipFill>
        <p:spPr>
          <a:xfrm>
            <a:off x="140676" y="1575581"/>
            <a:ext cx="11844997" cy="4389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61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97%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730423" y="422022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47%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85" t="41179" r="3508" b="12052"/>
          <a:stretch/>
        </p:blipFill>
        <p:spPr>
          <a:xfrm>
            <a:off x="3488789" y="956602"/>
            <a:ext cx="8398412" cy="2602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969" t="18698" r="4246" b="43559"/>
          <a:stretch/>
        </p:blipFill>
        <p:spPr>
          <a:xfrm>
            <a:off x="309489" y="3868616"/>
            <a:ext cx="8145194" cy="2757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2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256543" y="596206"/>
            <a:ext cx="7116057" cy="599565"/>
          </a:xfrm>
        </p:spPr>
        <p:txBody>
          <a:bodyPr>
            <a:normAutofit/>
          </a:bodyPr>
          <a:lstStyle/>
          <a:p>
            <a:pPr algn="ctr"/>
            <a:r>
              <a:rPr lang="es-CO" sz="16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UPRA –AGOSTO 31 2017-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3263" t="18982" r="14737" b="11029"/>
          <a:stretch/>
        </p:blipFill>
        <p:spPr>
          <a:xfrm>
            <a:off x="0" y="1195770"/>
            <a:ext cx="12192000" cy="56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81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ZONF UPRA  2017- AGOSTO 31 -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4088" t="79448" r="24971" b="18627"/>
          <a:stretch/>
        </p:blipFill>
        <p:spPr>
          <a:xfrm>
            <a:off x="336177" y="5943600"/>
            <a:ext cx="8780929" cy="24204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784" t="27231" r="3323" b="21405"/>
          <a:stretch/>
        </p:blipFill>
        <p:spPr>
          <a:xfrm>
            <a:off x="140677" y="1264024"/>
            <a:ext cx="11901268" cy="448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09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647" t="31004" r="4154" b="28954"/>
          <a:stretch/>
        </p:blipFill>
        <p:spPr>
          <a:xfrm>
            <a:off x="154745" y="1674056"/>
            <a:ext cx="11887200" cy="4994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983546" y="669450"/>
            <a:ext cx="6513340" cy="6802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IDENTIFICACIÓN Y PLANIFICACIÓN DE LAS ZONAS CON POTENCIAL DE DESARROLLO RURAL, ECONÓMICO Y SOCIAL, EN EL ÁMBITO NACIONAL </a:t>
            </a:r>
          </a:p>
        </p:txBody>
      </p:sp>
    </p:spTree>
    <p:extLst>
      <p:ext uri="{BB962C8B-B14F-4D97-AF65-F5344CB8AC3E}">
        <p14:creationId xmlns:p14="http://schemas.microsoft.com/office/powerpoint/2010/main" val="2432546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4462" t="40031" r="4707" b="19929"/>
          <a:stretch/>
        </p:blipFill>
        <p:spPr>
          <a:xfrm>
            <a:off x="3727938" y="1055077"/>
            <a:ext cx="8215533" cy="2658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553" t="20502" r="4708" b="49138"/>
          <a:stretch/>
        </p:blipFill>
        <p:spPr>
          <a:xfrm>
            <a:off x="168812" y="4121834"/>
            <a:ext cx="8820443" cy="2489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13%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199071" y="45156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0% </a:t>
            </a:r>
          </a:p>
        </p:txBody>
      </p:sp>
    </p:spTree>
    <p:extLst>
      <p:ext uri="{BB962C8B-B14F-4D97-AF65-F5344CB8AC3E}">
        <p14:creationId xmlns:p14="http://schemas.microsoft.com/office/powerpoint/2010/main" val="1630476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26341" y="575490"/>
            <a:ext cx="5540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ZIDRES UPRA  2017- AGOSTO 31 -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646" t="50369" r="3969" b="18287"/>
          <a:stretch/>
        </p:blipFill>
        <p:spPr>
          <a:xfrm>
            <a:off x="112544" y="1420836"/>
            <a:ext cx="11943469" cy="45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2141748" y="507208"/>
            <a:ext cx="5926487" cy="680223"/>
          </a:xfrm>
        </p:spPr>
        <p:txBody>
          <a:bodyPr>
            <a:noAutofit/>
          </a:bodyPr>
          <a:lstStyle/>
          <a:p>
            <a:pPr algn="ctr"/>
            <a:r>
              <a:rPr lang="es-CO" sz="18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A LA GESTIÓN DE INFORMACIÓN Y CONOCIMIENTO REQUERIDOS POR LA UPRA A NIVEL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415" t="26246" r="3047" b="23539"/>
          <a:stretch/>
        </p:blipFill>
        <p:spPr>
          <a:xfrm>
            <a:off x="126609" y="1308296"/>
            <a:ext cx="11943471" cy="5444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8800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92%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16976" y="4275754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51%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324" t="32974" r="4062" b="18123"/>
          <a:stretch/>
        </p:blipFill>
        <p:spPr>
          <a:xfrm>
            <a:off x="3571785" y="1031389"/>
            <a:ext cx="8413888" cy="2485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954" t="17713" r="4246" b="50615"/>
          <a:stretch/>
        </p:blipFill>
        <p:spPr>
          <a:xfrm>
            <a:off x="211015" y="3938954"/>
            <a:ext cx="8173330" cy="2715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023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TIC UPRA  2017 – AGOSTO 31- 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31" t="18698" r="2954" b="66861"/>
          <a:stretch/>
        </p:blipFill>
        <p:spPr>
          <a:xfrm>
            <a:off x="154744" y="1264023"/>
            <a:ext cx="11830930" cy="1338499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73"/>
          <a:stretch/>
        </p:blipFill>
        <p:spPr bwMode="auto">
          <a:xfrm>
            <a:off x="2326340" y="2602523"/>
            <a:ext cx="7295961" cy="389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64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" t="62867" r="24800" b="-164"/>
          <a:stretch/>
        </p:blipFill>
        <p:spPr bwMode="auto">
          <a:xfrm>
            <a:off x="2461848" y="858128"/>
            <a:ext cx="5824023" cy="26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323" t="25918" r="2954" b="36995"/>
          <a:stretch/>
        </p:blipFill>
        <p:spPr>
          <a:xfrm>
            <a:off x="105507" y="3460652"/>
            <a:ext cx="11936437" cy="33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9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31" t="50205" r="2861" b="13528"/>
          <a:stretch/>
        </p:blipFill>
        <p:spPr>
          <a:xfrm>
            <a:off x="182880" y="1209821"/>
            <a:ext cx="11873132" cy="38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64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89965" y="1063838"/>
            <a:ext cx="11700164" cy="680223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FORTALECIMIENTO DE LA CAPACIDAD DE GESTIÓN DE LA UNIDAD DE PANIFICACIÓN DE TIERRAS RURALES ADECUACIÓN DE TIERRAS Y USOS AGROPECUARIOS NACIONAL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876" t="32810" r="2124" b="22390"/>
          <a:stretch/>
        </p:blipFill>
        <p:spPr>
          <a:xfrm>
            <a:off x="168813" y="1744061"/>
            <a:ext cx="11802794" cy="4924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75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36683" y="1778168"/>
            <a:ext cx="261122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81%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825627" y="4300612"/>
            <a:ext cx="262850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50%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3368" t="19356" r="14632" b="45837"/>
          <a:stretch/>
        </p:blipFill>
        <p:spPr>
          <a:xfrm>
            <a:off x="3555796" y="1062787"/>
            <a:ext cx="8315362" cy="2482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13368" t="54725" r="14632" b="10094"/>
          <a:stretch/>
        </p:blipFill>
        <p:spPr>
          <a:xfrm>
            <a:off x="224589" y="4026568"/>
            <a:ext cx="8280195" cy="2557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81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42553" y="1825232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compromisos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95%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9017295" y="4329543"/>
            <a:ext cx="27444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obligaciones  </a:t>
            </a:r>
          </a:p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55%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85" t="36092" r="2862" b="19928"/>
          <a:stretch/>
        </p:blipFill>
        <p:spPr>
          <a:xfrm>
            <a:off x="3432517" y="1031412"/>
            <a:ext cx="8468751" cy="2603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692" t="21651" r="2862" b="44380"/>
          <a:stretch/>
        </p:blipFill>
        <p:spPr>
          <a:xfrm>
            <a:off x="267285" y="4037429"/>
            <a:ext cx="8595361" cy="2543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2125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326341" y="617693"/>
            <a:ext cx="571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EJECUCIÓN PROYECTO FORT UPRA  2017 – AGOSTO 31-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427" t="78392" r="46691" b="16902"/>
          <a:stretch/>
        </p:blipFill>
        <p:spPr>
          <a:xfrm>
            <a:off x="349623" y="5849470"/>
            <a:ext cx="8448013" cy="5513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876" t="38882" r="2124" b="21076"/>
          <a:stretch/>
        </p:blipFill>
        <p:spPr>
          <a:xfrm>
            <a:off x="196948" y="1264024"/>
            <a:ext cx="11774657" cy="43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6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1936376" y="794897"/>
            <a:ext cx="6884895" cy="563256"/>
          </a:xfrm>
        </p:spPr>
        <p:txBody>
          <a:bodyPr>
            <a:noAutofit/>
          </a:bodyPr>
          <a:lstStyle/>
          <a:p>
            <a:pPr algn="ctr"/>
            <a:r>
              <a:rPr lang="es-CO" sz="19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PRESUPUESTAL DE VIATICOS Y TIQUETES, GASTOS MANUTENCION Y CONTRATISTAS DURANTE LA VIGENCIA 2017- 31 AGOSTO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0985" t="14103" r="22707" b="6308"/>
          <a:stretch/>
        </p:blipFill>
        <p:spPr>
          <a:xfrm>
            <a:off x="140678" y="1491175"/>
            <a:ext cx="11887200" cy="5261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8873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216" t="35763" r="25846" b="26493"/>
          <a:stretch/>
        </p:blipFill>
        <p:spPr>
          <a:xfrm>
            <a:off x="2391508" y="886265"/>
            <a:ext cx="7174523" cy="29542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4401" t="16728" r="25937" b="51700"/>
          <a:stretch/>
        </p:blipFill>
        <p:spPr>
          <a:xfrm>
            <a:off x="211016" y="3951228"/>
            <a:ext cx="11873132" cy="275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07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4671" y="564340"/>
            <a:ext cx="66159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</a:t>
            </a:r>
            <a:r>
              <a:rPr lang="es-CO" sz="1700" b="1" dirty="0">
                <a:solidFill>
                  <a:srgbClr val="00B050"/>
                </a:solidFill>
                <a:latin typeface="Century" panose="02040604050505020304" pitchFamily="18" charset="0"/>
              </a:rPr>
              <a:t>DE VIATICOS Y TIQUETES, GASTOS DE MANUTENCIÓN Y CONTRATISTAS</a:t>
            </a:r>
            <a:endParaRPr lang="es-CO" sz="1700" dirty="0">
              <a:latin typeface="Century" panose="020406040505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401" t="48492" r="25937" b="7457"/>
          <a:stretch/>
        </p:blipFill>
        <p:spPr>
          <a:xfrm>
            <a:off x="196948" y="1336429"/>
            <a:ext cx="11873132" cy="403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3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52115" y="325800"/>
            <a:ext cx="5302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  <a:latin typeface="Century" panose="02040604050505020304" pitchFamily="18" charset="0"/>
              </a:rPr>
              <a:t>EJECUCIÓN RESERVA PRESUPUESTAL                    - CONSTITUIDA 2016 -</a:t>
            </a:r>
            <a:endParaRPr lang="es-CO" dirty="0">
              <a:latin typeface="Century" panose="020406040505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1015" t="21980" r="10523" b="36338"/>
          <a:stretch/>
        </p:blipFill>
        <p:spPr>
          <a:xfrm>
            <a:off x="112540" y="1083211"/>
            <a:ext cx="11957539" cy="51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9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8320" t="14907" r="6480" b="13626"/>
          <a:stretch/>
        </p:blipFill>
        <p:spPr>
          <a:xfrm>
            <a:off x="0" y="1078992"/>
            <a:ext cx="7095744" cy="5779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8200" t="40080" r="7080" b="17040"/>
          <a:stretch/>
        </p:blipFill>
        <p:spPr>
          <a:xfrm>
            <a:off x="7242048" y="1481328"/>
            <a:ext cx="4754880" cy="4279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156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92" t="16400" r="15785" b="45364"/>
          <a:stretch/>
        </p:blipFill>
        <p:spPr>
          <a:xfrm>
            <a:off x="407963" y="1125415"/>
            <a:ext cx="11549576" cy="46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78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6646" t="50369" r="18462" b="15662"/>
          <a:stretch/>
        </p:blipFill>
        <p:spPr>
          <a:xfrm>
            <a:off x="1172542" y="1001619"/>
            <a:ext cx="9889588" cy="29120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1538" t="20831" r="23538" b="51600"/>
          <a:stretch/>
        </p:blipFill>
        <p:spPr>
          <a:xfrm>
            <a:off x="1503133" y="4051496"/>
            <a:ext cx="9228406" cy="25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767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6092" t="33467" r="16247" b="9097"/>
          <a:stretch/>
        </p:blipFill>
        <p:spPr>
          <a:xfrm>
            <a:off x="196946" y="1167619"/>
            <a:ext cx="11774659" cy="54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65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88544" y="734900"/>
            <a:ext cx="7713519" cy="362625"/>
          </a:xfrm>
        </p:spPr>
        <p:txBody>
          <a:bodyPr>
            <a:noAutofit/>
          </a:bodyPr>
          <a:lstStyle/>
          <a:p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GENERAL UPRA  2017- 31 AGOSTO-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3158" t="30210" r="14632" b="23942"/>
          <a:stretch/>
        </p:blipFill>
        <p:spPr>
          <a:xfrm>
            <a:off x="176464" y="1097524"/>
            <a:ext cx="11871158" cy="56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17" y="3410714"/>
            <a:ext cx="3020967" cy="1719294"/>
          </a:xfrm>
          <a:prstGeom prst="rect">
            <a:avLst/>
          </a:prstGeom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38200" y="2262019"/>
            <a:ext cx="10515600" cy="1325563"/>
          </a:xfrm>
        </p:spPr>
        <p:txBody>
          <a:bodyPr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79073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948" t="22164" r="14631" b="28807"/>
          <a:stretch/>
        </p:blipFill>
        <p:spPr>
          <a:xfrm>
            <a:off x="192503" y="1203158"/>
            <a:ext cx="11790949" cy="54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3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53" t="17296" r="14632" b="11040"/>
          <a:stretch/>
        </p:blipFill>
        <p:spPr>
          <a:xfrm>
            <a:off x="144379" y="1163053"/>
            <a:ext cx="11919284" cy="56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52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828189" y="599015"/>
            <a:ext cx="6431972" cy="426028"/>
          </a:xfrm>
        </p:spPr>
        <p:txBody>
          <a:bodyPr>
            <a:noAutofit/>
          </a:bodyPr>
          <a:lstStyle/>
          <a:p>
            <a:pPr algn="ctr"/>
            <a:r>
              <a:rPr lang="es-CO" sz="2000" b="1" dirty="0">
                <a:solidFill>
                  <a:srgbClr val="00B050"/>
                </a:solidFill>
                <a:latin typeface="Century" panose="02040604050505020304" pitchFamily="18" charset="0"/>
              </a:rPr>
              <a:t>INFORME EJECUCIÓN PRESUPUESTAL FUNCIONAMIENTO 2017 – AGOSTO 31 -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364" t="23737" r="6364" b="36343"/>
          <a:stretch/>
        </p:blipFill>
        <p:spPr>
          <a:xfrm>
            <a:off x="7135091" y="1773381"/>
            <a:ext cx="4918362" cy="3602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454" t="20343" r="6455" b="12262"/>
          <a:stretch/>
        </p:blipFill>
        <p:spPr>
          <a:xfrm>
            <a:off x="96982" y="1274617"/>
            <a:ext cx="6858000" cy="558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094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>
            <a:spLocks noGrp="1"/>
          </p:cNvSpPr>
          <p:nvPr>
            <p:ph type="title"/>
          </p:nvPr>
        </p:nvSpPr>
        <p:spPr>
          <a:xfrm>
            <a:off x="2643576" y="467467"/>
            <a:ext cx="4768606" cy="336096"/>
          </a:xfrm>
        </p:spPr>
        <p:txBody>
          <a:bodyPr>
            <a:noAutofit/>
          </a:bodyPr>
          <a:lstStyle/>
          <a:p>
            <a:pPr algn="ctr"/>
            <a:r>
              <a:rPr lang="es-ES" sz="1900" b="1" dirty="0">
                <a:solidFill>
                  <a:srgbClr val="00B050"/>
                </a:solidFill>
                <a:latin typeface="Century" panose="02040604050505020304" pitchFamily="18" charset="0"/>
              </a:rPr>
              <a:t>RESUMEN EJECUCION FUNCIONAMIENTO UPRA  2017 – AGOSTO 31-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273" t="23737" r="6454" b="20020"/>
          <a:stretch/>
        </p:blipFill>
        <p:spPr>
          <a:xfrm>
            <a:off x="124691" y="1136072"/>
            <a:ext cx="11970327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17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5909" t="61071" r="6910" b="15172"/>
          <a:stretch/>
        </p:blipFill>
        <p:spPr>
          <a:xfrm>
            <a:off x="193962" y="983673"/>
            <a:ext cx="11804075" cy="14824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818" t="22445" r="6921" b="18243"/>
          <a:stretch/>
        </p:blipFill>
        <p:spPr>
          <a:xfrm>
            <a:off x="193962" y="2438400"/>
            <a:ext cx="1180407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35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6B1C7C4050E044DAF5AA32AD2267181" ma:contentTypeVersion="6" ma:contentTypeDescription="Crear nuevo documento." ma:contentTypeScope="" ma:versionID="5dfade50012f974ca9fe1096253b1fe4">
  <xsd:schema xmlns:xsd="http://www.w3.org/2001/XMLSchema" xmlns:xs="http://www.w3.org/2001/XMLSchema" xmlns:p="http://schemas.microsoft.com/office/2006/metadata/properties" xmlns:ns1="http://schemas.microsoft.com/sharepoint/v3" xmlns:ns2="a7912b74-821a-4119-aad9-e1c9b233eb5e" targetNamespace="http://schemas.microsoft.com/office/2006/metadata/properties" ma:root="true" ma:fieldsID="8eabd1c6c6e262e393fcf49e85392772" ns1:_="" ns2:_="">
    <xsd:import namespace="http://schemas.microsoft.com/sharepoint/v3"/>
    <xsd:import namespace="a7912b74-821a-4119-aad9-e1c9b233eb5e"/>
    <xsd:element name="properties">
      <xsd:complexType>
        <xsd:sequence>
          <xsd:element name="documentManagement">
            <xsd:complexType>
              <xsd:all>
                <xsd:element ref="ns1:VariationsItemGroupID" minOccurs="0"/>
                <xsd:element ref="ns2:Año"/>
                <xsd:element ref="ns2:Categoría_x0020_Documento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VariationsItemGroupID" ma:index="8" nillable="true" ma:displayName="Identificador de grupo de elementos" ma:description="" ma:hidden="true" ma:internalName="VariationsItemGroupID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12b74-821a-4119-aad9-e1c9b233eb5e" elementFormDefault="qualified">
    <xsd:import namespace="http://schemas.microsoft.com/office/2006/documentManagement/types"/>
    <xsd:import namespace="http://schemas.microsoft.com/office/infopath/2007/PartnerControls"/>
    <xsd:element name="Año" ma:index="9" ma:displayName="Año" ma:default="2024" ma:format="Dropdown" ma:internalName="A_x00f1_o">
      <xsd:simpleType>
        <xsd:restriction base="dms:Choice">
          <xsd:enumeration value="2025"/>
          <xsd:enumeration value="2024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</xsd:restriction>
      </xsd:simpleType>
    </xsd:element>
    <xsd:element name="Categoría_x0020_Documento" ma:index="10" ma:displayName="Categoría Documento" ma:default="Presupuesto" ma:format="Dropdown" ma:internalName="Categor_x00ed_a_x0020_Documento" ma:readOnly="false">
      <xsd:simpleType>
        <xsd:restriction base="dms:Choice">
          <xsd:enumeration value="Presupuesto"/>
          <xsd:enumeration value="Estados"/>
          <xsd:enumeration value="Operaciones"/>
        </xsd:restriction>
      </xsd:simpleType>
    </xsd:element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ño xmlns="a7912b74-821a-4119-aad9-e1c9b233eb5e">2017</Año>
    <Categoría_x0020_Documento xmlns="a7912b74-821a-4119-aad9-e1c9b233eb5e">Presupuesto</Categoría_x0020_Documento>
    <VariationsItemGroupID xmlns="http://schemas.microsoft.com/sharepoint/v3">ec433f81-cbea-4733-b93b-8afef6d55af8</VariationsItemGroupID>
  </documentManagement>
</p:properties>
</file>

<file path=customXml/itemProps1.xml><?xml version="1.0" encoding="utf-8"?>
<ds:datastoreItem xmlns:ds="http://schemas.openxmlformats.org/officeDocument/2006/customXml" ds:itemID="{32FF3D05-EA29-40D4-819C-9E98F8B42F55}"/>
</file>

<file path=customXml/itemProps2.xml><?xml version="1.0" encoding="utf-8"?>
<ds:datastoreItem xmlns:ds="http://schemas.openxmlformats.org/officeDocument/2006/customXml" ds:itemID="{6C1DDCBA-68F1-4C9A-81D9-977EC0D9817C}"/>
</file>

<file path=customXml/itemProps3.xml><?xml version="1.0" encoding="utf-8"?>
<ds:datastoreItem xmlns:ds="http://schemas.openxmlformats.org/officeDocument/2006/customXml" ds:itemID="{6DED881E-3E57-439D-950A-DE98BA396090}"/>
</file>

<file path=docProps/app.xml><?xml version="1.0" encoding="utf-8"?>
<Properties xmlns="http://schemas.openxmlformats.org/officeDocument/2006/extended-properties" xmlns:vt="http://schemas.openxmlformats.org/officeDocument/2006/docPropsVTypes">
  <TotalTime>5947</TotalTime>
  <Words>301</Words>
  <Application>Microsoft Office PowerPoint</Application>
  <PresentationFormat>Panorámica</PresentationFormat>
  <Paragraphs>52</Paragraphs>
  <Slides>40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Calibri</vt:lpstr>
      <vt:lpstr>Century</vt:lpstr>
      <vt:lpstr>Century Gothic</vt:lpstr>
      <vt:lpstr>Tema de Office</vt:lpstr>
      <vt:lpstr>Presentación de PowerPoint</vt:lpstr>
      <vt:lpstr>INFORME EJECUCIÓN PRESUPUESTAL UPRA –AGOSTO 31 2017-</vt:lpstr>
      <vt:lpstr>Presentación de PowerPoint</vt:lpstr>
      <vt:lpstr>RESUMEN EJECUCION GENERAL UPRA  2017- 31 AGOSTO-</vt:lpstr>
      <vt:lpstr>Presentación de PowerPoint</vt:lpstr>
      <vt:lpstr>Presentación de PowerPoint</vt:lpstr>
      <vt:lpstr>INFORME EJECUCIÓN PRESUPUESTAL FUNCIONAMIENTO 2017 – AGOSTO 31 -</vt:lpstr>
      <vt:lpstr>RESUMEN EJECUCION FUNCIONAMIENTO UPRA  2017 – AGOSTO 31-</vt:lpstr>
      <vt:lpstr>Presentación de PowerPoint</vt:lpstr>
      <vt:lpstr>Presentación de PowerPoint</vt:lpstr>
      <vt:lpstr>FORTALECIMIENTO DE LA PLANIFICACIÓN DEL USO EFICIENTE DEL SUELO RURAL Y DE LA ADECUACIÓN DE TIERRAS A NIVEL NACIONAL</vt:lpstr>
      <vt:lpstr>Presentación de PowerPoint</vt:lpstr>
      <vt:lpstr>RESUMEN EJECUCIÓN PROYECTO USO UPRA  2017- AGOSTO 31-</vt:lpstr>
      <vt:lpstr>Presentación de PowerPoint</vt:lpstr>
      <vt:lpstr>FORTALECIMIENTO DE PLANIFICACIÓN DEL ORDENAMIENTO DE LA PROPIEDAD RURAL PRODUCTIVA DE LA REGULARIZACIÓN DEL MERCADO DE TIERRAS NIVEL NACIONAL DE TIERRAS </vt:lpstr>
      <vt:lpstr>Presentación de PowerPoint</vt:lpstr>
      <vt:lpstr>RESUMEN EJECUCIÓN PROYECTO ORD UPRA  2017- AGOSTO 31-</vt:lpstr>
      <vt:lpstr>FORMULACIÓN Y AJUSTES DE UNA METODOLOGÍA GENERAL PARA LA ZONIFICACIÓN DE PLANTACIONES FORESTAL CON FINES COMERCIALES EN COLOMBIA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FORTALECIMIENTO A LA GESTIÓN DE INFORMACIÓN Y CONOCIMIENTO REQUERIDOS POR LA UPRA A NIVEL NACIONAL</vt:lpstr>
      <vt:lpstr>Presentación de PowerPoint</vt:lpstr>
      <vt:lpstr>Presentación de PowerPoint</vt:lpstr>
      <vt:lpstr>Presentación de PowerPoint</vt:lpstr>
      <vt:lpstr>Presentación de PowerPoint</vt:lpstr>
      <vt:lpstr>FORTALECIMIENTO DE LA CAPACIDAD DE GESTIÓN DE LA UNIDAD DE PANIFICACIÓN DE TIERRAS RURALES ADECUACIÓN DE TIERRAS Y USOS AGROPECUARIOS NACIONAL</vt:lpstr>
      <vt:lpstr>Presentación de PowerPoint</vt:lpstr>
      <vt:lpstr>Presentación de PowerPoint</vt:lpstr>
      <vt:lpstr> EJECUCIÓN PRESUPUESTAL DE VIATICOS Y TIQUETES, GASTOS MANUTENCION Y CONTRATISTAS DURANTE LA VIGENCIA 2017- 31 AGOSTO -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Ejecución Presupuestal a Agosto de 2017</dc:title>
  <dc:creator>Felipe Alejandro Garcia Barbosa</dc:creator>
  <cp:lastModifiedBy>NELCY MUÑOZ</cp:lastModifiedBy>
  <cp:revision>627</cp:revision>
  <dcterms:created xsi:type="dcterms:W3CDTF">2015-08-26T16:13:21Z</dcterms:created>
  <dcterms:modified xsi:type="dcterms:W3CDTF">2022-10-11T21:18:25Z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0x01010076B1C7C4050E044DAF5AA32AD2267181</vt:lpwstr>
  </property>
</Properties>
</file>