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8" r:id="rId2"/>
    <p:sldId id="310" r:id="rId3"/>
    <p:sldId id="312" r:id="rId4"/>
    <p:sldId id="311" r:id="rId5"/>
    <p:sldId id="313" r:id="rId6"/>
    <p:sldId id="322" r:id="rId7"/>
    <p:sldId id="324" r:id="rId8"/>
    <p:sldId id="325" r:id="rId9"/>
    <p:sldId id="326" r:id="rId10"/>
    <p:sldId id="327" r:id="rId11"/>
    <p:sldId id="328" r:id="rId12"/>
    <p:sldId id="315" r:id="rId13"/>
    <p:sldId id="314" r:id="rId14"/>
    <p:sldId id="320" r:id="rId15"/>
    <p:sldId id="323" r:id="rId16"/>
    <p:sldId id="329" r:id="rId17"/>
    <p:sldId id="341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40" r:id="rId29"/>
    <p:sldId id="342" r:id="rId30"/>
    <p:sldId id="349" r:id="rId31"/>
    <p:sldId id="350" r:id="rId32"/>
    <p:sldId id="351" r:id="rId33"/>
    <p:sldId id="352" r:id="rId34"/>
    <p:sldId id="353" r:id="rId35"/>
    <p:sldId id="354" r:id="rId36"/>
    <p:sldId id="344" r:id="rId37"/>
    <p:sldId id="343" r:id="rId3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37" d="100"/>
          <a:sy n="37" d="100"/>
        </p:scale>
        <p:origin x="93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45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X:\2015\Seguimiento%20Proy.%20Inv\MARZO\Seguimiento%20Proyectos%20Inv.%20MARZO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X:\2015\Seguimiento%20Proy.%20Inv\MARZO\Seguimiento%20Proyectos%20Inv.%20MARZO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X:\2015\Seguimiento%20Proy.%20Inv\MARZO\Seguimiento%20Proyectos%20Inv.%20MARZO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PROYECCIÓN VS. EJECUCIÓN</a:t>
            </a:r>
          </a:p>
          <a:p>
            <a:pPr>
              <a:defRPr/>
            </a:pPr>
            <a:r>
              <a:rPr lang="es-CO"/>
              <a:t> 2015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'INFO. EJEC. Ficha2'!$X$22</c:f>
              <c:strCache>
                <c:ptCount val="1"/>
                <c:pt idx="0">
                  <c:v>Proyección Comp. 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strRef>
              <c:f>('INFO. EJEC. Ficha2'!$U$4,'INFO. EJEC. Ficha2'!$U$21,'INFO. EJEC. Ficha2'!$U$37,'INFO. EJEC. Ficha2'!$U$53,'INFO. EJEC. Ficha2'!$U$69,'INFO. EJEC. Ficha2'!$U$85,'INFO. EJEC. Ficha2'!$U$101,'INFO. EJEC. Ficha2'!$U$117,'INFO. EJEC. Ficha2'!$U$133,'INFO. EJEC. Ficha2'!$U$149,'INFO. EJEC. Ficha2'!$U$165,'INFO. EJEC. Ficha2'!$U$181)</c:f>
              <c:strCache>
                <c:ptCount val="12"/>
                <c:pt idx="0">
                  <c:v>ENERO 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 </c:v>
                </c:pt>
                <c:pt idx="5">
                  <c:v>JUNIO 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('INFO. EJEC. Ficha2'!$X$4,'INFO. EJEC. Ficha2'!$X$21,'INFO. EJEC. Ficha2'!$X$37,'INFO. EJEC. Ficha2'!$X$53,'INFO. EJEC. Ficha2'!$X$69,'INFO. EJEC. Ficha2'!$X$85,'INFO. EJEC. Ficha2'!$X$101,'INFO. EJEC. Ficha2'!$X$117,'INFO. EJEC. Ficha2'!$X$133,'INFO. EJEC. Ficha2'!$X$149,'INFO. EJEC. Ficha2'!$X$165,'INFO. EJEC. Ficha2'!$X$181)</c:f>
              <c:numCache>
                <c:formatCode>_(* #,##0_);_(* \(#,##0\);_(* "-"_);_(@_)</c:formatCode>
                <c:ptCount val="12"/>
                <c:pt idx="0">
                  <c:v>1440193656.0941999</c:v>
                </c:pt>
                <c:pt idx="1">
                  <c:v>1921279344.1307998</c:v>
                </c:pt>
                <c:pt idx="2">
                  <c:v>2588883146.836</c:v>
                </c:pt>
                <c:pt idx="3">
                  <c:v>2978744486.8615003</c:v>
                </c:pt>
                <c:pt idx="4">
                  <c:v>3672340936.2402</c:v>
                </c:pt>
                <c:pt idx="5">
                  <c:v>4394985877.6208</c:v>
                </c:pt>
                <c:pt idx="6">
                  <c:v>4837338352.3163996</c:v>
                </c:pt>
                <c:pt idx="7">
                  <c:v>4842434578.9834003</c:v>
                </c:pt>
                <c:pt idx="8">
                  <c:v>4882694769.6527004</c:v>
                </c:pt>
                <c:pt idx="9">
                  <c:v>4908685525.6543999</c:v>
                </c:pt>
                <c:pt idx="10">
                  <c:v>4917349110.9883003</c:v>
                </c:pt>
                <c:pt idx="11">
                  <c:v>5096436264.4502745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B58-4B6E-97C6-9A292517614E}"/>
            </c:ext>
          </c:extLst>
        </c:ser>
        <c:ser>
          <c:idx val="1"/>
          <c:order val="1"/>
          <c:tx>
            <c:strRef>
              <c:f>'INFO. EJEC. Ficha2'!$AA$6</c:f>
              <c:strCache>
                <c:ptCount val="1"/>
                <c:pt idx="0">
                  <c:v>Proyección Oblig.  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strRef>
              <c:f>('INFO. EJEC. Ficha2'!$U$4,'INFO. EJEC. Ficha2'!$U$21,'INFO. EJEC. Ficha2'!$U$37,'INFO. EJEC. Ficha2'!$U$53,'INFO. EJEC. Ficha2'!$U$69,'INFO. EJEC. Ficha2'!$U$85,'INFO. EJEC. Ficha2'!$U$101,'INFO. EJEC. Ficha2'!$U$117,'INFO. EJEC. Ficha2'!$U$133,'INFO. EJEC. Ficha2'!$U$149,'INFO. EJEC. Ficha2'!$U$165,'INFO. EJEC. Ficha2'!$U$181)</c:f>
              <c:strCache>
                <c:ptCount val="12"/>
                <c:pt idx="0">
                  <c:v>ENERO 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 </c:v>
                </c:pt>
                <c:pt idx="5">
                  <c:v>JUNIO 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('INFO. EJEC. Ficha2'!$AA$4,'INFO. EJEC. Ficha2'!$AA$21,'INFO. EJEC. Ficha2'!$AA$37,'INFO. EJEC. Ficha2'!$AA$53,'INFO. EJEC. Ficha2'!$AA$69,'INFO. EJEC. Ficha2'!$AA$85,'INFO. EJEC. Ficha2'!$AA$101,'INFO. EJEC. Ficha2'!$AA$117,'INFO. EJEC. Ficha2'!$AA$133,'INFO. EJEC. Ficha2'!$AA$149,'INFO. EJEC. Ficha2'!$AA$165,'INFO. EJEC. Ficha2'!$AA$181)</c:f>
              <c:numCache>
                <c:formatCode>_(* #,##0_);_(* \(#,##0\);_(* "-"_);_(@_)</c:formatCode>
                <c:ptCount val="12"/>
                <c:pt idx="0">
                  <c:v>0</c:v>
                </c:pt>
                <c:pt idx="1">
                  <c:v>101841514.67359999</c:v>
                </c:pt>
                <c:pt idx="2">
                  <c:v>359793602.69019997</c:v>
                </c:pt>
                <c:pt idx="3">
                  <c:v>649259277.37580001</c:v>
                </c:pt>
                <c:pt idx="4">
                  <c:v>1022812692.0669</c:v>
                </c:pt>
                <c:pt idx="5">
                  <c:v>1449366864.0948</c:v>
                </c:pt>
                <c:pt idx="6">
                  <c:v>2217368222.8117003</c:v>
                </c:pt>
                <c:pt idx="7">
                  <c:v>2815665233.5175004</c:v>
                </c:pt>
                <c:pt idx="8">
                  <c:v>3540348665.5648999</c:v>
                </c:pt>
                <c:pt idx="9">
                  <c:v>3917979061.5895996</c:v>
                </c:pt>
                <c:pt idx="10">
                  <c:v>4325677194.9496002</c:v>
                </c:pt>
                <c:pt idx="11">
                  <c:v>5096736289.6667004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B58-4B6E-97C6-9A292517614E}"/>
            </c:ext>
          </c:extLst>
        </c:ser>
        <c:ser>
          <c:idx val="2"/>
          <c:order val="2"/>
          <c:tx>
            <c:strRef>
              <c:f>'INFO. EJEC. Ficha2'!$W$6</c:f>
              <c:strCache>
                <c:ptCount val="1"/>
                <c:pt idx="0">
                  <c:v>Ejecución 
Compromiso </c:v>
                </c:pt>
              </c:strCache>
            </c:strRef>
          </c:tx>
          <c:spPr>
            <a:ln w="22225" cap="rnd">
              <a:solidFill>
                <a:srgbClr val="FFC000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rgbClr val="FFC000"/>
              </a:solidFill>
              <a:ln w="9525">
                <a:solidFill>
                  <a:srgbClr val="FFC000"/>
                </a:solidFill>
                <a:round/>
              </a:ln>
              <a:effectLst/>
            </c:spPr>
          </c:marker>
          <c:cat>
            <c:strRef>
              <c:f>('INFO. EJEC. Ficha2'!$U$4,'INFO. EJEC. Ficha2'!$U$21,'INFO. EJEC. Ficha2'!$U$37,'INFO. EJEC. Ficha2'!$U$53,'INFO. EJEC. Ficha2'!$U$69,'INFO. EJEC. Ficha2'!$U$85,'INFO. EJEC. Ficha2'!$U$101,'INFO. EJEC. Ficha2'!$U$117,'INFO. EJEC. Ficha2'!$U$133,'INFO. EJEC. Ficha2'!$U$149,'INFO. EJEC. Ficha2'!$U$165,'INFO. EJEC. Ficha2'!$U$181)</c:f>
              <c:strCache>
                <c:ptCount val="12"/>
                <c:pt idx="0">
                  <c:v>ENERO 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 </c:v>
                </c:pt>
                <c:pt idx="5">
                  <c:v>JUNIO 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('INFO. EJEC. Ficha2'!$W$4,'INFO. EJEC. Ficha2'!$W$21,'INFO. EJEC. Ficha2'!$W$37)</c:f>
              <c:numCache>
                <c:formatCode>_(* #,##0_);_(* \(#,##0\);_(* "-"_);_(@_)</c:formatCode>
                <c:ptCount val="3"/>
                <c:pt idx="0">
                  <c:v>1493605760</c:v>
                </c:pt>
                <c:pt idx="1">
                  <c:v>2030972784</c:v>
                </c:pt>
                <c:pt idx="2">
                  <c:v>2566177451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B58-4B6E-97C6-9A292517614E}"/>
            </c:ext>
          </c:extLst>
        </c:ser>
        <c:ser>
          <c:idx val="3"/>
          <c:order val="3"/>
          <c:tx>
            <c:strRef>
              <c:f>'INFO. EJEC. Ficha2'!$Z$6</c:f>
              <c:strCache>
                <c:ptCount val="1"/>
                <c:pt idx="0">
                  <c:v>Ejecución Obligaciones</c:v>
                </c:pt>
              </c:strCache>
            </c:strRef>
          </c:tx>
          <c:spPr>
            <a:ln w="22225" cap="rnd">
              <a:solidFill>
                <a:srgbClr val="70AD47"/>
              </a:solidFill>
              <a:round/>
            </a:ln>
            <a:effectLst/>
          </c:spPr>
          <c:marker>
            <c:symbol val="x"/>
            <c:size val="6"/>
            <c:spPr>
              <a:solidFill>
                <a:srgbClr val="70AD47"/>
              </a:solidFill>
              <a:ln w="9525">
                <a:solidFill>
                  <a:srgbClr val="70AD47"/>
                </a:solidFill>
                <a:round/>
              </a:ln>
              <a:effectLst/>
            </c:spPr>
          </c:marker>
          <c:cat>
            <c:strRef>
              <c:f>('INFO. EJEC. Ficha2'!$U$4,'INFO. EJEC. Ficha2'!$U$21,'INFO. EJEC. Ficha2'!$U$37,'INFO. EJEC. Ficha2'!$U$53,'INFO. EJEC. Ficha2'!$U$69,'INFO. EJEC. Ficha2'!$U$85,'INFO. EJEC. Ficha2'!$U$101,'INFO. EJEC. Ficha2'!$U$117,'INFO. EJEC. Ficha2'!$U$133,'INFO. EJEC. Ficha2'!$U$149,'INFO. EJEC. Ficha2'!$U$165,'INFO. EJEC. Ficha2'!$U$181)</c:f>
              <c:strCache>
                <c:ptCount val="12"/>
                <c:pt idx="0">
                  <c:v>ENERO 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 </c:v>
                </c:pt>
                <c:pt idx="5">
                  <c:v>JUNIO 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('INFO. EJEC. Ficha2'!$Z$4,'INFO. EJEC. Ficha2'!$Z$21,'INFO. EJEC. Ficha2'!$Z$37)</c:f>
              <c:numCache>
                <c:formatCode>_(* #,##0_);_(* \(#,##0\);_(* "-"_);_(@_)</c:formatCode>
                <c:ptCount val="3"/>
                <c:pt idx="0">
                  <c:v>0</c:v>
                </c:pt>
                <c:pt idx="1">
                  <c:v>97569337</c:v>
                </c:pt>
                <c:pt idx="2">
                  <c:v>346508942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B58-4B6E-97C6-9A29251761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9005976"/>
        <c:axId val="129006368"/>
      </c:lineChart>
      <c:catAx>
        <c:axId val="1290059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9006368"/>
        <c:crosses val="autoZero"/>
        <c:auto val="1"/>
        <c:lblAlgn val="ctr"/>
        <c:lblOffset val="100"/>
        <c:noMultiLvlLbl val="0"/>
      </c:catAx>
      <c:valAx>
        <c:axId val="129006368"/>
        <c:scaling>
          <c:orientation val="minMax"/>
        </c:scaling>
        <c:delete val="0"/>
        <c:axPos val="l"/>
        <c:numFmt formatCode="_(* #,##0_);_(* \(#,##0\);_(* &quot;-&quot;_);_(@_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9005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719459409144582"/>
          <c:y val="0.22798634623985389"/>
          <c:w val="0.62561081181710843"/>
          <c:h val="0.121526603211647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Ejecución por</a:t>
            </a:r>
            <a:r>
              <a:rPr lang="es-CO" baseline="0"/>
              <a:t> actividades - marzo-</a:t>
            </a:r>
            <a:endParaRPr lang="es-CO"/>
          </a:p>
        </c:rich>
      </c:tx>
      <c:layout>
        <c:manualLayout>
          <c:xMode val="edge"/>
          <c:yMode val="edge"/>
          <c:x val="0.38076149907491064"/>
          <c:y val="4.892046569559976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703670190397471"/>
          <c:y val="9.3694917528280214E-2"/>
          <c:w val="0.68150123499755899"/>
          <c:h val="0.610824693607012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'INFO. EJEC. Ficha2'!$V$6</c:f>
              <c:strCache>
                <c:ptCount val="1"/>
                <c:pt idx="0">
                  <c:v>Apropiación  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'INFO. EJEC. Ficha2'!$U$7:$U$19</c:f>
              <c:strCache>
                <c:ptCount val="13"/>
                <c:pt idx="0">
                  <c:v>Actividad 1.1.1 (1)</c:v>
                </c:pt>
                <c:pt idx="1">
                  <c:v>Actividad 1.1.2 (2)</c:v>
                </c:pt>
                <c:pt idx="2">
                  <c:v>Actividad 1.1.3 (3)</c:v>
                </c:pt>
                <c:pt idx="3">
                  <c:v>Actividad 1.2.1 (4)</c:v>
                </c:pt>
                <c:pt idx="4">
                  <c:v>Actividad 1.2.2 (5)</c:v>
                </c:pt>
                <c:pt idx="5">
                  <c:v>Actividad 1.2.3 (6)</c:v>
                </c:pt>
                <c:pt idx="6">
                  <c:v>Actividad 2.1.1 (7)</c:v>
                </c:pt>
                <c:pt idx="7">
                  <c:v>Actividad 2.1.2 (8)</c:v>
                </c:pt>
                <c:pt idx="8">
                  <c:v>Actividad 2.1.3 (9)</c:v>
                </c:pt>
                <c:pt idx="9">
                  <c:v>Actividad 2.1.4 (10)</c:v>
                </c:pt>
                <c:pt idx="10">
                  <c:v>Actividad 3.1.1 (11)</c:v>
                </c:pt>
                <c:pt idx="11">
                  <c:v> Actividad 3.1.2 (12) </c:v>
                </c:pt>
                <c:pt idx="12">
                  <c:v> Actividad 3.1.3 (13) </c:v>
                </c:pt>
              </c:strCache>
            </c:strRef>
          </c:cat>
          <c:val>
            <c:numRef>
              <c:f>'INFO. EJEC. Ficha2'!$V$23:$V$35</c:f>
              <c:numCache>
                <c:formatCode>_(* #,##0_);_(* \(#,##0\);_(* "-"_);_(@_)</c:formatCode>
                <c:ptCount val="13"/>
                <c:pt idx="0">
                  <c:v>153268000</c:v>
                </c:pt>
                <c:pt idx="1">
                  <c:v>45302400</c:v>
                </c:pt>
                <c:pt idx="2">
                  <c:v>425139200</c:v>
                </c:pt>
                <c:pt idx="3">
                  <c:v>114400000</c:v>
                </c:pt>
                <c:pt idx="4">
                  <c:v>98658560</c:v>
                </c:pt>
                <c:pt idx="5">
                  <c:v>251222400</c:v>
                </c:pt>
                <c:pt idx="6">
                  <c:v>1188796240</c:v>
                </c:pt>
                <c:pt idx="7">
                  <c:v>300000000</c:v>
                </c:pt>
                <c:pt idx="8">
                  <c:v>250000000</c:v>
                </c:pt>
                <c:pt idx="9">
                  <c:v>783294400</c:v>
                </c:pt>
                <c:pt idx="10">
                  <c:v>648059067</c:v>
                </c:pt>
                <c:pt idx="11">
                  <c:v>220486400</c:v>
                </c:pt>
                <c:pt idx="12">
                  <c:v>417600000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F0-4A54-BC6C-2AD142A7AF86}"/>
            </c:ext>
          </c:extLst>
        </c:ser>
        <c:ser>
          <c:idx val="1"/>
          <c:order val="1"/>
          <c:tx>
            <c:strRef>
              <c:f>'INFO. EJEC. Ficha2'!$W$6</c:f>
              <c:strCache>
                <c:ptCount val="1"/>
                <c:pt idx="0">
                  <c:v>Ejecución 
Compromiso 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'INFO. EJEC. Ficha2'!$U$7:$U$19</c:f>
              <c:strCache>
                <c:ptCount val="13"/>
                <c:pt idx="0">
                  <c:v>Actividad 1.1.1 (1)</c:v>
                </c:pt>
                <c:pt idx="1">
                  <c:v>Actividad 1.1.2 (2)</c:v>
                </c:pt>
                <c:pt idx="2">
                  <c:v>Actividad 1.1.3 (3)</c:v>
                </c:pt>
                <c:pt idx="3">
                  <c:v>Actividad 1.2.1 (4)</c:v>
                </c:pt>
                <c:pt idx="4">
                  <c:v>Actividad 1.2.2 (5)</c:v>
                </c:pt>
                <c:pt idx="5">
                  <c:v>Actividad 1.2.3 (6)</c:v>
                </c:pt>
                <c:pt idx="6">
                  <c:v>Actividad 2.1.1 (7)</c:v>
                </c:pt>
                <c:pt idx="7">
                  <c:v>Actividad 2.1.2 (8)</c:v>
                </c:pt>
                <c:pt idx="8">
                  <c:v>Actividad 2.1.3 (9)</c:v>
                </c:pt>
                <c:pt idx="9">
                  <c:v>Actividad 2.1.4 (10)</c:v>
                </c:pt>
                <c:pt idx="10">
                  <c:v>Actividad 3.1.1 (11)</c:v>
                </c:pt>
                <c:pt idx="11">
                  <c:v> Actividad 3.1.2 (12) </c:v>
                </c:pt>
                <c:pt idx="12">
                  <c:v> Actividad 3.1.3 (13) </c:v>
                </c:pt>
              </c:strCache>
            </c:strRef>
          </c:cat>
          <c:val>
            <c:numRef>
              <c:f>'INFO. EJEC. Ficha2'!$W$39:$W$51</c:f>
              <c:numCache>
                <c:formatCode>_(* #,##0_);_(* \(#,##0\);_(* "-"_);_(@_)</c:formatCode>
                <c:ptCount val="13"/>
                <c:pt idx="0">
                  <c:v>125268000</c:v>
                </c:pt>
                <c:pt idx="1">
                  <c:v>45302400</c:v>
                </c:pt>
                <c:pt idx="2">
                  <c:v>180866400</c:v>
                </c:pt>
                <c:pt idx="3">
                  <c:v>114400000</c:v>
                </c:pt>
                <c:pt idx="4">
                  <c:v>98658560</c:v>
                </c:pt>
                <c:pt idx="5">
                  <c:v>231275600</c:v>
                </c:pt>
                <c:pt idx="6">
                  <c:v>199522716</c:v>
                </c:pt>
                <c:pt idx="7">
                  <c:v>266800000</c:v>
                </c:pt>
                <c:pt idx="8">
                  <c:v>248300000</c:v>
                </c:pt>
                <c:pt idx="9">
                  <c:v>262558400</c:v>
                </c:pt>
                <c:pt idx="10">
                  <c:v>508372400</c:v>
                </c:pt>
                <c:pt idx="11">
                  <c:v>166486400</c:v>
                </c:pt>
                <c:pt idx="12">
                  <c:v>118366575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F0-4A54-BC6C-2AD142A7AF86}"/>
            </c:ext>
          </c:extLst>
        </c:ser>
        <c:ser>
          <c:idx val="2"/>
          <c:order val="2"/>
          <c:tx>
            <c:strRef>
              <c:f>'INFO. EJEC. Ficha2'!$Z$6</c:f>
              <c:strCache>
                <c:ptCount val="1"/>
                <c:pt idx="0">
                  <c:v>Ejecución Obligaciones</c:v>
                </c:pt>
              </c:strCache>
            </c:strRef>
          </c:tx>
          <c:spPr>
            <a:solidFill>
              <a:srgbClr val="FFFF00"/>
            </a:soli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'INFO. EJEC. Ficha2'!$U$7:$U$19</c:f>
              <c:strCache>
                <c:ptCount val="13"/>
                <c:pt idx="0">
                  <c:v>Actividad 1.1.1 (1)</c:v>
                </c:pt>
                <c:pt idx="1">
                  <c:v>Actividad 1.1.2 (2)</c:v>
                </c:pt>
                <c:pt idx="2">
                  <c:v>Actividad 1.1.3 (3)</c:v>
                </c:pt>
                <c:pt idx="3">
                  <c:v>Actividad 1.2.1 (4)</c:v>
                </c:pt>
                <c:pt idx="4">
                  <c:v>Actividad 1.2.2 (5)</c:v>
                </c:pt>
                <c:pt idx="5">
                  <c:v>Actividad 1.2.3 (6)</c:v>
                </c:pt>
                <c:pt idx="6">
                  <c:v>Actividad 2.1.1 (7)</c:v>
                </c:pt>
                <c:pt idx="7">
                  <c:v>Actividad 2.1.2 (8)</c:v>
                </c:pt>
                <c:pt idx="8">
                  <c:v>Actividad 2.1.3 (9)</c:v>
                </c:pt>
                <c:pt idx="9">
                  <c:v>Actividad 2.1.4 (10)</c:v>
                </c:pt>
                <c:pt idx="10">
                  <c:v>Actividad 3.1.1 (11)</c:v>
                </c:pt>
                <c:pt idx="11">
                  <c:v> Actividad 3.1.2 (12) </c:v>
                </c:pt>
                <c:pt idx="12">
                  <c:v> Actividad 3.1.3 (13) </c:v>
                </c:pt>
              </c:strCache>
            </c:strRef>
          </c:cat>
          <c:val>
            <c:numRef>
              <c:f>'INFO. EJEC. Ficha2'!$Z$39:$Z$51</c:f>
              <c:numCache>
                <c:formatCode>_(* #,##0_);_(* \(#,##0\);_(* "-"_);_(@_)</c:formatCode>
                <c:ptCount val="13"/>
                <c:pt idx="0">
                  <c:v>18059600</c:v>
                </c:pt>
                <c:pt idx="1">
                  <c:v>4802176</c:v>
                </c:pt>
                <c:pt idx="2">
                  <c:v>14528800</c:v>
                </c:pt>
                <c:pt idx="3">
                  <c:v>12999999</c:v>
                </c:pt>
                <c:pt idx="4">
                  <c:v>11061717</c:v>
                </c:pt>
                <c:pt idx="5">
                  <c:v>1764099</c:v>
                </c:pt>
                <c:pt idx="6">
                  <c:v>140762716</c:v>
                </c:pt>
                <c:pt idx="7">
                  <c:v>53360000</c:v>
                </c:pt>
                <c:pt idx="8">
                  <c:v>0</c:v>
                </c:pt>
                <c:pt idx="9">
                  <c:v>23423920</c:v>
                </c:pt>
                <c:pt idx="10">
                  <c:v>36255787</c:v>
                </c:pt>
                <c:pt idx="11">
                  <c:v>15021120</c:v>
                </c:pt>
                <c:pt idx="12">
                  <c:v>14469008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F0-4A54-BC6C-2AD142A7AF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9007544"/>
        <c:axId val="129007936"/>
      </c:barChart>
      <c:lineChart>
        <c:grouping val="standard"/>
        <c:varyColors val="0"/>
        <c:ser>
          <c:idx val="3"/>
          <c:order val="3"/>
          <c:tx>
            <c:v>PROY. COMP.</c:v>
          </c:tx>
          <c:spPr>
            <a:ln w="15875" cap="rnd">
              <a:solidFill>
                <a:srgbClr val="FF0066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5032938076416336E-2"/>
                  <c:y val="-0.148997134670487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BF0-4A54-BC6C-2AD142A7AF86}"/>
                </c:ext>
              </c:extLst>
            </c:dLbl>
            <c:dLbl>
              <c:idx val="1"/>
              <c:layout>
                <c:manualLayout>
                  <c:x val="-3.4255599472990776E-2"/>
                  <c:y val="-0.240687679083094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BF0-4A54-BC6C-2AD142A7AF86}"/>
                </c:ext>
              </c:extLst>
            </c:dLbl>
            <c:dLbl>
              <c:idx val="2"/>
              <c:layout>
                <c:manualLayout>
                  <c:x val="-2.766798418972332E-2"/>
                  <c:y val="-0.160458452722063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BF0-4A54-BC6C-2AD142A7AF86}"/>
                </c:ext>
              </c:extLst>
            </c:dLbl>
            <c:dLbl>
              <c:idx val="3"/>
              <c:layout>
                <c:manualLayout>
                  <c:x val="-1.7127799736495437E-2"/>
                  <c:y val="-0.225405921680993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BF0-4A54-BC6C-2AD142A7AF86}"/>
                </c:ext>
              </c:extLst>
            </c:dLbl>
            <c:dLbl>
              <c:idx val="4"/>
              <c:layout>
                <c:manualLayout>
                  <c:x val="-3.4255599472990776E-2"/>
                  <c:y val="-0.164278892072588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BF0-4A54-BC6C-2AD142A7AF86}"/>
                </c:ext>
              </c:extLst>
            </c:dLbl>
            <c:dLbl>
              <c:idx val="5"/>
              <c:layout>
                <c:manualLayout>
                  <c:x val="-3.9525691699604792E-2"/>
                  <c:y val="-0.164278892072588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BF0-4A54-BC6C-2AD142A7AF86}"/>
                </c:ext>
              </c:extLst>
            </c:dLbl>
            <c:dLbl>
              <c:idx val="6"/>
              <c:layout>
                <c:manualLayout>
                  <c:x val="-1.9762845849802372E-2"/>
                  <c:y val="-0.137535816618911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BF0-4A54-BC6C-2AD142A7AF86}"/>
                </c:ext>
              </c:extLst>
            </c:dLbl>
            <c:dLbl>
              <c:idx val="7"/>
              <c:layout>
                <c:manualLayout>
                  <c:x val="-2.6350461133069828E-2"/>
                  <c:y val="-0.187201528175740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BF0-4A54-BC6C-2AD142A7AF86}"/>
                </c:ext>
              </c:extLst>
            </c:dLbl>
            <c:dLbl>
              <c:idx val="8"/>
              <c:layout>
                <c:manualLayout>
                  <c:x val="-3.4255599472990873E-2"/>
                  <c:y val="-0.129894937917860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BF0-4A54-BC6C-2AD142A7AF86}"/>
                </c:ext>
              </c:extLst>
            </c:dLbl>
            <c:dLbl>
              <c:idx val="9"/>
              <c:layout>
                <c:manualLayout>
                  <c:x val="-2.3715415019762844E-2"/>
                  <c:y val="-0.236867239732569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BF0-4A54-BC6C-2AD142A7AF86}"/>
                </c:ext>
              </c:extLst>
            </c:dLbl>
            <c:dLbl>
              <c:idx val="10"/>
              <c:layout>
                <c:manualLayout>
                  <c:x val="-1.8445322793148977E-2"/>
                  <c:y val="-8.02292263610315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BF0-4A54-BC6C-2AD142A7AF86}"/>
                </c:ext>
              </c:extLst>
            </c:dLbl>
            <c:dLbl>
              <c:idx val="11"/>
              <c:layout>
                <c:manualLayout>
                  <c:x val="-2.1080368906455961E-2"/>
                  <c:y val="-0.168099331423113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BF0-4A54-BC6C-2AD142A7AF86}"/>
                </c:ext>
              </c:extLst>
            </c:dLbl>
            <c:dLbl>
              <c:idx val="12"/>
              <c:layout>
                <c:manualLayout>
                  <c:x val="-2.1080368906455961E-2"/>
                  <c:y val="-0.133715377268385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BF0-4A54-BC6C-2AD142A7AF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'INFO. EJEC. Ficha2'!$U$39:$U$51</c:f>
              <c:strCache>
                <c:ptCount val="13"/>
                <c:pt idx="0">
                  <c:v>Actividad 1.1.1 (1)</c:v>
                </c:pt>
                <c:pt idx="1">
                  <c:v>Actividad 1.1.2 (2)</c:v>
                </c:pt>
                <c:pt idx="2">
                  <c:v>Actividad 1.1.3 (3)</c:v>
                </c:pt>
                <c:pt idx="3">
                  <c:v>Actividad 1.2.1 (4)</c:v>
                </c:pt>
                <c:pt idx="4">
                  <c:v>Actividad 1.2.2 (5)</c:v>
                </c:pt>
                <c:pt idx="5">
                  <c:v>Actividad 1.2.3 (6)</c:v>
                </c:pt>
                <c:pt idx="6">
                  <c:v>Actividad 2.1.1 (7)</c:v>
                </c:pt>
                <c:pt idx="7">
                  <c:v>Actividad 2.1.2 (8)</c:v>
                </c:pt>
                <c:pt idx="8">
                  <c:v>Actividad 2.1.3 (9)</c:v>
                </c:pt>
                <c:pt idx="9">
                  <c:v>Actividad 2.1.4 (10)</c:v>
                </c:pt>
                <c:pt idx="10">
                  <c:v>Actividad 3.1.1 (11)</c:v>
                </c:pt>
                <c:pt idx="11">
                  <c:v> Actividad 3.1.2 (12) </c:v>
                </c:pt>
                <c:pt idx="12">
                  <c:v> Actividad 3.1.3 (13) </c:v>
                </c:pt>
              </c:strCache>
            </c:strRef>
          </c:cat>
          <c:val>
            <c:numRef>
              <c:f>'INFO. EJEC. Ficha2'!$X$39:$X$51</c:f>
              <c:numCache>
                <c:formatCode>_(* #,##0_);_(* \(#,##0\);_(* "-"_);_(@_)</c:formatCode>
                <c:ptCount val="13"/>
                <c:pt idx="0">
                  <c:v>125367176.0082</c:v>
                </c:pt>
                <c:pt idx="1">
                  <c:v>45866040.002999999</c:v>
                </c:pt>
                <c:pt idx="2">
                  <c:v>180916046.6785</c:v>
                </c:pt>
                <c:pt idx="3">
                  <c:v>114155477.3408</c:v>
                </c:pt>
                <c:pt idx="4">
                  <c:v>98866797.3398</c:v>
                </c:pt>
                <c:pt idx="5">
                  <c:v>239522653.34900001</c:v>
                </c:pt>
                <c:pt idx="6">
                  <c:v>204868312.01339999</c:v>
                </c:pt>
                <c:pt idx="7">
                  <c:v>267042277.35080001</c:v>
                </c:pt>
                <c:pt idx="8">
                  <c:v>248186238.68290001</c:v>
                </c:pt>
                <c:pt idx="9">
                  <c:v>265003786.68399999</c:v>
                </c:pt>
                <c:pt idx="10">
                  <c:v>510641912.03340006</c:v>
                </c:pt>
                <c:pt idx="11">
                  <c:v>166646612.01089999</c:v>
                </c:pt>
                <c:pt idx="12">
                  <c:v>121799817.34130001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FBF0-4A54-BC6C-2AD142A7AF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9007544"/>
        <c:axId val="129007936"/>
      </c:lineChart>
      <c:catAx>
        <c:axId val="129007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9007936"/>
        <c:crosses val="autoZero"/>
        <c:auto val="1"/>
        <c:lblAlgn val="ctr"/>
        <c:lblOffset val="100"/>
        <c:noMultiLvlLbl val="0"/>
      </c:catAx>
      <c:valAx>
        <c:axId val="129007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9007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395187069713689"/>
          <c:y val="0.8899690508496656"/>
          <c:w val="0.74100962180746277"/>
          <c:h val="0.106937358923841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b="0" dirty="0"/>
              <a:t>Ejecución por</a:t>
            </a:r>
            <a:r>
              <a:rPr lang="es-CO" b="0" baseline="0" dirty="0"/>
              <a:t> actividades - marzo-</a:t>
            </a:r>
            <a:endParaRPr lang="es-CO" b="0" dirty="0"/>
          </a:p>
        </c:rich>
      </c:tx>
      <c:layout>
        <c:manualLayout>
          <c:xMode val="edge"/>
          <c:yMode val="edge"/>
          <c:x val="0.33688219987501272"/>
          <c:y val="1.39608509889852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7300232580745417"/>
          <c:y val="0.10203746905685011"/>
          <c:w val="0.72400349956255472"/>
          <c:h val="0.594287116160044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'INFO. EJEC. Ficha1'!$V$6</c:f>
              <c:strCache>
                <c:ptCount val="1"/>
                <c:pt idx="0">
                  <c:v>Apropiado 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'INFO. EJEC. Ficha1'!$U$7:$U$18</c:f>
              <c:strCache>
                <c:ptCount val="12"/>
                <c:pt idx="0">
                  <c:v>Actividad 1.1</c:v>
                </c:pt>
                <c:pt idx="1">
                  <c:v>Actividad 1.2 (1)</c:v>
                </c:pt>
                <c:pt idx="2">
                  <c:v>Actividad 1.3</c:v>
                </c:pt>
                <c:pt idx="3">
                  <c:v>Actividad 2.1</c:v>
                </c:pt>
                <c:pt idx="4">
                  <c:v>Actividad 2.2 (2)</c:v>
                </c:pt>
                <c:pt idx="5">
                  <c:v>Actividad 3.1 (3)</c:v>
                </c:pt>
                <c:pt idx="6">
                  <c:v>Actividad 3.2 (4)</c:v>
                </c:pt>
                <c:pt idx="7">
                  <c:v>Actividad 3.3 (5)</c:v>
                </c:pt>
                <c:pt idx="8">
                  <c:v>Actividad 3.4</c:v>
                </c:pt>
                <c:pt idx="9">
                  <c:v>Actividad 4.1 (6)</c:v>
                </c:pt>
                <c:pt idx="10">
                  <c:v>Actividad 4.2 (7)</c:v>
                </c:pt>
                <c:pt idx="11">
                  <c:v>Actividad 4.3</c:v>
                </c:pt>
              </c:strCache>
            </c:strRef>
          </c:cat>
          <c:val>
            <c:numRef>
              <c:f>'INFO. EJEC. Ficha1'!$V$37:$V$48</c:f>
              <c:numCache>
                <c:formatCode>_(* #,##0_);_(* \(#,##0\);_(* "-"_);_(@_)</c:formatCode>
                <c:ptCount val="12"/>
                <c:pt idx="0">
                  <c:v>0</c:v>
                </c:pt>
                <c:pt idx="1">
                  <c:v>574880000</c:v>
                </c:pt>
                <c:pt idx="2">
                  <c:v>0</c:v>
                </c:pt>
                <c:pt idx="3">
                  <c:v>0</c:v>
                </c:pt>
                <c:pt idx="4">
                  <c:v>228800000</c:v>
                </c:pt>
                <c:pt idx="5">
                  <c:v>178500000</c:v>
                </c:pt>
                <c:pt idx="6">
                  <c:v>33000000</c:v>
                </c:pt>
                <c:pt idx="7">
                  <c:v>84240000</c:v>
                </c:pt>
                <c:pt idx="8">
                  <c:v>0</c:v>
                </c:pt>
                <c:pt idx="9">
                  <c:v>138580000</c:v>
                </c:pt>
                <c:pt idx="10">
                  <c:v>462000000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5E-478A-84D1-FFB504397904}"/>
            </c:ext>
          </c:extLst>
        </c:ser>
        <c:ser>
          <c:idx val="1"/>
          <c:order val="1"/>
          <c:tx>
            <c:strRef>
              <c:f>'INFO. EJEC. Ficha1'!$W$6</c:f>
              <c:strCache>
                <c:ptCount val="1"/>
                <c:pt idx="0">
                  <c:v>Ejecución 
Compromiso 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'INFO. EJEC. Ficha1'!$U$7:$U$18</c:f>
              <c:strCache>
                <c:ptCount val="12"/>
                <c:pt idx="0">
                  <c:v>Actividad 1.1</c:v>
                </c:pt>
                <c:pt idx="1">
                  <c:v>Actividad 1.2 (1)</c:v>
                </c:pt>
                <c:pt idx="2">
                  <c:v>Actividad 1.3</c:v>
                </c:pt>
                <c:pt idx="3">
                  <c:v>Actividad 2.1</c:v>
                </c:pt>
                <c:pt idx="4">
                  <c:v>Actividad 2.2 (2)</c:v>
                </c:pt>
                <c:pt idx="5">
                  <c:v>Actividad 3.1 (3)</c:v>
                </c:pt>
                <c:pt idx="6">
                  <c:v>Actividad 3.2 (4)</c:v>
                </c:pt>
                <c:pt idx="7">
                  <c:v>Actividad 3.3 (5)</c:v>
                </c:pt>
                <c:pt idx="8">
                  <c:v>Actividad 3.4</c:v>
                </c:pt>
                <c:pt idx="9">
                  <c:v>Actividad 4.1 (6)</c:v>
                </c:pt>
                <c:pt idx="10">
                  <c:v>Actividad 4.2 (7)</c:v>
                </c:pt>
                <c:pt idx="11">
                  <c:v>Actividad 4.3</c:v>
                </c:pt>
              </c:strCache>
            </c:strRef>
          </c:cat>
          <c:val>
            <c:numRef>
              <c:f>'INFO. EJEC. Ficha1'!$W$37:$W$48</c:f>
              <c:numCache>
                <c:formatCode>_(* #,##0_);_(* \(#,##0\);_(* "-"_);_(@_)</c:formatCode>
                <c:ptCount val="12"/>
                <c:pt idx="0">
                  <c:v>0</c:v>
                </c:pt>
                <c:pt idx="1">
                  <c:v>434160000</c:v>
                </c:pt>
                <c:pt idx="2">
                  <c:v>0</c:v>
                </c:pt>
                <c:pt idx="3">
                  <c:v>0</c:v>
                </c:pt>
                <c:pt idx="4">
                  <c:v>228800000</c:v>
                </c:pt>
                <c:pt idx="5">
                  <c:v>150700000</c:v>
                </c:pt>
                <c:pt idx="6">
                  <c:v>33000000</c:v>
                </c:pt>
                <c:pt idx="7">
                  <c:v>57000000</c:v>
                </c:pt>
                <c:pt idx="8">
                  <c:v>0</c:v>
                </c:pt>
                <c:pt idx="9">
                  <c:v>0</c:v>
                </c:pt>
                <c:pt idx="10">
                  <c:v>406000000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5E-478A-84D1-FFB504397904}"/>
            </c:ext>
          </c:extLst>
        </c:ser>
        <c:ser>
          <c:idx val="2"/>
          <c:order val="2"/>
          <c:tx>
            <c:strRef>
              <c:f>'INFO. EJEC. Ficha1'!$Z$6</c:f>
              <c:strCache>
                <c:ptCount val="1"/>
                <c:pt idx="0">
                  <c:v>Ejecución Obligaciones</c:v>
                </c:pt>
              </c:strCache>
            </c:strRef>
          </c:tx>
          <c:spPr>
            <a:solidFill>
              <a:srgbClr val="FFFF66"/>
            </a:soli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'INFO. EJEC. Ficha1'!$U$7:$U$18</c:f>
              <c:strCache>
                <c:ptCount val="12"/>
                <c:pt idx="0">
                  <c:v>Actividad 1.1</c:v>
                </c:pt>
                <c:pt idx="1">
                  <c:v>Actividad 1.2 (1)</c:v>
                </c:pt>
                <c:pt idx="2">
                  <c:v>Actividad 1.3</c:v>
                </c:pt>
                <c:pt idx="3">
                  <c:v>Actividad 2.1</c:v>
                </c:pt>
                <c:pt idx="4">
                  <c:v>Actividad 2.2 (2)</c:v>
                </c:pt>
                <c:pt idx="5">
                  <c:v>Actividad 3.1 (3)</c:v>
                </c:pt>
                <c:pt idx="6">
                  <c:v>Actividad 3.2 (4)</c:v>
                </c:pt>
                <c:pt idx="7">
                  <c:v>Actividad 3.3 (5)</c:v>
                </c:pt>
                <c:pt idx="8">
                  <c:v>Actividad 3.4</c:v>
                </c:pt>
                <c:pt idx="9">
                  <c:v>Actividad 4.1 (6)</c:v>
                </c:pt>
                <c:pt idx="10">
                  <c:v>Actividad 4.2 (7)</c:v>
                </c:pt>
                <c:pt idx="11">
                  <c:v>Actividad 4.3</c:v>
                </c:pt>
              </c:strCache>
            </c:strRef>
          </c:cat>
          <c:val>
            <c:numRef>
              <c:f>'INFO. EJEC. Ficha1'!$Z$37:$Z$48</c:f>
              <c:numCache>
                <c:formatCode>_(* #,##0_);_(* \(#,##0\);_(* "-"_);_(@_)</c:formatCode>
                <c:ptCount val="12"/>
                <c:pt idx="0">
                  <c:v>0</c:v>
                </c:pt>
                <c:pt idx="1">
                  <c:v>35717332</c:v>
                </c:pt>
                <c:pt idx="2">
                  <c:v>0</c:v>
                </c:pt>
                <c:pt idx="3">
                  <c:v>0</c:v>
                </c:pt>
                <c:pt idx="4">
                  <c:v>23573333</c:v>
                </c:pt>
                <c:pt idx="5">
                  <c:v>18580000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5E-478A-84D1-FFB5043979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9009112"/>
        <c:axId val="129009504"/>
      </c:barChart>
      <c:lineChart>
        <c:grouping val="standard"/>
        <c:varyColors val="0"/>
        <c:ser>
          <c:idx val="3"/>
          <c:order val="3"/>
          <c:tx>
            <c:strRef>
              <c:f>'INFO. EJEC. Ficha1'!$X$6</c:f>
              <c:strCache>
                <c:ptCount val="1"/>
                <c:pt idx="0">
                  <c:v>Proyección Comp. </c:v>
                </c:pt>
              </c:strCache>
            </c:strRef>
          </c:tx>
          <c:spPr>
            <a:ln w="15875" cap="rnd">
              <a:solidFill>
                <a:srgbClr val="FF0066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9.3567251461988306E-3"/>
                  <c:y val="-9.5162621680772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15E-478A-84D1-FFB504397904}"/>
                </c:ext>
              </c:extLst>
            </c:dLbl>
            <c:dLbl>
              <c:idx val="1"/>
              <c:layout>
                <c:manualLayout>
                  <c:x val="6.2378167641324962E-3"/>
                  <c:y val="-5.70975730084636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15E-478A-84D1-FFB504397904}"/>
                </c:ext>
              </c:extLst>
            </c:dLbl>
            <c:dLbl>
              <c:idx val="2"/>
              <c:layout>
                <c:manualLayout>
                  <c:x val="1.5594541910331384E-3"/>
                  <c:y val="-0.110388641149696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15E-478A-84D1-FFB504397904}"/>
                </c:ext>
              </c:extLst>
            </c:dLbl>
            <c:dLbl>
              <c:idx val="3"/>
              <c:layout>
                <c:manualLayout>
                  <c:x val="-4.6783625730994725E-3"/>
                  <c:y val="-0.125614660618620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15E-478A-84D1-FFB504397904}"/>
                </c:ext>
              </c:extLst>
            </c:dLbl>
            <c:dLbl>
              <c:idx val="4"/>
              <c:layout>
                <c:manualLayout>
                  <c:x val="7.7972709551656916E-3"/>
                  <c:y val="-7.99366022118491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15E-478A-84D1-FFB504397904}"/>
                </c:ext>
              </c:extLst>
            </c:dLbl>
            <c:dLbl>
              <c:idx val="5"/>
              <c:layout>
                <c:manualLayout>
                  <c:x val="1.091617933723197E-2"/>
                  <c:y val="-6.8517087610156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15E-478A-84D1-FFB504397904}"/>
                </c:ext>
              </c:extLst>
            </c:dLbl>
            <c:dLbl>
              <c:idx val="6"/>
              <c:layout>
                <c:manualLayout>
                  <c:x val="0"/>
                  <c:y val="-8.3743107079080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15E-478A-84D1-FFB504397904}"/>
                </c:ext>
              </c:extLst>
            </c:dLbl>
            <c:dLbl>
              <c:idx val="7"/>
              <c:layout>
                <c:manualLayout>
                  <c:x val="1.5594541910331383E-2"/>
                  <c:y val="-4.56780584067709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15E-478A-84D1-FFB504397904}"/>
                </c:ext>
              </c:extLst>
            </c:dLbl>
            <c:dLbl>
              <c:idx val="9"/>
              <c:layout>
                <c:manualLayout>
                  <c:x val="-9.3567251461988306E-3"/>
                  <c:y val="-0.216970777432161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15E-478A-84D1-FFB504397904}"/>
                </c:ext>
              </c:extLst>
            </c:dLbl>
            <c:dLbl>
              <c:idx val="10"/>
              <c:layout>
                <c:manualLayout>
                  <c:x val="1.5594541910331384E-3"/>
                  <c:y val="-4.5678058406770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15E-478A-84D1-FFB504397904}"/>
                </c:ext>
              </c:extLst>
            </c:dLbl>
            <c:dLbl>
              <c:idx val="11"/>
              <c:layout>
                <c:manualLayout>
                  <c:x val="1.559454191033127E-2"/>
                  <c:y val="-7.6130097344618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15E-478A-84D1-FFB5043979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'INFO. EJEC. Ficha1'!$X$37:$X$48</c:f>
              <c:numCache>
                <c:formatCode>_(* #,##0_);_(* \(#,##0\);_(* "-"_);_(@_)</c:formatCode>
                <c:ptCount val="12"/>
                <c:pt idx="0">
                  <c:v>0</c:v>
                </c:pt>
                <c:pt idx="1">
                  <c:v>453900000</c:v>
                </c:pt>
                <c:pt idx="2">
                  <c:v>0</c:v>
                </c:pt>
                <c:pt idx="3">
                  <c:v>0</c:v>
                </c:pt>
                <c:pt idx="4">
                  <c:v>228820000</c:v>
                </c:pt>
                <c:pt idx="5">
                  <c:v>150620000</c:v>
                </c:pt>
                <c:pt idx="6">
                  <c:v>32980000</c:v>
                </c:pt>
                <c:pt idx="7">
                  <c:v>56950000</c:v>
                </c:pt>
                <c:pt idx="8">
                  <c:v>0</c:v>
                </c:pt>
                <c:pt idx="9">
                  <c:v>0</c:v>
                </c:pt>
                <c:pt idx="10">
                  <c:v>600580000.10000002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115E-478A-84D1-FFB5043979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9009112"/>
        <c:axId val="129009504"/>
      </c:lineChart>
      <c:catAx>
        <c:axId val="129009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9009504"/>
        <c:crosses val="autoZero"/>
        <c:auto val="1"/>
        <c:lblAlgn val="ctr"/>
        <c:lblOffset val="100"/>
        <c:noMultiLvlLbl val="0"/>
      </c:catAx>
      <c:valAx>
        <c:axId val="129009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9009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199829540262253"/>
          <c:y val="0.90813801646601744"/>
          <c:w val="0.73727258530491135"/>
          <c:h val="9.18619031189025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EE183-DBB6-4E1B-897D-D98849EB706F}" type="datetimeFigureOut">
              <a:rPr lang="es-CO" smtClean="0"/>
              <a:t>7/10/2022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8FA6-2364-441E-9429-5B7C2D4D8C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83455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EE183-DBB6-4E1B-897D-D98849EB706F}" type="datetimeFigureOut">
              <a:rPr lang="es-CO" smtClean="0"/>
              <a:t>7/10/2022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8FA6-2364-441E-9429-5B7C2D4D8C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44650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EE183-DBB6-4E1B-897D-D98849EB706F}" type="datetimeFigureOut">
              <a:rPr lang="es-CO" smtClean="0"/>
              <a:t>7/10/2022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8FA6-2364-441E-9429-5B7C2D4D8C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3552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EE183-DBB6-4E1B-897D-D98849EB706F}" type="datetimeFigureOut">
              <a:rPr lang="es-CO" smtClean="0"/>
              <a:t>7/10/2022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8FA6-2364-441E-9429-5B7C2D4D8C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65943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EE183-DBB6-4E1B-897D-D98849EB706F}" type="datetimeFigureOut">
              <a:rPr lang="es-CO" smtClean="0"/>
              <a:t>7/10/2022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8FA6-2364-441E-9429-5B7C2D4D8C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025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EE183-DBB6-4E1B-897D-D98849EB706F}" type="datetimeFigureOut">
              <a:rPr lang="es-CO" smtClean="0"/>
              <a:t>7/10/2022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8FA6-2364-441E-9429-5B7C2D4D8C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83223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EE183-DBB6-4E1B-897D-D98849EB706F}" type="datetimeFigureOut">
              <a:rPr lang="es-CO" smtClean="0"/>
              <a:t>7/10/2022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8FA6-2364-441E-9429-5B7C2D4D8C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14469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EE183-DBB6-4E1B-897D-D98849EB706F}" type="datetimeFigureOut">
              <a:rPr lang="es-CO" smtClean="0"/>
              <a:t>7/10/2022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8FA6-2364-441E-9429-5B7C2D4D8C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68541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EE183-DBB6-4E1B-897D-D98849EB706F}" type="datetimeFigureOut">
              <a:rPr lang="es-CO" smtClean="0"/>
              <a:t>7/10/2022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8FA6-2364-441E-9429-5B7C2D4D8C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13492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EE183-DBB6-4E1B-897D-D98849EB706F}" type="datetimeFigureOut">
              <a:rPr lang="es-CO" smtClean="0"/>
              <a:t>7/10/2022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8FA6-2364-441E-9429-5B7C2D4D8C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94122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EE183-DBB6-4E1B-897D-D98849EB706F}" type="datetimeFigureOut">
              <a:rPr lang="es-CO" smtClean="0"/>
              <a:t>7/10/2022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8FA6-2364-441E-9429-5B7C2D4D8C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74844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EE183-DBB6-4E1B-897D-D98849EB706F}" type="datetimeFigureOut">
              <a:rPr lang="es-CO" smtClean="0"/>
              <a:t>7/10/2022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88FA6-2364-441E-9429-5B7C2D4D8C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453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package" Target="../embeddings/Microsoft_Excel_Worksheet4.xlsx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package" Target="../embeddings/Microsoft_Excel_Worksheet5.xlsx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package" Target="../embeddings/Microsoft_Excel_Worksheet6.xlsx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emf"/><Relationship Id="rId5" Type="http://schemas.openxmlformats.org/officeDocument/2006/relationships/package" Target="../embeddings/Microsoft_Excel_Worksheet7.xlsx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emf"/><Relationship Id="rId5" Type="http://schemas.openxmlformats.org/officeDocument/2006/relationships/package" Target="../embeddings/Microsoft_Excel_Worksheet8.xlsx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emf"/><Relationship Id="rId5" Type="http://schemas.openxmlformats.org/officeDocument/2006/relationships/package" Target="../embeddings/Microsoft_Excel_Worksheet9.xlsx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package" Target="../embeddings/Microsoft_Excel_Worksheet10.xlsx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package" Target="../embeddings/Microsoft_Excel_Worksheet11.xlsx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package" Target="../embeddings/Microsoft_Excel_Worksheet12.xlsx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package" Target="../embeddings/Microsoft_Excel_Worksheet13.xlsx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emf"/><Relationship Id="rId5" Type="http://schemas.openxmlformats.org/officeDocument/2006/relationships/package" Target="../embeddings/Microsoft_Excel_Worksheet14.xlsx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emf"/><Relationship Id="rId5" Type="http://schemas.openxmlformats.org/officeDocument/2006/relationships/package" Target="../embeddings/Microsoft_Excel_Worksheet15.xlsx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emf"/><Relationship Id="rId5" Type="http://schemas.openxmlformats.org/officeDocument/2006/relationships/package" Target="../embeddings/Microsoft_Excel_Worksheet16.xlsx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emf"/><Relationship Id="rId5" Type="http://schemas.openxmlformats.org/officeDocument/2006/relationships/package" Target="../embeddings/Microsoft_Excel_Worksheet17.xlsx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package" Target="../embeddings/Microsoft_Excel_Worksheet.xlsx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package" Target="../embeddings/Microsoft_Excel_Worksheet2.xlsx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package" Target="../embeddings/Microsoft_Excel_Worksheet3.xlsx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31568" t="20527" r="53320" b="66794"/>
          <a:stretch/>
        </p:blipFill>
        <p:spPr bwMode="auto">
          <a:xfrm>
            <a:off x="592429" y="231820"/>
            <a:ext cx="2730320" cy="142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43618" t="9358" r="37203" b="76756"/>
          <a:stretch/>
        </p:blipFill>
        <p:spPr bwMode="auto">
          <a:xfrm>
            <a:off x="10264467" y="260657"/>
            <a:ext cx="1725768" cy="808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30" y="281860"/>
            <a:ext cx="2140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1183491" y="1508195"/>
            <a:ext cx="1018855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INFORME EJECUCION PRESUPUESTAL A ABRL DE 2015</a:t>
            </a:r>
          </a:p>
          <a:p>
            <a:endParaRPr lang="es-CO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394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31568" t="20527" r="53320" b="66794"/>
          <a:stretch/>
        </p:blipFill>
        <p:spPr bwMode="auto">
          <a:xfrm>
            <a:off x="592429" y="231820"/>
            <a:ext cx="2730320" cy="142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43618" t="9358" r="37203" b="76756"/>
          <a:stretch/>
        </p:blipFill>
        <p:spPr bwMode="auto">
          <a:xfrm>
            <a:off x="10264467" y="260657"/>
            <a:ext cx="1725768" cy="808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30" y="281860"/>
            <a:ext cx="2140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4199770" y="920370"/>
            <a:ext cx="3313760" cy="741005"/>
            <a:chOff x="1837123" y="4248977"/>
            <a:chExt cx="5829133" cy="753985"/>
          </a:xfrm>
          <a:scene3d>
            <a:camera prst="orthographicFront"/>
            <a:lightRig rig="flat" dir="t"/>
          </a:scene3d>
        </p:grpSpPr>
        <p:sp>
          <p:nvSpPr>
            <p:cNvPr id="15" name="Redondear rectángulo de esquina del mismo lado 14"/>
            <p:cNvSpPr/>
            <p:nvPr/>
          </p:nvSpPr>
          <p:spPr>
            <a:xfrm rot="5400000">
              <a:off x="4374697" y="1711403"/>
              <a:ext cx="753985" cy="5829133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dondear rectángulo de esquina del mismo lado 4"/>
            <p:cNvSpPr/>
            <p:nvPr/>
          </p:nvSpPr>
          <p:spPr>
            <a:xfrm>
              <a:off x="1873929" y="4251372"/>
              <a:ext cx="5792326" cy="680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300" b="1" kern="1200" dirty="0"/>
                <a:t>Programación y Ejecución Presupuestal</a:t>
              </a:r>
              <a:r>
                <a:rPr lang="es-CO" sz="1200" kern="1200" dirty="0"/>
                <a:t>: </a:t>
              </a:r>
            </a:p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200" dirty="0"/>
                <a:t>Informar periódicamente sobre el avance en la ejecución presupuestal.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908798" y="184089"/>
            <a:ext cx="1884810" cy="900392"/>
            <a:chOff x="3674368" y="3259117"/>
            <a:chExt cx="1884810" cy="900392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3685263" y="3493352"/>
              <a:ext cx="1873915" cy="42420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3674368" y="3259117"/>
              <a:ext cx="1776497" cy="900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kern="1200" dirty="0"/>
                <a:t>Gestión Financiera</a:t>
              </a:r>
            </a:p>
          </p:txBody>
        </p:sp>
      </p:grpSp>
      <p:graphicFrame>
        <p:nvGraphicFramePr>
          <p:cNvPr id="17" name="Grá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0584265"/>
              </p:ext>
            </p:extLst>
          </p:nvPr>
        </p:nvGraphicFramePr>
        <p:xfrm>
          <a:off x="3322749" y="1591382"/>
          <a:ext cx="8873846" cy="2900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CuadroTexto 17"/>
          <p:cNvSpPr txBox="1"/>
          <p:nvPr/>
        </p:nvSpPr>
        <p:spPr>
          <a:xfrm>
            <a:off x="244662" y="1977289"/>
            <a:ext cx="2231838" cy="132343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600" dirty="0"/>
              <a:t>Fortalecimiento a la Gestión de Información y Conocimiento Requerido por la UPRA a Nivel Nacional. </a:t>
            </a:r>
          </a:p>
        </p:txBody>
      </p:sp>
      <p:graphicFrame>
        <p:nvGraphicFramePr>
          <p:cNvPr id="20" name="Gráfico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3784259"/>
              </p:ext>
            </p:extLst>
          </p:nvPr>
        </p:nvGraphicFramePr>
        <p:xfrm>
          <a:off x="-490194" y="4414910"/>
          <a:ext cx="9599427" cy="2527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" name="Tab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948012"/>
              </p:ext>
            </p:extLst>
          </p:nvPr>
        </p:nvGraphicFramePr>
        <p:xfrm>
          <a:off x="8266647" y="5215623"/>
          <a:ext cx="3723588" cy="6908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44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73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r>
                        <a:rPr lang="es-CO" sz="1500" dirty="0"/>
                        <a:t>Rezago</a:t>
                      </a:r>
                      <a:r>
                        <a:rPr lang="es-CO" sz="1500" baseline="0" dirty="0"/>
                        <a:t> </a:t>
                      </a:r>
                      <a:r>
                        <a:rPr lang="es-CO" sz="1500" dirty="0" err="1"/>
                        <a:t>Proy</a:t>
                      </a:r>
                      <a:r>
                        <a:rPr lang="es-CO" sz="1500" dirty="0"/>
                        <a:t>. 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Compromiso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Obligación</a:t>
                      </a:r>
                      <a:r>
                        <a:rPr lang="es-CO" sz="1500" baseline="0" dirty="0"/>
                        <a:t> </a:t>
                      </a:r>
                      <a:endParaRPr lang="es-CO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8937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3646435"/>
              </p:ext>
            </p:extLst>
          </p:nvPr>
        </p:nvGraphicFramePr>
        <p:xfrm>
          <a:off x="235669" y="1805221"/>
          <a:ext cx="11660297" cy="497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oja de cálculo" r:id="rId2" imgW="13963785" imgH="6134190" progId="Excel.Sheet.12">
                  <p:embed/>
                </p:oleObj>
              </mc:Choice>
              <mc:Fallback>
                <p:oleObj name="Hoja de cálculo" r:id="rId2" imgW="13963785" imgH="613419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5669" y="1805221"/>
                        <a:ext cx="11660297" cy="497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n 3"/>
          <p:cNvPicPr/>
          <p:nvPr/>
        </p:nvPicPr>
        <p:blipFill rotWithShape="1">
          <a:blip r:embed="rId4"/>
          <a:srcRect l="31568" t="20527" r="53320" b="66794"/>
          <a:stretch/>
        </p:blipFill>
        <p:spPr bwMode="auto">
          <a:xfrm>
            <a:off x="592429" y="231820"/>
            <a:ext cx="2730320" cy="142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5"/>
          <a:srcRect l="43618" t="9358" r="37203" b="76756"/>
          <a:stretch/>
        </p:blipFill>
        <p:spPr bwMode="auto">
          <a:xfrm>
            <a:off x="10264467" y="260657"/>
            <a:ext cx="1725768" cy="808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30" y="281860"/>
            <a:ext cx="2140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4199770" y="920370"/>
            <a:ext cx="3313760" cy="741005"/>
            <a:chOff x="1837123" y="4248977"/>
            <a:chExt cx="5829133" cy="753985"/>
          </a:xfrm>
          <a:scene3d>
            <a:camera prst="orthographicFront"/>
            <a:lightRig rig="flat" dir="t"/>
          </a:scene3d>
        </p:grpSpPr>
        <p:sp>
          <p:nvSpPr>
            <p:cNvPr id="15" name="Redondear rectángulo de esquina del mismo lado 14"/>
            <p:cNvSpPr/>
            <p:nvPr/>
          </p:nvSpPr>
          <p:spPr>
            <a:xfrm rot="5400000">
              <a:off x="4374697" y="1711403"/>
              <a:ext cx="753985" cy="5829133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dondear rectángulo de esquina del mismo lado 4"/>
            <p:cNvSpPr/>
            <p:nvPr/>
          </p:nvSpPr>
          <p:spPr>
            <a:xfrm>
              <a:off x="1873929" y="4251372"/>
              <a:ext cx="5792326" cy="680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300" b="1" kern="1200" dirty="0"/>
                <a:t>Programación y Ejecución Presupuestal</a:t>
              </a:r>
              <a:r>
                <a:rPr lang="es-CO" sz="1200" kern="1200" dirty="0"/>
                <a:t>: </a:t>
              </a:r>
            </a:p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200" dirty="0"/>
                <a:t>Informar periódicamente sobre el avance en la ejecución presupuestal.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908798" y="184089"/>
            <a:ext cx="1884810" cy="900392"/>
            <a:chOff x="3674368" y="3259117"/>
            <a:chExt cx="1884810" cy="900392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3685263" y="3493352"/>
              <a:ext cx="1873915" cy="42420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3674368" y="3259117"/>
              <a:ext cx="1776497" cy="900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kern="1200" dirty="0"/>
                <a:t>Gestión Financiera</a:t>
              </a:r>
            </a:p>
          </p:txBody>
        </p:sp>
      </p:grpSp>
      <p:sp>
        <p:nvSpPr>
          <p:cNvPr id="17" name="Elipse 16"/>
          <p:cNvSpPr/>
          <p:nvPr/>
        </p:nvSpPr>
        <p:spPr>
          <a:xfrm>
            <a:off x="2487655" y="2766823"/>
            <a:ext cx="835093" cy="204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Elipse 17"/>
          <p:cNvSpPr/>
          <p:nvPr/>
        </p:nvSpPr>
        <p:spPr>
          <a:xfrm>
            <a:off x="3403174" y="2766822"/>
            <a:ext cx="835093" cy="204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/>
          <p:cNvSpPr/>
          <p:nvPr/>
        </p:nvSpPr>
        <p:spPr>
          <a:xfrm>
            <a:off x="6685295" y="2766823"/>
            <a:ext cx="592198" cy="2049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Elipse 19"/>
          <p:cNvSpPr/>
          <p:nvPr/>
        </p:nvSpPr>
        <p:spPr>
          <a:xfrm>
            <a:off x="8182466" y="2766821"/>
            <a:ext cx="547899" cy="2049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Elipse 20"/>
          <p:cNvSpPr/>
          <p:nvPr/>
        </p:nvSpPr>
        <p:spPr>
          <a:xfrm>
            <a:off x="10226759" y="6434211"/>
            <a:ext cx="584520" cy="204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Elipse 21"/>
          <p:cNvSpPr/>
          <p:nvPr/>
        </p:nvSpPr>
        <p:spPr>
          <a:xfrm>
            <a:off x="11440365" y="6397712"/>
            <a:ext cx="493972" cy="204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21772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31568" t="20527" r="53320" b="66794"/>
          <a:stretch/>
        </p:blipFill>
        <p:spPr bwMode="auto">
          <a:xfrm>
            <a:off x="592429" y="231820"/>
            <a:ext cx="2730320" cy="142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43618" t="9358" r="37203" b="76756"/>
          <a:stretch/>
        </p:blipFill>
        <p:spPr bwMode="auto">
          <a:xfrm>
            <a:off x="10264467" y="260657"/>
            <a:ext cx="1725768" cy="808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30" y="281860"/>
            <a:ext cx="2140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4199770" y="524448"/>
            <a:ext cx="3313760" cy="741005"/>
            <a:chOff x="1837123" y="4248977"/>
            <a:chExt cx="5829133" cy="753985"/>
          </a:xfrm>
          <a:scene3d>
            <a:camera prst="orthographicFront"/>
            <a:lightRig rig="flat" dir="t"/>
          </a:scene3d>
        </p:grpSpPr>
        <p:sp>
          <p:nvSpPr>
            <p:cNvPr id="15" name="Redondear rectángulo de esquina del mismo lado 14"/>
            <p:cNvSpPr/>
            <p:nvPr/>
          </p:nvSpPr>
          <p:spPr>
            <a:xfrm rot="5400000">
              <a:off x="4374697" y="1711403"/>
              <a:ext cx="753985" cy="5829133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dondear rectángulo de esquina del mismo lado 4"/>
            <p:cNvSpPr/>
            <p:nvPr/>
          </p:nvSpPr>
          <p:spPr>
            <a:xfrm>
              <a:off x="1873929" y="4251372"/>
              <a:ext cx="5792326" cy="680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300" b="1" kern="1200" dirty="0"/>
                <a:t>Programación y Ejecución Presupuestal</a:t>
              </a:r>
              <a:r>
                <a:rPr lang="es-CO" sz="1200" kern="1200" dirty="0"/>
                <a:t>: </a:t>
              </a:r>
            </a:p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200" dirty="0"/>
                <a:t>Informar periódicamente sobre el avance en la ejecución presupuestal.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908798" y="-202410"/>
            <a:ext cx="1884810" cy="900392"/>
            <a:chOff x="3674368" y="3259117"/>
            <a:chExt cx="1884810" cy="900392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3685263" y="3493352"/>
              <a:ext cx="1873915" cy="42420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3674368" y="3259117"/>
              <a:ext cx="1776497" cy="900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kern="1200" dirty="0"/>
                <a:t>Gestión Financiera</a:t>
              </a: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0320" y="1396227"/>
            <a:ext cx="9581680" cy="2704101"/>
          </a:xfrm>
          <a:prstGeom prst="rect">
            <a:avLst/>
          </a:prstGeom>
        </p:spPr>
      </p:pic>
      <p:graphicFrame>
        <p:nvGraphicFramePr>
          <p:cNvPr id="17" name="Grá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6773960"/>
              </p:ext>
            </p:extLst>
          </p:nvPr>
        </p:nvGraphicFramePr>
        <p:xfrm>
          <a:off x="-448186" y="4128940"/>
          <a:ext cx="8461815" cy="2729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Tab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599634"/>
              </p:ext>
            </p:extLst>
          </p:nvPr>
        </p:nvGraphicFramePr>
        <p:xfrm>
          <a:off x="7758260" y="4806048"/>
          <a:ext cx="3723588" cy="7772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44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73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r>
                        <a:rPr lang="es-CO" sz="1500" dirty="0"/>
                        <a:t>Rezago</a:t>
                      </a:r>
                      <a:r>
                        <a:rPr lang="es-CO" sz="1500" baseline="0" dirty="0"/>
                        <a:t> </a:t>
                      </a:r>
                      <a:r>
                        <a:rPr lang="es-CO" sz="1500" dirty="0" err="1"/>
                        <a:t>Proy</a:t>
                      </a:r>
                      <a:r>
                        <a:rPr lang="es-CO" sz="1500" dirty="0"/>
                        <a:t>. Fort.</a:t>
                      </a:r>
                      <a:r>
                        <a:rPr lang="es-CO" sz="1500" baseline="0" dirty="0"/>
                        <a:t> </a:t>
                      </a:r>
                      <a:r>
                        <a:rPr lang="es-CO" sz="1500" baseline="0" dirty="0" err="1"/>
                        <a:t>Ins</a:t>
                      </a:r>
                      <a:r>
                        <a:rPr lang="es-CO" sz="1500" baseline="0" dirty="0"/>
                        <a:t>.</a:t>
                      </a:r>
                      <a:endParaRPr lang="es-CO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Compromiso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Obligación</a:t>
                      </a:r>
                      <a:r>
                        <a:rPr lang="es-CO" sz="1500" baseline="0" dirty="0"/>
                        <a:t> </a:t>
                      </a:r>
                      <a:endParaRPr lang="es-CO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-13%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-1%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CuadroTexto 18"/>
          <p:cNvSpPr txBox="1"/>
          <p:nvPr/>
        </p:nvSpPr>
        <p:spPr>
          <a:xfrm>
            <a:off x="313130" y="1917280"/>
            <a:ext cx="2172895" cy="107721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600" dirty="0"/>
              <a:t>Mejoramiento y Fortalecimiento de la Capacidad de Gestión de la UPRA.</a:t>
            </a:r>
          </a:p>
        </p:txBody>
      </p:sp>
    </p:spTree>
    <p:extLst>
      <p:ext uri="{BB962C8B-B14F-4D97-AF65-F5344CB8AC3E}">
        <p14:creationId xmlns:p14="http://schemas.microsoft.com/office/powerpoint/2010/main" val="127009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3209256"/>
              </p:ext>
            </p:extLst>
          </p:nvPr>
        </p:nvGraphicFramePr>
        <p:xfrm>
          <a:off x="339365" y="1722990"/>
          <a:ext cx="11481847" cy="5036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oja de cálculo" r:id="rId2" imgW="13335000" imgH="7077165" progId="Excel.Sheet.12">
                  <p:embed/>
                </p:oleObj>
              </mc:Choice>
              <mc:Fallback>
                <p:oleObj name="Hoja de cálculo" r:id="rId2" imgW="13335000" imgH="707716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39365" y="1722990"/>
                        <a:ext cx="11481847" cy="50360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n 3"/>
          <p:cNvPicPr/>
          <p:nvPr/>
        </p:nvPicPr>
        <p:blipFill rotWithShape="1">
          <a:blip r:embed="rId4"/>
          <a:srcRect l="31568" t="20527" r="53320" b="66794"/>
          <a:stretch/>
        </p:blipFill>
        <p:spPr bwMode="auto">
          <a:xfrm>
            <a:off x="592429" y="231820"/>
            <a:ext cx="2730320" cy="142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5"/>
          <a:srcRect l="43618" t="9358" r="37203" b="76756"/>
          <a:stretch/>
        </p:blipFill>
        <p:spPr bwMode="auto">
          <a:xfrm>
            <a:off x="10264467" y="260657"/>
            <a:ext cx="1725768" cy="808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30" y="281860"/>
            <a:ext cx="2140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4199770" y="920370"/>
            <a:ext cx="3313760" cy="741005"/>
            <a:chOff x="1837123" y="4248977"/>
            <a:chExt cx="5829133" cy="753985"/>
          </a:xfrm>
          <a:scene3d>
            <a:camera prst="orthographicFront"/>
            <a:lightRig rig="flat" dir="t"/>
          </a:scene3d>
        </p:grpSpPr>
        <p:sp>
          <p:nvSpPr>
            <p:cNvPr id="15" name="Redondear rectángulo de esquina del mismo lado 14"/>
            <p:cNvSpPr/>
            <p:nvPr/>
          </p:nvSpPr>
          <p:spPr>
            <a:xfrm rot="5400000">
              <a:off x="4374697" y="1711403"/>
              <a:ext cx="753985" cy="5829133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dondear rectángulo de esquina del mismo lado 4"/>
            <p:cNvSpPr/>
            <p:nvPr/>
          </p:nvSpPr>
          <p:spPr>
            <a:xfrm>
              <a:off x="1873929" y="4251372"/>
              <a:ext cx="5792326" cy="680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300" b="1" kern="1200" dirty="0"/>
                <a:t>Programación y Ejecución Presupuestal</a:t>
              </a:r>
              <a:r>
                <a:rPr lang="es-CO" sz="1200" kern="1200" dirty="0"/>
                <a:t>: </a:t>
              </a:r>
            </a:p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200" dirty="0"/>
                <a:t>Informar periódicamente sobre el avance en la ejecución presupuestal.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908798" y="184089"/>
            <a:ext cx="1884810" cy="900392"/>
            <a:chOff x="3674368" y="3259117"/>
            <a:chExt cx="1884810" cy="900392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3685263" y="3493352"/>
              <a:ext cx="1873915" cy="42420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3674368" y="3259117"/>
              <a:ext cx="1776497" cy="900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kern="1200" dirty="0"/>
                <a:t>Gestión Financiera</a:t>
              </a:r>
            </a:p>
          </p:txBody>
        </p:sp>
      </p:grpSp>
      <p:sp>
        <p:nvSpPr>
          <p:cNvPr id="17" name="Elipse 16"/>
          <p:cNvSpPr/>
          <p:nvPr/>
        </p:nvSpPr>
        <p:spPr>
          <a:xfrm>
            <a:off x="2417477" y="2550008"/>
            <a:ext cx="929038" cy="2214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Elipse 17"/>
          <p:cNvSpPr/>
          <p:nvPr/>
        </p:nvSpPr>
        <p:spPr>
          <a:xfrm>
            <a:off x="3412501" y="2577110"/>
            <a:ext cx="942680" cy="2132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/>
          <p:cNvSpPr/>
          <p:nvPr/>
        </p:nvSpPr>
        <p:spPr>
          <a:xfrm>
            <a:off x="6550451" y="2559435"/>
            <a:ext cx="585639" cy="2214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Elipse 19"/>
          <p:cNvSpPr/>
          <p:nvPr/>
        </p:nvSpPr>
        <p:spPr>
          <a:xfrm>
            <a:off x="7957068" y="2578288"/>
            <a:ext cx="585639" cy="2214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Elipse 20"/>
          <p:cNvSpPr/>
          <p:nvPr/>
        </p:nvSpPr>
        <p:spPr>
          <a:xfrm>
            <a:off x="10154181" y="6360005"/>
            <a:ext cx="585639" cy="2214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Elipse 21"/>
          <p:cNvSpPr/>
          <p:nvPr/>
        </p:nvSpPr>
        <p:spPr>
          <a:xfrm>
            <a:off x="11350059" y="6360005"/>
            <a:ext cx="585639" cy="2214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90531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31568" t="20527" r="53320" b="66794"/>
          <a:stretch/>
        </p:blipFill>
        <p:spPr bwMode="auto">
          <a:xfrm>
            <a:off x="592429" y="231820"/>
            <a:ext cx="2730320" cy="142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43618" t="9358" r="37203" b="76756"/>
          <a:stretch/>
        </p:blipFill>
        <p:spPr bwMode="auto">
          <a:xfrm>
            <a:off x="10264467" y="260657"/>
            <a:ext cx="1725768" cy="808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30" y="281860"/>
            <a:ext cx="2140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4199770" y="920370"/>
            <a:ext cx="3313760" cy="741005"/>
            <a:chOff x="1837123" y="4248977"/>
            <a:chExt cx="5829133" cy="753985"/>
          </a:xfrm>
          <a:scene3d>
            <a:camera prst="orthographicFront"/>
            <a:lightRig rig="flat" dir="t"/>
          </a:scene3d>
        </p:grpSpPr>
        <p:sp>
          <p:nvSpPr>
            <p:cNvPr id="15" name="Redondear rectángulo de esquina del mismo lado 14"/>
            <p:cNvSpPr/>
            <p:nvPr/>
          </p:nvSpPr>
          <p:spPr>
            <a:xfrm rot="5400000">
              <a:off x="4374697" y="1711403"/>
              <a:ext cx="753985" cy="5829133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dondear rectángulo de esquina del mismo lado 4"/>
            <p:cNvSpPr/>
            <p:nvPr/>
          </p:nvSpPr>
          <p:spPr>
            <a:xfrm>
              <a:off x="1873929" y="4251372"/>
              <a:ext cx="5792326" cy="680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300" b="1" kern="1200" dirty="0"/>
                <a:t>Programación y Ejecución Presupuestal</a:t>
              </a:r>
              <a:r>
                <a:rPr lang="es-CO" sz="1200" kern="1200" dirty="0"/>
                <a:t>: </a:t>
              </a:r>
            </a:p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200" dirty="0"/>
                <a:t>Informar periódicamente sobre el avance en la ejecución presupuestal.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908798" y="184089"/>
            <a:ext cx="1884810" cy="900392"/>
            <a:chOff x="3674368" y="3259117"/>
            <a:chExt cx="1884810" cy="900392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3685263" y="3493352"/>
              <a:ext cx="1873915" cy="42420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3674368" y="3259117"/>
              <a:ext cx="1776497" cy="900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kern="1200" dirty="0"/>
                <a:t>Gestión Financiera</a:t>
              </a:r>
            </a:p>
          </p:txBody>
        </p:sp>
      </p:grpSp>
      <p:sp>
        <p:nvSpPr>
          <p:cNvPr id="18" name="CuadroTexto 17"/>
          <p:cNvSpPr txBox="1"/>
          <p:nvPr/>
        </p:nvSpPr>
        <p:spPr>
          <a:xfrm>
            <a:off x="244662" y="1977289"/>
            <a:ext cx="2545672" cy="132343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600" dirty="0"/>
              <a:t>Formulación y Ajuste de una Metodología General para la Zonificación de Plantaciones Forestales con Fines Comerciales en Colombia. 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7633" y="1702963"/>
            <a:ext cx="9112602" cy="257585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4320408"/>
            <a:ext cx="8401050" cy="2537591"/>
          </a:xfrm>
          <a:prstGeom prst="rect">
            <a:avLst/>
          </a:prstGeom>
        </p:spPr>
      </p:pic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767602"/>
              </p:ext>
            </p:extLst>
          </p:nvPr>
        </p:nvGraphicFramePr>
        <p:xfrm>
          <a:off x="8512678" y="5071110"/>
          <a:ext cx="3503577" cy="7772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88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42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06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r>
                        <a:rPr lang="es-CO" sz="1500" dirty="0"/>
                        <a:t>Rezago</a:t>
                      </a:r>
                      <a:r>
                        <a:rPr lang="es-CO" sz="1500" baseline="0" dirty="0"/>
                        <a:t> </a:t>
                      </a:r>
                      <a:r>
                        <a:rPr lang="es-CO" sz="1500" dirty="0" err="1"/>
                        <a:t>Proy</a:t>
                      </a:r>
                      <a:r>
                        <a:rPr lang="es-CO" sz="1500" dirty="0"/>
                        <a:t>. </a:t>
                      </a:r>
                      <a:r>
                        <a:rPr lang="es-CO" sz="1500" dirty="0" err="1"/>
                        <a:t>Zonif</a:t>
                      </a:r>
                      <a:r>
                        <a:rPr lang="es-CO" sz="15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Compromiso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Obligación</a:t>
                      </a:r>
                      <a:r>
                        <a:rPr lang="es-CO" sz="1500" baseline="0" dirty="0"/>
                        <a:t> </a:t>
                      </a:r>
                      <a:endParaRPr lang="es-CO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512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2235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7666185"/>
              </p:ext>
            </p:extLst>
          </p:nvPr>
        </p:nvGraphicFramePr>
        <p:xfrm>
          <a:off x="319053" y="1895610"/>
          <a:ext cx="11363325" cy="4461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oja de cálculo" r:id="rId2" imgW="11363257" imgH="4219665" progId="Excel.Sheet.12">
                  <p:embed/>
                </p:oleObj>
              </mc:Choice>
              <mc:Fallback>
                <p:oleObj name="Hoja de cálculo" r:id="rId2" imgW="11363257" imgH="421966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53" y="1895610"/>
                        <a:ext cx="11363325" cy="44610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n 3"/>
          <p:cNvPicPr/>
          <p:nvPr/>
        </p:nvPicPr>
        <p:blipFill rotWithShape="1">
          <a:blip r:embed="rId4"/>
          <a:srcRect l="31568" t="20527" r="53320" b="66794"/>
          <a:stretch/>
        </p:blipFill>
        <p:spPr bwMode="auto">
          <a:xfrm>
            <a:off x="592429" y="231820"/>
            <a:ext cx="2730320" cy="142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5"/>
          <a:srcRect l="43618" t="9358" r="37203" b="76756"/>
          <a:stretch/>
        </p:blipFill>
        <p:spPr bwMode="auto">
          <a:xfrm>
            <a:off x="10264467" y="260657"/>
            <a:ext cx="1725768" cy="808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30" y="281860"/>
            <a:ext cx="2140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4199770" y="920370"/>
            <a:ext cx="3313760" cy="741005"/>
            <a:chOff x="1837123" y="4248977"/>
            <a:chExt cx="5829133" cy="753985"/>
          </a:xfrm>
          <a:scene3d>
            <a:camera prst="orthographicFront"/>
            <a:lightRig rig="flat" dir="t"/>
          </a:scene3d>
        </p:grpSpPr>
        <p:sp>
          <p:nvSpPr>
            <p:cNvPr id="15" name="Redondear rectángulo de esquina del mismo lado 14"/>
            <p:cNvSpPr/>
            <p:nvPr/>
          </p:nvSpPr>
          <p:spPr>
            <a:xfrm rot="5400000">
              <a:off x="4374697" y="1711403"/>
              <a:ext cx="753985" cy="5829133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dondear rectángulo de esquina del mismo lado 4"/>
            <p:cNvSpPr/>
            <p:nvPr/>
          </p:nvSpPr>
          <p:spPr>
            <a:xfrm>
              <a:off x="1873929" y="4251372"/>
              <a:ext cx="5792326" cy="680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300" b="1" kern="1200" dirty="0"/>
                <a:t>Programación y Ejecución Presupuestal</a:t>
              </a:r>
              <a:r>
                <a:rPr lang="es-CO" sz="1200" kern="1200" dirty="0"/>
                <a:t>: </a:t>
              </a:r>
            </a:p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200" dirty="0"/>
                <a:t>Informar periódicamente sobre el avance en la ejecución presupuestal.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908798" y="184089"/>
            <a:ext cx="1884810" cy="900392"/>
            <a:chOff x="3674368" y="3259117"/>
            <a:chExt cx="1884810" cy="900392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3685263" y="3493352"/>
              <a:ext cx="1873915" cy="42420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3674368" y="3259117"/>
              <a:ext cx="1776497" cy="900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kern="1200" dirty="0"/>
                <a:t>Gestión Financiera</a:t>
              </a:r>
            </a:p>
          </p:txBody>
        </p:sp>
      </p:grpSp>
      <p:sp>
        <p:nvSpPr>
          <p:cNvPr id="17" name="Elipse 16"/>
          <p:cNvSpPr/>
          <p:nvPr/>
        </p:nvSpPr>
        <p:spPr>
          <a:xfrm>
            <a:off x="1575123" y="3200456"/>
            <a:ext cx="1196357" cy="2686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Elipse 17"/>
          <p:cNvSpPr/>
          <p:nvPr/>
        </p:nvSpPr>
        <p:spPr>
          <a:xfrm>
            <a:off x="6994689" y="3200456"/>
            <a:ext cx="697583" cy="2686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/>
          <p:cNvSpPr/>
          <p:nvPr/>
        </p:nvSpPr>
        <p:spPr>
          <a:xfrm>
            <a:off x="5507858" y="3200456"/>
            <a:ext cx="697583" cy="2686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Elipse 19"/>
          <p:cNvSpPr/>
          <p:nvPr/>
        </p:nvSpPr>
        <p:spPr>
          <a:xfrm>
            <a:off x="9381242" y="5709557"/>
            <a:ext cx="697583" cy="2686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Elipse 20"/>
          <p:cNvSpPr/>
          <p:nvPr/>
        </p:nvSpPr>
        <p:spPr>
          <a:xfrm>
            <a:off x="11127351" y="5709557"/>
            <a:ext cx="697583" cy="2686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60687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31568" t="20527" r="53320" b="66794"/>
          <a:stretch/>
        </p:blipFill>
        <p:spPr bwMode="auto">
          <a:xfrm>
            <a:off x="592429" y="231820"/>
            <a:ext cx="2730320" cy="142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43618" t="9358" r="37203" b="76756"/>
          <a:stretch/>
        </p:blipFill>
        <p:spPr bwMode="auto">
          <a:xfrm>
            <a:off x="10264467" y="260657"/>
            <a:ext cx="1725768" cy="808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30" y="281860"/>
            <a:ext cx="2140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4199770" y="920370"/>
            <a:ext cx="3313760" cy="741005"/>
            <a:chOff x="1837123" y="4248977"/>
            <a:chExt cx="5829133" cy="753985"/>
          </a:xfrm>
          <a:scene3d>
            <a:camera prst="orthographicFront"/>
            <a:lightRig rig="flat" dir="t"/>
          </a:scene3d>
        </p:grpSpPr>
        <p:sp>
          <p:nvSpPr>
            <p:cNvPr id="15" name="Redondear rectángulo de esquina del mismo lado 14"/>
            <p:cNvSpPr/>
            <p:nvPr/>
          </p:nvSpPr>
          <p:spPr>
            <a:xfrm rot="5400000">
              <a:off x="4374697" y="1711403"/>
              <a:ext cx="753985" cy="5829133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dondear rectángulo de esquina del mismo lado 4"/>
            <p:cNvSpPr/>
            <p:nvPr/>
          </p:nvSpPr>
          <p:spPr>
            <a:xfrm>
              <a:off x="1873929" y="4251372"/>
              <a:ext cx="5792326" cy="680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300" b="1" kern="1200" dirty="0"/>
                <a:t>Programación y Ejecución Presupuestal</a:t>
              </a:r>
              <a:r>
                <a:rPr lang="es-CO" sz="1200" kern="1200" dirty="0"/>
                <a:t>: </a:t>
              </a:r>
            </a:p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200" dirty="0"/>
                <a:t>Informar periódicamente sobre el avance en la ejecución presupuestal.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908798" y="184089"/>
            <a:ext cx="1884810" cy="900392"/>
            <a:chOff x="3674368" y="3259117"/>
            <a:chExt cx="1884810" cy="900392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3685263" y="3493352"/>
              <a:ext cx="1873915" cy="42420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3674368" y="3259117"/>
              <a:ext cx="1776497" cy="900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kern="1200" dirty="0"/>
                <a:t>Gestión Financiera</a:t>
              </a:r>
            </a:p>
          </p:txBody>
        </p:sp>
      </p:grpSp>
      <p:sp>
        <p:nvSpPr>
          <p:cNvPr id="17" name="CuadroTexto 16"/>
          <p:cNvSpPr txBox="1"/>
          <p:nvPr/>
        </p:nvSpPr>
        <p:spPr>
          <a:xfrm>
            <a:off x="151877" y="2005569"/>
            <a:ext cx="2545672" cy="830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600" dirty="0"/>
              <a:t>INFORME PROGRAMACIÓN Y EJECUCIÓN PRESUPUESTAL ABRIL/2015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9425" y="1722990"/>
            <a:ext cx="9140810" cy="257824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01232"/>
            <a:ext cx="8666986" cy="255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2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31568" t="20527" r="53320" b="66794"/>
          <a:stretch/>
        </p:blipFill>
        <p:spPr bwMode="auto">
          <a:xfrm>
            <a:off x="592429" y="231820"/>
            <a:ext cx="2730320" cy="142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43618" t="9358" r="37203" b="76756"/>
          <a:stretch/>
        </p:blipFill>
        <p:spPr bwMode="auto">
          <a:xfrm>
            <a:off x="10264467" y="260657"/>
            <a:ext cx="1725768" cy="808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30" y="281860"/>
            <a:ext cx="2140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4199770" y="920370"/>
            <a:ext cx="3313760" cy="741005"/>
            <a:chOff x="1837123" y="4248977"/>
            <a:chExt cx="5829133" cy="753985"/>
          </a:xfrm>
          <a:scene3d>
            <a:camera prst="orthographicFront"/>
            <a:lightRig rig="flat" dir="t"/>
          </a:scene3d>
        </p:grpSpPr>
        <p:sp>
          <p:nvSpPr>
            <p:cNvPr id="15" name="Redondear rectángulo de esquina del mismo lado 14"/>
            <p:cNvSpPr/>
            <p:nvPr/>
          </p:nvSpPr>
          <p:spPr>
            <a:xfrm rot="5400000">
              <a:off x="4374697" y="1711403"/>
              <a:ext cx="753985" cy="5829133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dondear rectángulo de esquina del mismo lado 4"/>
            <p:cNvSpPr/>
            <p:nvPr/>
          </p:nvSpPr>
          <p:spPr>
            <a:xfrm>
              <a:off x="1873929" y="4251372"/>
              <a:ext cx="5792326" cy="680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300" b="1" kern="1200" dirty="0"/>
                <a:t>Programación y Ejecución Presupuestal</a:t>
              </a:r>
              <a:r>
                <a:rPr lang="es-CO" sz="1200" kern="1200" dirty="0"/>
                <a:t>: </a:t>
              </a:r>
            </a:p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200" dirty="0"/>
                <a:t>Informar periódicamente sobre el avance en la ejecución presupuestal.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908798" y="184089"/>
            <a:ext cx="1884810" cy="900392"/>
            <a:chOff x="3674368" y="3259117"/>
            <a:chExt cx="1884810" cy="900392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3685263" y="3493352"/>
              <a:ext cx="1873915" cy="42420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3674368" y="3259117"/>
              <a:ext cx="1776497" cy="900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kern="1200" dirty="0"/>
                <a:t>Gestión Financiera</a:t>
              </a:r>
            </a:p>
          </p:txBody>
        </p:sp>
      </p:grpSp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077463"/>
              </p:ext>
            </p:extLst>
          </p:nvPr>
        </p:nvGraphicFramePr>
        <p:xfrm>
          <a:off x="810267" y="1658939"/>
          <a:ext cx="9973558" cy="5199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oja de cálculo" r:id="rId5" imgW="10039485" imgH="7867560" progId="Excel.Sheet.12">
                  <p:embed/>
                </p:oleObj>
              </mc:Choice>
              <mc:Fallback>
                <p:oleObj name="Hoja de cálculo" r:id="rId5" imgW="10039485" imgH="78675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0267" y="1658939"/>
                        <a:ext cx="9973558" cy="51990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8627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31568" t="20527" r="53320" b="66794"/>
          <a:stretch/>
        </p:blipFill>
        <p:spPr bwMode="auto">
          <a:xfrm>
            <a:off x="592429" y="231820"/>
            <a:ext cx="2730320" cy="142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43618" t="9358" r="37203" b="76756"/>
          <a:stretch/>
        </p:blipFill>
        <p:spPr bwMode="auto">
          <a:xfrm>
            <a:off x="10264467" y="260657"/>
            <a:ext cx="1725768" cy="808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30" y="281860"/>
            <a:ext cx="2140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4199770" y="920370"/>
            <a:ext cx="3313760" cy="741005"/>
            <a:chOff x="1837123" y="4248977"/>
            <a:chExt cx="5829133" cy="753985"/>
          </a:xfrm>
          <a:scene3d>
            <a:camera prst="orthographicFront"/>
            <a:lightRig rig="flat" dir="t"/>
          </a:scene3d>
        </p:grpSpPr>
        <p:sp>
          <p:nvSpPr>
            <p:cNvPr id="15" name="Redondear rectángulo de esquina del mismo lado 14"/>
            <p:cNvSpPr/>
            <p:nvPr/>
          </p:nvSpPr>
          <p:spPr>
            <a:xfrm rot="5400000">
              <a:off x="4374697" y="1711403"/>
              <a:ext cx="753985" cy="5829133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dondear rectángulo de esquina del mismo lado 4"/>
            <p:cNvSpPr/>
            <p:nvPr/>
          </p:nvSpPr>
          <p:spPr>
            <a:xfrm>
              <a:off x="1873929" y="4251372"/>
              <a:ext cx="5792326" cy="680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300" b="1" kern="1200" dirty="0"/>
                <a:t>Programación y Ejecución Presupuestal</a:t>
              </a:r>
              <a:r>
                <a:rPr lang="es-CO" sz="1200" kern="1200" dirty="0"/>
                <a:t>: </a:t>
              </a:r>
            </a:p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200" dirty="0"/>
                <a:t>Informar periódicamente sobre el avance en la ejecución presupuestal.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908798" y="184089"/>
            <a:ext cx="1884810" cy="900392"/>
            <a:chOff x="3674368" y="3259117"/>
            <a:chExt cx="1884810" cy="900392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3685263" y="3493352"/>
              <a:ext cx="1873915" cy="42420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3674368" y="3259117"/>
              <a:ext cx="1776497" cy="900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kern="1200" dirty="0"/>
                <a:t>Gestión Financiera</a:t>
              </a:r>
            </a:p>
          </p:txBody>
        </p:sp>
      </p:grp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3839087"/>
              </p:ext>
            </p:extLst>
          </p:nvPr>
        </p:nvGraphicFramePr>
        <p:xfrm>
          <a:off x="4779390" y="1722990"/>
          <a:ext cx="7312853" cy="495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oja de cálculo" r:id="rId5" imgW="9763057" imgH="5210085" progId="Excel.Sheet.12">
                  <p:embed/>
                </p:oleObj>
              </mc:Choice>
              <mc:Fallback>
                <p:oleObj name="Hoja de cálculo" r:id="rId5" imgW="9763057" imgH="521008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79390" y="1722990"/>
                        <a:ext cx="7312853" cy="4951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88" y="2625342"/>
            <a:ext cx="4713402" cy="314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05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31568" t="20527" r="53320" b="66794"/>
          <a:stretch/>
        </p:blipFill>
        <p:spPr bwMode="auto">
          <a:xfrm>
            <a:off x="592429" y="231820"/>
            <a:ext cx="2730320" cy="142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43618" t="9358" r="37203" b="76756"/>
          <a:stretch/>
        </p:blipFill>
        <p:spPr bwMode="auto">
          <a:xfrm>
            <a:off x="10264467" y="260657"/>
            <a:ext cx="1725768" cy="808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30" y="281860"/>
            <a:ext cx="2140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4199770" y="920370"/>
            <a:ext cx="3313760" cy="741005"/>
            <a:chOff x="1837123" y="4248977"/>
            <a:chExt cx="5829133" cy="753985"/>
          </a:xfrm>
          <a:scene3d>
            <a:camera prst="orthographicFront"/>
            <a:lightRig rig="flat" dir="t"/>
          </a:scene3d>
        </p:grpSpPr>
        <p:sp>
          <p:nvSpPr>
            <p:cNvPr id="15" name="Redondear rectángulo de esquina del mismo lado 14"/>
            <p:cNvSpPr/>
            <p:nvPr/>
          </p:nvSpPr>
          <p:spPr>
            <a:xfrm rot="5400000">
              <a:off x="4374697" y="1711403"/>
              <a:ext cx="753985" cy="5829133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dondear rectángulo de esquina del mismo lado 4"/>
            <p:cNvSpPr/>
            <p:nvPr/>
          </p:nvSpPr>
          <p:spPr>
            <a:xfrm>
              <a:off x="1873929" y="4251372"/>
              <a:ext cx="5792326" cy="680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300" b="1" kern="1200" dirty="0"/>
                <a:t>Programación y Ejecución Presupuestal</a:t>
              </a:r>
              <a:r>
                <a:rPr lang="es-CO" sz="1200" kern="1200" dirty="0"/>
                <a:t>: </a:t>
              </a:r>
            </a:p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200" dirty="0"/>
                <a:t>Informar periódicamente sobre el avance en la ejecución presupuestal.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908798" y="184089"/>
            <a:ext cx="1884810" cy="900392"/>
            <a:chOff x="3674368" y="3259117"/>
            <a:chExt cx="1884810" cy="900392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3685263" y="3493352"/>
              <a:ext cx="1873915" cy="42420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3674368" y="3259117"/>
              <a:ext cx="1776497" cy="900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kern="1200" dirty="0"/>
                <a:t>Gestión Financiera</a:t>
              </a: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2564" y="1739232"/>
            <a:ext cx="9023471" cy="232372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40810"/>
            <a:ext cx="7439038" cy="2717190"/>
          </a:xfrm>
          <a:prstGeom prst="rect">
            <a:avLst/>
          </a:prstGeom>
        </p:spPr>
      </p:pic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09452"/>
              </p:ext>
            </p:extLst>
          </p:nvPr>
        </p:nvGraphicFramePr>
        <p:xfrm>
          <a:off x="7758260" y="4806048"/>
          <a:ext cx="3723588" cy="7772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44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73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r>
                        <a:rPr lang="es-CO" sz="1500" dirty="0"/>
                        <a:t>Rezago</a:t>
                      </a:r>
                      <a:r>
                        <a:rPr lang="es-CO" sz="1500" baseline="0" dirty="0"/>
                        <a:t> </a:t>
                      </a:r>
                      <a:r>
                        <a:rPr lang="es-CO" sz="1500" dirty="0" err="1"/>
                        <a:t>Proy</a:t>
                      </a:r>
                      <a:r>
                        <a:rPr lang="es-CO" sz="1500" dirty="0"/>
                        <a:t>. USO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Compromiso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Obligación</a:t>
                      </a:r>
                      <a:r>
                        <a:rPr lang="es-CO" sz="1500" baseline="0" dirty="0"/>
                        <a:t> </a:t>
                      </a:r>
                      <a:endParaRPr lang="es-CO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/>
                        <a:t>-13%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-1%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CuadroTexto 16"/>
          <p:cNvSpPr txBox="1"/>
          <p:nvPr/>
        </p:nvSpPr>
        <p:spPr>
          <a:xfrm>
            <a:off x="244662" y="1977289"/>
            <a:ext cx="2545672" cy="132343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600" dirty="0"/>
              <a:t>Fortalecimiento de la Planificación del Uso Eficiente del Suelo Rural y la Adecuación de Tierras a Nivel Nacional.</a:t>
            </a:r>
          </a:p>
        </p:txBody>
      </p:sp>
    </p:spTree>
    <p:extLst>
      <p:ext uri="{BB962C8B-B14F-4D97-AF65-F5344CB8AC3E}">
        <p14:creationId xmlns:p14="http://schemas.microsoft.com/office/powerpoint/2010/main" val="4283773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31568" t="20527" r="53320" b="66794"/>
          <a:stretch/>
        </p:blipFill>
        <p:spPr bwMode="auto">
          <a:xfrm>
            <a:off x="592429" y="231820"/>
            <a:ext cx="2730320" cy="142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43618" t="9358" r="37203" b="76756"/>
          <a:stretch/>
        </p:blipFill>
        <p:spPr bwMode="auto">
          <a:xfrm>
            <a:off x="10264467" y="260657"/>
            <a:ext cx="1725768" cy="808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30" y="281860"/>
            <a:ext cx="2140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4220694" y="967856"/>
            <a:ext cx="3351457" cy="620167"/>
            <a:chOff x="1837123" y="4248977"/>
            <a:chExt cx="5829133" cy="753985"/>
          </a:xfrm>
          <a:scene3d>
            <a:camera prst="orthographicFront"/>
            <a:lightRig rig="flat" dir="t"/>
          </a:scene3d>
        </p:grpSpPr>
        <p:sp>
          <p:nvSpPr>
            <p:cNvPr id="15" name="Redondear rectángulo de esquina del mismo lado 14"/>
            <p:cNvSpPr/>
            <p:nvPr/>
          </p:nvSpPr>
          <p:spPr>
            <a:xfrm rot="5400000">
              <a:off x="4374697" y="1711403"/>
              <a:ext cx="753985" cy="5829133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dondear rectángulo de esquina del mismo lado 4"/>
            <p:cNvSpPr/>
            <p:nvPr/>
          </p:nvSpPr>
          <p:spPr>
            <a:xfrm>
              <a:off x="1873929" y="4251372"/>
              <a:ext cx="5792326" cy="680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0" lvl="1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dirty="0"/>
                <a:t>PLAN DE ACCIÓN 2015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3153083" y="622165"/>
            <a:ext cx="1067611" cy="1310326"/>
            <a:chOff x="3674368" y="3174108"/>
            <a:chExt cx="1884810" cy="982645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3685263" y="3437304"/>
              <a:ext cx="1873915" cy="461124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3674368" y="3174108"/>
              <a:ext cx="1781318" cy="98264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kern="1200" dirty="0"/>
                <a:t>Gestión Financiera</a:t>
              </a:r>
            </a:p>
          </p:txBody>
        </p:sp>
      </p:grp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284717"/>
              </p:ext>
            </p:extLst>
          </p:nvPr>
        </p:nvGraphicFramePr>
        <p:xfrm>
          <a:off x="216817" y="1800516"/>
          <a:ext cx="11246176" cy="452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9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8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338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1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51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51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Política</a:t>
                      </a:r>
                      <a:r>
                        <a:rPr lang="es-CO" baseline="0" dirty="0"/>
                        <a:t> de Desarrollo </a:t>
                      </a:r>
                      <a:r>
                        <a:rPr lang="es-CO" baseline="0" dirty="0" err="1"/>
                        <a:t>Adtivo</a:t>
                      </a:r>
                      <a:r>
                        <a:rPr lang="es-CO" baseline="0" dirty="0"/>
                        <a:t>. – Proceso </a:t>
                      </a:r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Componente de Política</a:t>
                      </a:r>
                      <a:r>
                        <a:rPr lang="es-CO" baseline="0" dirty="0"/>
                        <a:t> MIPG</a:t>
                      </a:r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Actividades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Indicadore</a:t>
                      </a:r>
                      <a:r>
                        <a:rPr lang="es-CO" baseline="0" dirty="0"/>
                        <a:t>s</a:t>
                      </a:r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Unidad</a:t>
                      </a:r>
                      <a:r>
                        <a:rPr lang="es-CO" baseline="0" dirty="0"/>
                        <a:t> de medida</a:t>
                      </a:r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Avance 1er </a:t>
                      </a:r>
                      <a:r>
                        <a:rPr lang="es-CO" dirty="0" err="1"/>
                        <a:t>Trim</a:t>
                      </a:r>
                      <a:r>
                        <a:rPr lang="es-CO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3779">
                <a:tc rowSpan="4">
                  <a:txBody>
                    <a:bodyPr/>
                    <a:lstStyle/>
                    <a:p>
                      <a:endParaRPr lang="es-CO" dirty="0"/>
                    </a:p>
                    <a:p>
                      <a:endParaRPr lang="es-CO" dirty="0"/>
                    </a:p>
                    <a:p>
                      <a:endParaRPr lang="es-CO" dirty="0"/>
                    </a:p>
                    <a:p>
                      <a:pPr algn="ctr"/>
                      <a:endParaRPr lang="es-CO" dirty="0"/>
                    </a:p>
                    <a:p>
                      <a:pPr algn="ctr"/>
                      <a:r>
                        <a:rPr lang="es-CO" dirty="0"/>
                        <a:t>GESTIÓN</a:t>
                      </a:r>
                      <a:r>
                        <a:rPr lang="es-CO" baseline="0" dirty="0"/>
                        <a:t> FINANCIERA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/>
                        <a:t>Programación y</a:t>
                      </a:r>
                      <a:r>
                        <a:rPr lang="es-CO" sz="1600" baseline="0" dirty="0"/>
                        <a:t> ejecución presupuestal </a:t>
                      </a:r>
                      <a:endParaRPr lang="es-CO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CO" sz="1500" dirty="0"/>
                        <a:t>Informar periódicamente sobre el avance en la ejecución presupuestal.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Informes de porcentaje de recursos comprometidos.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12 informes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3 informes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dirty="0"/>
                        <a:t>Plan Anual de Adquisiciones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CO" sz="1500" dirty="0"/>
                        <a:t>Acompañar a las diferentes dependencias en la elaboración y actualización del plan anual de adquisiciones 2015.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Plan Anual de Adquisiciones publicado.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10 actualizaciones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baseline="0" dirty="0"/>
                        <a:t>4 publicaciones</a:t>
                      </a:r>
                      <a:endParaRPr lang="es-CO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5231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CO" sz="1500" dirty="0"/>
                        <a:t>Verificar la correspondencia entre las solicitudes de CDP y el Plan anual de adquisiciones.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Solicitudes de CDP tramitadas.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100% solicitudes</a:t>
                      </a:r>
                      <a:r>
                        <a:rPr lang="es-CO" sz="1500" baseline="0" dirty="0"/>
                        <a:t> CDP tramitadas</a:t>
                      </a:r>
                      <a:endParaRPr lang="es-CO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70,5% solicitudes</a:t>
                      </a:r>
                      <a:r>
                        <a:rPr lang="es-CO" sz="1500" baseline="0" dirty="0"/>
                        <a:t> de CDP tramitadas</a:t>
                      </a:r>
                      <a:endParaRPr lang="es-CO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PAC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CO" sz="1500" dirty="0"/>
                        <a:t>Informar periódicamente sobre el avance en el cumplimiento del PAC a los Directores de Áreas y Secretaria General.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Informes de porcentaje de PAC ejecutado.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12 informes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3 informes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273378" y="6396335"/>
            <a:ext cx="10067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/>
              <a:t>* Se recomienda articular el componente relacionado con los productos del proyecto de inversión – Mejoramiento y fortalecimiento de la capacidad de gestión de la UPRA - a la política eficiencia </a:t>
            </a:r>
            <a:r>
              <a:rPr lang="es-CO" sz="1200" dirty="0" err="1"/>
              <a:t>adtiva</a:t>
            </a:r>
            <a:r>
              <a:rPr lang="es-CO" sz="1200" dirty="0"/>
              <a:t>. Desde el área financiera no se incluyó dicho aspecto en la política de Gestión Financiera.</a:t>
            </a:r>
          </a:p>
        </p:txBody>
      </p:sp>
    </p:spTree>
    <p:extLst>
      <p:ext uri="{BB962C8B-B14F-4D97-AF65-F5344CB8AC3E}">
        <p14:creationId xmlns:p14="http://schemas.microsoft.com/office/powerpoint/2010/main" val="2380450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31568" t="20527" r="53320" b="66794"/>
          <a:stretch/>
        </p:blipFill>
        <p:spPr bwMode="auto">
          <a:xfrm>
            <a:off x="592429" y="231820"/>
            <a:ext cx="2730320" cy="142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43618" t="9358" r="37203" b="76756"/>
          <a:stretch/>
        </p:blipFill>
        <p:spPr bwMode="auto">
          <a:xfrm>
            <a:off x="10264467" y="260657"/>
            <a:ext cx="1725768" cy="808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30" y="281860"/>
            <a:ext cx="2140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4199770" y="920370"/>
            <a:ext cx="3313760" cy="741005"/>
            <a:chOff x="1837123" y="4248977"/>
            <a:chExt cx="5829133" cy="753985"/>
          </a:xfrm>
          <a:scene3d>
            <a:camera prst="orthographicFront"/>
            <a:lightRig rig="flat" dir="t"/>
          </a:scene3d>
        </p:grpSpPr>
        <p:sp>
          <p:nvSpPr>
            <p:cNvPr id="15" name="Redondear rectángulo de esquina del mismo lado 14"/>
            <p:cNvSpPr/>
            <p:nvPr/>
          </p:nvSpPr>
          <p:spPr>
            <a:xfrm rot="5400000">
              <a:off x="4374697" y="1711403"/>
              <a:ext cx="753985" cy="5829133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dondear rectángulo de esquina del mismo lado 4"/>
            <p:cNvSpPr/>
            <p:nvPr/>
          </p:nvSpPr>
          <p:spPr>
            <a:xfrm>
              <a:off x="1873929" y="4251372"/>
              <a:ext cx="5792326" cy="680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300" b="1" kern="1200" dirty="0"/>
                <a:t>Programación y Ejecución Presupuestal</a:t>
              </a:r>
              <a:r>
                <a:rPr lang="es-CO" sz="1200" kern="1200" dirty="0"/>
                <a:t>: </a:t>
              </a:r>
            </a:p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200" dirty="0"/>
                <a:t>Informar periódicamente sobre el avance en la ejecución presupuestal.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908798" y="184089"/>
            <a:ext cx="1884810" cy="900392"/>
            <a:chOff x="3674368" y="3259117"/>
            <a:chExt cx="1884810" cy="900392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3685263" y="3493352"/>
              <a:ext cx="1873915" cy="42420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3674368" y="3259117"/>
              <a:ext cx="1776497" cy="900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kern="1200" dirty="0"/>
                <a:t>Gestión Financiera</a:t>
              </a:r>
            </a:p>
          </p:txBody>
        </p:sp>
      </p:grp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4579359"/>
              </p:ext>
            </p:extLst>
          </p:nvPr>
        </p:nvGraphicFramePr>
        <p:xfrm>
          <a:off x="452487" y="1597025"/>
          <a:ext cx="11462993" cy="526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oja de cálculo" r:id="rId5" imgW="13258800" imgH="8581935" progId="Excel.Sheet.12">
                  <p:embed/>
                </p:oleObj>
              </mc:Choice>
              <mc:Fallback>
                <p:oleObj name="Hoja de cálculo" r:id="rId5" imgW="13258800" imgH="858193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2487" y="1597025"/>
                        <a:ext cx="11462993" cy="526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Elipse 16"/>
          <p:cNvSpPr/>
          <p:nvPr/>
        </p:nvSpPr>
        <p:spPr>
          <a:xfrm>
            <a:off x="2469823" y="2271689"/>
            <a:ext cx="852926" cy="2452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Elipse 17"/>
          <p:cNvSpPr/>
          <p:nvPr/>
        </p:nvSpPr>
        <p:spPr>
          <a:xfrm>
            <a:off x="3346844" y="2268038"/>
            <a:ext cx="852926" cy="2452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/>
          <p:cNvSpPr/>
          <p:nvPr/>
        </p:nvSpPr>
        <p:spPr>
          <a:xfrm>
            <a:off x="6494864" y="2238476"/>
            <a:ext cx="599263" cy="2452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Elipse 19"/>
          <p:cNvSpPr/>
          <p:nvPr/>
        </p:nvSpPr>
        <p:spPr>
          <a:xfrm>
            <a:off x="7919882" y="2238476"/>
            <a:ext cx="599263" cy="2452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Elipse 20"/>
          <p:cNvSpPr/>
          <p:nvPr/>
        </p:nvSpPr>
        <p:spPr>
          <a:xfrm>
            <a:off x="10059767" y="6529243"/>
            <a:ext cx="599263" cy="2452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Elipse 21"/>
          <p:cNvSpPr/>
          <p:nvPr/>
        </p:nvSpPr>
        <p:spPr>
          <a:xfrm>
            <a:off x="11390972" y="6529243"/>
            <a:ext cx="599263" cy="2452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91350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31568" t="20527" r="53320" b="66794"/>
          <a:stretch/>
        </p:blipFill>
        <p:spPr bwMode="auto">
          <a:xfrm>
            <a:off x="592429" y="231820"/>
            <a:ext cx="2730320" cy="142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43618" t="9358" r="37203" b="76756"/>
          <a:stretch/>
        </p:blipFill>
        <p:spPr bwMode="auto">
          <a:xfrm>
            <a:off x="10264467" y="260657"/>
            <a:ext cx="1725768" cy="808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30" y="281860"/>
            <a:ext cx="2140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4199770" y="920370"/>
            <a:ext cx="3313760" cy="741005"/>
            <a:chOff x="1837123" y="4248977"/>
            <a:chExt cx="5829133" cy="753985"/>
          </a:xfrm>
          <a:scene3d>
            <a:camera prst="orthographicFront"/>
            <a:lightRig rig="flat" dir="t"/>
          </a:scene3d>
        </p:grpSpPr>
        <p:sp>
          <p:nvSpPr>
            <p:cNvPr id="15" name="Redondear rectángulo de esquina del mismo lado 14"/>
            <p:cNvSpPr/>
            <p:nvPr/>
          </p:nvSpPr>
          <p:spPr>
            <a:xfrm rot="5400000">
              <a:off x="4374697" y="1711403"/>
              <a:ext cx="753985" cy="5829133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dondear rectángulo de esquina del mismo lado 4"/>
            <p:cNvSpPr/>
            <p:nvPr/>
          </p:nvSpPr>
          <p:spPr>
            <a:xfrm>
              <a:off x="1873929" y="4251372"/>
              <a:ext cx="5792326" cy="680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300" b="1" kern="1200" dirty="0"/>
                <a:t>Programación y Ejecución Presupuestal</a:t>
              </a:r>
              <a:r>
                <a:rPr lang="es-CO" sz="1200" kern="1200" dirty="0"/>
                <a:t>: </a:t>
              </a:r>
            </a:p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200" dirty="0"/>
                <a:t>Informar periódicamente sobre el avance en la ejecución presupuestal.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908798" y="184089"/>
            <a:ext cx="1884810" cy="900392"/>
            <a:chOff x="3674368" y="3259117"/>
            <a:chExt cx="1884810" cy="900392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3685263" y="3493352"/>
              <a:ext cx="1873915" cy="42420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3674368" y="3259117"/>
              <a:ext cx="1776497" cy="900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kern="1200" dirty="0"/>
                <a:t>Gestión Financiera</a:t>
              </a:r>
            </a:p>
          </p:txBody>
        </p:sp>
      </p:grpSp>
      <p:sp>
        <p:nvSpPr>
          <p:cNvPr id="18" name="CuadroTexto 17"/>
          <p:cNvSpPr txBox="1"/>
          <p:nvPr/>
        </p:nvSpPr>
        <p:spPr>
          <a:xfrm>
            <a:off x="338930" y="1751045"/>
            <a:ext cx="2338282" cy="15696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600" dirty="0"/>
              <a:t>Fortalecimiento de la Planificación del Ordenamiento Social de la Propiedad Rural Productiva y del Mercado de Tierras.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8948" y="1624172"/>
            <a:ext cx="8983052" cy="272909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83271"/>
            <a:ext cx="7673419" cy="2603520"/>
          </a:xfrm>
          <a:prstGeom prst="rect">
            <a:avLst/>
          </a:prstGeom>
        </p:spPr>
      </p:pic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055307"/>
              </p:ext>
            </p:extLst>
          </p:nvPr>
        </p:nvGraphicFramePr>
        <p:xfrm>
          <a:off x="8089513" y="4702353"/>
          <a:ext cx="3703419" cy="6908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69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7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58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Rezago</a:t>
                      </a:r>
                      <a:r>
                        <a:rPr lang="es-CO" sz="1500" baseline="0" dirty="0"/>
                        <a:t> </a:t>
                      </a:r>
                      <a:r>
                        <a:rPr lang="es-CO" sz="1500" dirty="0" err="1"/>
                        <a:t>Proy</a:t>
                      </a:r>
                      <a:r>
                        <a:rPr lang="es-CO" sz="1500" dirty="0"/>
                        <a:t>. ORD.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Compromiso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Obligación</a:t>
                      </a:r>
                      <a:r>
                        <a:rPr lang="es-CO" sz="1500" baseline="0" dirty="0"/>
                        <a:t> </a:t>
                      </a:r>
                      <a:endParaRPr lang="es-CO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-5%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4425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2624983"/>
              </p:ext>
            </p:extLst>
          </p:nvPr>
        </p:nvGraphicFramePr>
        <p:xfrm>
          <a:off x="238823" y="1739213"/>
          <a:ext cx="11713153" cy="5104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oja de cálculo" r:id="rId2" imgW="13506585" imgH="6486525" progId="Excel.Sheet.12">
                  <p:embed/>
                </p:oleObj>
              </mc:Choice>
              <mc:Fallback>
                <p:oleObj name="Hoja de cálculo" r:id="rId2" imgW="13506585" imgH="648652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8823" y="1739213"/>
                        <a:ext cx="11713153" cy="5104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n 3"/>
          <p:cNvPicPr/>
          <p:nvPr/>
        </p:nvPicPr>
        <p:blipFill rotWithShape="1">
          <a:blip r:embed="rId4"/>
          <a:srcRect l="31568" t="20527" r="53320" b="66794"/>
          <a:stretch/>
        </p:blipFill>
        <p:spPr bwMode="auto">
          <a:xfrm>
            <a:off x="592429" y="231820"/>
            <a:ext cx="2730320" cy="142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5"/>
          <a:srcRect l="43618" t="9358" r="37203" b="76756"/>
          <a:stretch/>
        </p:blipFill>
        <p:spPr bwMode="auto">
          <a:xfrm>
            <a:off x="10264467" y="260657"/>
            <a:ext cx="1725768" cy="808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30" y="281860"/>
            <a:ext cx="2140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4199770" y="920370"/>
            <a:ext cx="3313760" cy="741005"/>
            <a:chOff x="1837123" y="4248977"/>
            <a:chExt cx="5829133" cy="753985"/>
          </a:xfrm>
          <a:scene3d>
            <a:camera prst="orthographicFront"/>
            <a:lightRig rig="flat" dir="t"/>
          </a:scene3d>
        </p:grpSpPr>
        <p:sp>
          <p:nvSpPr>
            <p:cNvPr id="15" name="Redondear rectángulo de esquina del mismo lado 14"/>
            <p:cNvSpPr/>
            <p:nvPr/>
          </p:nvSpPr>
          <p:spPr>
            <a:xfrm rot="5400000">
              <a:off x="4374697" y="1711403"/>
              <a:ext cx="753985" cy="5829133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dondear rectángulo de esquina del mismo lado 4"/>
            <p:cNvSpPr/>
            <p:nvPr/>
          </p:nvSpPr>
          <p:spPr>
            <a:xfrm>
              <a:off x="1873929" y="4251372"/>
              <a:ext cx="5792326" cy="680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300" b="1" kern="1200" dirty="0"/>
                <a:t>Programación y Ejecución Presupuestal</a:t>
              </a:r>
              <a:r>
                <a:rPr lang="es-CO" sz="1200" kern="1200" dirty="0"/>
                <a:t>: </a:t>
              </a:r>
            </a:p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200" dirty="0"/>
                <a:t>Informar periódicamente sobre el avance en la ejecución presupuestal.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908798" y="184089"/>
            <a:ext cx="1884810" cy="900392"/>
            <a:chOff x="3674368" y="3259117"/>
            <a:chExt cx="1884810" cy="900392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3685263" y="3493352"/>
              <a:ext cx="1873915" cy="42420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3674368" y="3259117"/>
              <a:ext cx="1776497" cy="900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kern="1200" dirty="0"/>
                <a:t>Gestión Financiera</a:t>
              </a:r>
            </a:p>
          </p:txBody>
        </p:sp>
      </p:grpSp>
      <p:sp>
        <p:nvSpPr>
          <p:cNvPr id="17" name="Elipse 16"/>
          <p:cNvSpPr/>
          <p:nvPr/>
        </p:nvSpPr>
        <p:spPr>
          <a:xfrm>
            <a:off x="2413058" y="2423159"/>
            <a:ext cx="820336" cy="2729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Elipse 17"/>
          <p:cNvSpPr/>
          <p:nvPr/>
        </p:nvSpPr>
        <p:spPr>
          <a:xfrm>
            <a:off x="3322749" y="2413735"/>
            <a:ext cx="877021" cy="2729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/>
          <p:cNvSpPr/>
          <p:nvPr/>
        </p:nvSpPr>
        <p:spPr>
          <a:xfrm>
            <a:off x="6541212" y="2472477"/>
            <a:ext cx="504791" cy="2089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Elipse 19"/>
          <p:cNvSpPr/>
          <p:nvPr/>
        </p:nvSpPr>
        <p:spPr>
          <a:xfrm>
            <a:off x="8013630" y="2442016"/>
            <a:ext cx="504791" cy="2089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Elipse 20"/>
          <p:cNvSpPr/>
          <p:nvPr/>
        </p:nvSpPr>
        <p:spPr>
          <a:xfrm>
            <a:off x="10248451" y="6507673"/>
            <a:ext cx="504791" cy="2089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Elipse 21"/>
          <p:cNvSpPr/>
          <p:nvPr/>
        </p:nvSpPr>
        <p:spPr>
          <a:xfrm>
            <a:off x="11487407" y="6488821"/>
            <a:ext cx="504791" cy="2089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58577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31568" t="20527" r="53320" b="66794"/>
          <a:stretch/>
        </p:blipFill>
        <p:spPr bwMode="auto">
          <a:xfrm>
            <a:off x="592429" y="231820"/>
            <a:ext cx="2730320" cy="142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43618" t="9358" r="37203" b="76756"/>
          <a:stretch/>
        </p:blipFill>
        <p:spPr bwMode="auto">
          <a:xfrm>
            <a:off x="10264467" y="260657"/>
            <a:ext cx="1725768" cy="808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30" y="281860"/>
            <a:ext cx="2140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4199770" y="920370"/>
            <a:ext cx="3313760" cy="741005"/>
            <a:chOff x="1837123" y="4248977"/>
            <a:chExt cx="5829133" cy="753985"/>
          </a:xfrm>
          <a:scene3d>
            <a:camera prst="orthographicFront"/>
            <a:lightRig rig="flat" dir="t"/>
          </a:scene3d>
        </p:grpSpPr>
        <p:sp>
          <p:nvSpPr>
            <p:cNvPr id="15" name="Redondear rectángulo de esquina del mismo lado 14"/>
            <p:cNvSpPr/>
            <p:nvPr/>
          </p:nvSpPr>
          <p:spPr>
            <a:xfrm rot="5400000">
              <a:off x="4374697" y="1711403"/>
              <a:ext cx="753985" cy="5829133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dondear rectángulo de esquina del mismo lado 4"/>
            <p:cNvSpPr/>
            <p:nvPr/>
          </p:nvSpPr>
          <p:spPr>
            <a:xfrm>
              <a:off x="1873929" y="4251372"/>
              <a:ext cx="5792326" cy="680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300" b="1" kern="1200" dirty="0"/>
                <a:t>Programación y Ejecución Presupuestal</a:t>
              </a:r>
              <a:r>
                <a:rPr lang="es-CO" sz="1200" kern="1200" dirty="0"/>
                <a:t>: </a:t>
              </a:r>
            </a:p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200" dirty="0"/>
                <a:t>Informar periódicamente sobre el avance en la ejecución presupuestal.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908798" y="184089"/>
            <a:ext cx="1884810" cy="900392"/>
            <a:chOff x="3674368" y="3259117"/>
            <a:chExt cx="1884810" cy="900392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3685263" y="3493352"/>
              <a:ext cx="1873915" cy="42420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3674368" y="3259117"/>
              <a:ext cx="1776497" cy="900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kern="1200" dirty="0"/>
                <a:t>Gestión Financiera</a:t>
              </a: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1565" y="1578811"/>
            <a:ext cx="9470435" cy="255955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4138367"/>
            <a:ext cx="8616099" cy="2719633"/>
          </a:xfrm>
          <a:prstGeom prst="rect">
            <a:avLst/>
          </a:prstGeom>
        </p:spPr>
      </p:pic>
      <p:graphicFrame>
        <p:nvGraphicFramePr>
          <p:cNvPr id="19" name="Tab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130884"/>
              </p:ext>
            </p:extLst>
          </p:nvPr>
        </p:nvGraphicFramePr>
        <p:xfrm>
          <a:off x="8700941" y="4919170"/>
          <a:ext cx="3289294" cy="7772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17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5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63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Rezago</a:t>
                      </a:r>
                      <a:r>
                        <a:rPr lang="es-CO" sz="1500" baseline="0" dirty="0"/>
                        <a:t> </a:t>
                      </a:r>
                      <a:r>
                        <a:rPr lang="es-CO" sz="1500" dirty="0" err="1"/>
                        <a:t>Proy</a:t>
                      </a:r>
                      <a:r>
                        <a:rPr lang="es-CO" sz="1500" dirty="0"/>
                        <a:t>. 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sz="1500" dirty="0"/>
                        <a:t>Compromiso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sz="1500" dirty="0"/>
                        <a:t>Obligación</a:t>
                      </a:r>
                      <a:r>
                        <a:rPr lang="es-CO" sz="1500" baseline="0" dirty="0"/>
                        <a:t> </a:t>
                      </a:r>
                      <a:endParaRPr lang="es-CO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-5%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-1%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CuadroTexto 16"/>
          <p:cNvSpPr txBox="1"/>
          <p:nvPr/>
        </p:nvSpPr>
        <p:spPr>
          <a:xfrm>
            <a:off x="244662" y="1977289"/>
            <a:ext cx="2231838" cy="132343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600" dirty="0"/>
              <a:t>Fortalecimiento a la Gestión de Información y Conocimiento Requerido por la UPRA a Nivel Nacional. </a:t>
            </a:r>
          </a:p>
        </p:txBody>
      </p:sp>
    </p:spTree>
    <p:extLst>
      <p:ext uri="{BB962C8B-B14F-4D97-AF65-F5344CB8AC3E}">
        <p14:creationId xmlns:p14="http://schemas.microsoft.com/office/powerpoint/2010/main" val="2797216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8026258"/>
              </p:ext>
            </p:extLst>
          </p:nvPr>
        </p:nvGraphicFramePr>
        <p:xfrm>
          <a:off x="94268" y="1654174"/>
          <a:ext cx="11877339" cy="5203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oja de cálculo" r:id="rId2" imgW="14192385" imgH="6191340" progId="Excel.Sheet.12">
                  <p:embed/>
                </p:oleObj>
              </mc:Choice>
              <mc:Fallback>
                <p:oleObj name="Hoja de cálculo" r:id="rId2" imgW="14192385" imgH="61913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4268" y="1654174"/>
                        <a:ext cx="11877339" cy="5203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n 3"/>
          <p:cNvPicPr/>
          <p:nvPr/>
        </p:nvPicPr>
        <p:blipFill rotWithShape="1">
          <a:blip r:embed="rId4"/>
          <a:srcRect l="31568" t="20527" r="53320" b="66794"/>
          <a:stretch/>
        </p:blipFill>
        <p:spPr bwMode="auto">
          <a:xfrm>
            <a:off x="592429" y="231820"/>
            <a:ext cx="2730320" cy="142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5"/>
          <a:srcRect l="43618" t="9358" r="37203" b="76756"/>
          <a:stretch/>
        </p:blipFill>
        <p:spPr bwMode="auto">
          <a:xfrm>
            <a:off x="10264467" y="260657"/>
            <a:ext cx="1725768" cy="808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30" y="281860"/>
            <a:ext cx="2140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4199770" y="920370"/>
            <a:ext cx="3313760" cy="741005"/>
            <a:chOff x="1837123" y="4248977"/>
            <a:chExt cx="5829133" cy="753985"/>
          </a:xfrm>
          <a:scene3d>
            <a:camera prst="orthographicFront"/>
            <a:lightRig rig="flat" dir="t"/>
          </a:scene3d>
        </p:grpSpPr>
        <p:sp>
          <p:nvSpPr>
            <p:cNvPr id="15" name="Redondear rectángulo de esquina del mismo lado 14"/>
            <p:cNvSpPr/>
            <p:nvPr/>
          </p:nvSpPr>
          <p:spPr>
            <a:xfrm rot="5400000">
              <a:off x="4374697" y="1711403"/>
              <a:ext cx="753985" cy="5829133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dondear rectángulo de esquina del mismo lado 4"/>
            <p:cNvSpPr/>
            <p:nvPr/>
          </p:nvSpPr>
          <p:spPr>
            <a:xfrm>
              <a:off x="1873929" y="4251372"/>
              <a:ext cx="5792326" cy="680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300" b="1" kern="1200" dirty="0"/>
                <a:t>Programación y Ejecución Presupuestal</a:t>
              </a:r>
              <a:r>
                <a:rPr lang="es-CO" sz="1200" kern="1200" dirty="0"/>
                <a:t>: </a:t>
              </a:r>
            </a:p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200" dirty="0"/>
                <a:t>Informar periódicamente sobre el avance en la ejecución presupuestal.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908798" y="184089"/>
            <a:ext cx="1884810" cy="900392"/>
            <a:chOff x="3674368" y="3259117"/>
            <a:chExt cx="1884810" cy="900392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3685263" y="3493352"/>
              <a:ext cx="1873915" cy="42420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3674368" y="3259117"/>
              <a:ext cx="1776497" cy="900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kern="1200" dirty="0"/>
                <a:t>Gestión Financiera</a:t>
              </a:r>
            </a:p>
          </p:txBody>
        </p:sp>
      </p:grpSp>
      <p:sp>
        <p:nvSpPr>
          <p:cNvPr id="17" name="Elipse 16"/>
          <p:cNvSpPr/>
          <p:nvPr/>
        </p:nvSpPr>
        <p:spPr>
          <a:xfrm>
            <a:off x="2438332" y="2700247"/>
            <a:ext cx="809001" cy="2314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Elipse 17"/>
          <p:cNvSpPr/>
          <p:nvPr/>
        </p:nvSpPr>
        <p:spPr>
          <a:xfrm>
            <a:off x="3329057" y="2700247"/>
            <a:ext cx="833005" cy="2314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/>
          <p:cNvSpPr/>
          <p:nvPr/>
        </p:nvSpPr>
        <p:spPr>
          <a:xfrm>
            <a:off x="6630861" y="2709674"/>
            <a:ext cx="504791" cy="2089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Elipse 19"/>
          <p:cNvSpPr/>
          <p:nvPr/>
        </p:nvSpPr>
        <p:spPr>
          <a:xfrm>
            <a:off x="8034613" y="2719101"/>
            <a:ext cx="504791" cy="2089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Elipse 20"/>
          <p:cNvSpPr/>
          <p:nvPr/>
        </p:nvSpPr>
        <p:spPr>
          <a:xfrm>
            <a:off x="10250578" y="6489825"/>
            <a:ext cx="504791" cy="2089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Elipse 21"/>
          <p:cNvSpPr/>
          <p:nvPr/>
        </p:nvSpPr>
        <p:spPr>
          <a:xfrm>
            <a:off x="11466816" y="6480401"/>
            <a:ext cx="504791" cy="2089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45460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31568" t="20527" r="53320" b="66794"/>
          <a:stretch/>
        </p:blipFill>
        <p:spPr bwMode="auto">
          <a:xfrm>
            <a:off x="592429" y="231820"/>
            <a:ext cx="2730320" cy="142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43618" t="9358" r="37203" b="76756"/>
          <a:stretch/>
        </p:blipFill>
        <p:spPr bwMode="auto">
          <a:xfrm>
            <a:off x="10264467" y="260657"/>
            <a:ext cx="1725768" cy="808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30" y="281860"/>
            <a:ext cx="2140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4199770" y="524448"/>
            <a:ext cx="3313760" cy="741005"/>
            <a:chOff x="1837123" y="4248977"/>
            <a:chExt cx="5829133" cy="753985"/>
          </a:xfrm>
          <a:scene3d>
            <a:camera prst="orthographicFront"/>
            <a:lightRig rig="flat" dir="t"/>
          </a:scene3d>
        </p:grpSpPr>
        <p:sp>
          <p:nvSpPr>
            <p:cNvPr id="15" name="Redondear rectángulo de esquina del mismo lado 14"/>
            <p:cNvSpPr/>
            <p:nvPr/>
          </p:nvSpPr>
          <p:spPr>
            <a:xfrm rot="5400000">
              <a:off x="4374697" y="1711403"/>
              <a:ext cx="753985" cy="5829133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dondear rectángulo de esquina del mismo lado 4"/>
            <p:cNvSpPr/>
            <p:nvPr/>
          </p:nvSpPr>
          <p:spPr>
            <a:xfrm>
              <a:off x="1873929" y="4251372"/>
              <a:ext cx="5792326" cy="680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300" b="1" kern="1200" dirty="0"/>
                <a:t>Programación y Ejecución Presupuestal</a:t>
              </a:r>
              <a:r>
                <a:rPr lang="es-CO" sz="1200" kern="1200" dirty="0"/>
                <a:t>: </a:t>
              </a:r>
            </a:p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200" dirty="0"/>
                <a:t>Informar periódicamente sobre el avance en la ejecución presupuestal.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908798" y="-202410"/>
            <a:ext cx="1884810" cy="900392"/>
            <a:chOff x="3674368" y="3259117"/>
            <a:chExt cx="1884810" cy="900392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3685263" y="3493352"/>
              <a:ext cx="1873915" cy="42420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3674368" y="3259117"/>
              <a:ext cx="1776497" cy="900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kern="1200" dirty="0"/>
                <a:t>Gestión Financiera</a:t>
              </a:r>
            </a:p>
          </p:txBody>
        </p:sp>
      </p:grpSp>
      <p:sp>
        <p:nvSpPr>
          <p:cNvPr id="8" name="CuadroTexto 7"/>
          <p:cNvSpPr txBox="1"/>
          <p:nvPr/>
        </p:nvSpPr>
        <p:spPr>
          <a:xfrm>
            <a:off x="313130" y="1917280"/>
            <a:ext cx="2172895" cy="107721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600" dirty="0"/>
              <a:t>Mejoramiento y Fortalecimiento de la Capacidad de Gestión de la UPRA.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3848" y="1333868"/>
            <a:ext cx="9541952" cy="285801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4191886"/>
            <a:ext cx="8371002" cy="2666113"/>
          </a:xfrm>
          <a:prstGeom prst="rect">
            <a:avLst/>
          </a:prstGeom>
        </p:spPr>
      </p:pic>
      <p:graphicFrame>
        <p:nvGraphicFramePr>
          <p:cNvPr id="18" name="Tab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925140"/>
              </p:ext>
            </p:extLst>
          </p:nvPr>
        </p:nvGraphicFramePr>
        <p:xfrm>
          <a:off x="8557884" y="4938024"/>
          <a:ext cx="3432351" cy="7772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65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8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65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Rezago</a:t>
                      </a:r>
                      <a:r>
                        <a:rPr lang="es-CO" sz="1500" baseline="0" dirty="0"/>
                        <a:t> </a:t>
                      </a:r>
                      <a:r>
                        <a:rPr lang="es-CO" sz="1500" dirty="0" err="1"/>
                        <a:t>Proy</a:t>
                      </a:r>
                      <a:r>
                        <a:rPr lang="es-CO" sz="1500" dirty="0"/>
                        <a:t>. Fort. </a:t>
                      </a:r>
                      <a:r>
                        <a:rPr lang="es-CO" sz="1500" dirty="0" err="1"/>
                        <a:t>Ins</a:t>
                      </a:r>
                      <a:r>
                        <a:rPr lang="es-CO" sz="15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sz="1500" dirty="0"/>
                        <a:t>Compromiso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sz="1500" dirty="0"/>
                        <a:t>Obligación</a:t>
                      </a:r>
                      <a:r>
                        <a:rPr lang="es-CO" sz="1500" baseline="0" dirty="0"/>
                        <a:t> </a:t>
                      </a:r>
                      <a:endParaRPr lang="es-CO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-15%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-5%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7819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4536082"/>
              </p:ext>
            </p:extLst>
          </p:nvPr>
        </p:nvGraphicFramePr>
        <p:xfrm>
          <a:off x="161747" y="1729747"/>
          <a:ext cx="11828487" cy="5047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oja de cálculo" r:id="rId2" imgW="13506585" imgH="6486525" progId="Excel.Sheet.12">
                  <p:embed/>
                </p:oleObj>
              </mc:Choice>
              <mc:Fallback>
                <p:oleObj name="Hoja de cálculo" r:id="rId2" imgW="13506585" imgH="648652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1747" y="1729747"/>
                        <a:ext cx="11828487" cy="50473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n 3"/>
          <p:cNvPicPr/>
          <p:nvPr/>
        </p:nvPicPr>
        <p:blipFill rotWithShape="1">
          <a:blip r:embed="rId4"/>
          <a:srcRect l="31568" t="20527" r="53320" b="66794"/>
          <a:stretch/>
        </p:blipFill>
        <p:spPr bwMode="auto">
          <a:xfrm>
            <a:off x="592429" y="231820"/>
            <a:ext cx="2730320" cy="142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5"/>
          <a:srcRect l="43618" t="9358" r="37203" b="76756"/>
          <a:stretch/>
        </p:blipFill>
        <p:spPr bwMode="auto">
          <a:xfrm>
            <a:off x="10264467" y="260657"/>
            <a:ext cx="1725768" cy="808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30" y="281860"/>
            <a:ext cx="2140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4199770" y="920370"/>
            <a:ext cx="3313760" cy="741005"/>
            <a:chOff x="1837123" y="4248977"/>
            <a:chExt cx="5829133" cy="753985"/>
          </a:xfrm>
          <a:scene3d>
            <a:camera prst="orthographicFront"/>
            <a:lightRig rig="flat" dir="t"/>
          </a:scene3d>
        </p:grpSpPr>
        <p:sp>
          <p:nvSpPr>
            <p:cNvPr id="15" name="Redondear rectángulo de esquina del mismo lado 14"/>
            <p:cNvSpPr/>
            <p:nvPr/>
          </p:nvSpPr>
          <p:spPr>
            <a:xfrm rot="5400000">
              <a:off x="4374697" y="1711403"/>
              <a:ext cx="753985" cy="5829133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dondear rectángulo de esquina del mismo lado 4"/>
            <p:cNvSpPr/>
            <p:nvPr/>
          </p:nvSpPr>
          <p:spPr>
            <a:xfrm>
              <a:off x="1873929" y="4251372"/>
              <a:ext cx="5792326" cy="680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300" b="1" kern="1200" dirty="0"/>
                <a:t>Programación y Ejecución Presupuestal</a:t>
              </a:r>
              <a:r>
                <a:rPr lang="es-CO" sz="1200" kern="1200" dirty="0"/>
                <a:t>: </a:t>
              </a:r>
            </a:p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200" dirty="0"/>
                <a:t>Informar periódicamente sobre el avance en la ejecución presupuestal.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908798" y="184089"/>
            <a:ext cx="1884810" cy="900392"/>
            <a:chOff x="3674368" y="3259117"/>
            <a:chExt cx="1884810" cy="900392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3685263" y="3493352"/>
              <a:ext cx="1873915" cy="42420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3674368" y="3259117"/>
              <a:ext cx="1776497" cy="900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kern="1200" dirty="0"/>
                <a:t>Gestión Financiera</a:t>
              </a:r>
            </a:p>
          </p:txBody>
        </p:sp>
      </p:grpSp>
      <p:sp>
        <p:nvSpPr>
          <p:cNvPr id="17" name="Elipse 16"/>
          <p:cNvSpPr/>
          <p:nvPr/>
        </p:nvSpPr>
        <p:spPr>
          <a:xfrm>
            <a:off x="2278078" y="2413877"/>
            <a:ext cx="1044671" cy="2727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Elipse 17"/>
          <p:cNvSpPr/>
          <p:nvPr/>
        </p:nvSpPr>
        <p:spPr>
          <a:xfrm>
            <a:off x="3279648" y="2413877"/>
            <a:ext cx="920122" cy="2727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/>
          <p:cNvSpPr/>
          <p:nvPr/>
        </p:nvSpPr>
        <p:spPr>
          <a:xfrm>
            <a:off x="6417105" y="2444578"/>
            <a:ext cx="630649" cy="2043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Elipse 19"/>
          <p:cNvSpPr/>
          <p:nvPr/>
        </p:nvSpPr>
        <p:spPr>
          <a:xfrm>
            <a:off x="8013630" y="2435151"/>
            <a:ext cx="527055" cy="2232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Elipse 20"/>
          <p:cNvSpPr/>
          <p:nvPr/>
        </p:nvSpPr>
        <p:spPr>
          <a:xfrm>
            <a:off x="10254726" y="6419655"/>
            <a:ext cx="472977" cy="2183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Elipse 21"/>
          <p:cNvSpPr/>
          <p:nvPr/>
        </p:nvSpPr>
        <p:spPr>
          <a:xfrm>
            <a:off x="11576118" y="6419655"/>
            <a:ext cx="442274" cy="2183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00560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31568" t="20527" r="53320" b="66794"/>
          <a:stretch/>
        </p:blipFill>
        <p:spPr bwMode="auto">
          <a:xfrm>
            <a:off x="592429" y="231820"/>
            <a:ext cx="2730320" cy="142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43618" t="9358" r="37203" b="76756"/>
          <a:stretch/>
        </p:blipFill>
        <p:spPr bwMode="auto">
          <a:xfrm>
            <a:off x="10264467" y="260657"/>
            <a:ext cx="1725768" cy="808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30" y="281860"/>
            <a:ext cx="2140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4199770" y="920370"/>
            <a:ext cx="3313760" cy="741005"/>
            <a:chOff x="1837123" y="4248977"/>
            <a:chExt cx="5829133" cy="753985"/>
          </a:xfrm>
          <a:scene3d>
            <a:camera prst="orthographicFront"/>
            <a:lightRig rig="flat" dir="t"/>
          </a:scene3d>
        </p:grpSpPr>
        <p:sp>
          <p:nvSpPr>
            <p:cNvPr id="15" name="Redondear rectángulo de esquina del mismo lado 14"/>
            <p:cNvSpPr/>
            <p:nvPr/>
          </p:nvSpPr>
          <p:spPr>
            <a:xfrm rot="5400000">
              <a:off x="4374697" y="1711403"/>
              <a:ext cx="753985" cy="5829133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dondear rectángulo de esquina del mismo lado 4"/>
            <p:cNvSpPr/>
            <p:nvPr/>
          </p:nvSpPr>
          <p:spPr>
            <a:xfrm>
              <a:off x="1873929" y="4251372"/>
              <a:ext cx="5792326" cy="680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300" b="1" kern="1200" dirty="0"/>
                <a:t>Programación y Ejecución Presupuestal</a:t>
              </a:r>
              <a:r>
                <a:rPr lang="es-CO" sz="1200" kern="1200" dirty="0"/>
                <a:t>: </a:t>
              </a:r>
            </a:p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200" dirty="0"/>
                <a:t>Informar periódicamente sobre el avance en la ejecución presupuestal.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908798" y="184089"/>
            <a:ext cx="1884810" cy="900392"/>
            <a:chOff x="3674368" y="3259117"/>
            <a:chExt cx="1884810" cy="900392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3685263" y="3493352"/>
              <a:ext cx="1873915" cy="42420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3674368" y="3259117"/>
              <a:ext cx="1776497" cy="900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kern="1200" dirty="0"/>
                <a:t>Gestión Financiera</a:t>
              </a: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8951" y="1578811"/>
            <a:ext cx="9163050" cy="265028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29100"/>
            <a:ext cx="7955292" cy="2628900"/>
          </a:xfrm>
          <a:prstGeom prst="rect">
            <a:avLst/>
          </a:prstGeom>
        </p:spPr>
      </p:pic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81249"/>
              </p:ext>
            </p:extLst>
          </p:nvPr>
        </p:nvGraphicFramePr>
        <p:xfrm>
          <a:off x="8409725" y="4947450"/>
          <a:ext cx="3488911" cy="7772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5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64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Rezago</a:t>
                      </a:r>
                      <a:r>
                        <a:rPr lang="es-CO" sz="1500" baseline="0" dirty="0"/>
                        <a:t> </a:t>
                      </a:r>
                      <a:r>
                        <a:rPr lang="es-CO" sz="1500" dirty="0" err="1"/>
                        <a:t>Proy</a:t>
                      </a:r>
                      <a:r>
                        <a:rPr lang="es-CO" sz="1500" dirty="0"/>
                        <a:t>. </a:t>
                      </a:r>
                      <a:r>
                        <a:rPr lang="es-CO" sz="1500" dirty="0" err="1"/>
                        <a:t>Zonif</a:t>
                      </a:r>
                      <a:r>
                        <a:rPr lang="es-CO" sz="15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sz="1500" dirty="0"/>
                        <a:t>Compromiso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sz="1500" dirty="0"/>
                        <a:t>Obligación</a:t>
                      </a:r>
                      <a:r>
                        <a:rPr lang="es-CO" sz="1500" baseline="0" dirty="0"/>
                        <a:t> </a:t>
                      </a:r>
                      <a:endParaRPr lang="es-CO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-12%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-2%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CuadroTexto 18"/>
          <p:cNvSpPr txBox="1"/>
          <p:nvPr/>
        </p:nvSpPr>
        <p:spPr>
          <a:xfrm>
            <a:off x="244662" y="1977289"/>
            <a:ext cx="2545672" cy="132343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600" dirty="0"/>
              <a:t>Formulación y Ajuste de una Metodología General para la Zonificación de Plantaciones Forestales con Fines Comerciales en Colombia.  </a:t>
            </a:r>
          </a:p>
        </p:txBody>
      </p:sp>
    </p:spTree>
    <p:extLst>
      <p:ext uri="{BB962C8B-B14F-4D97-AF65-F5344CB8AC3E}">
        <p14:creationId xmlns:p14="http://schemas.microsoft.com/office/powerpoint/2010/main" val="2003468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561585"/>
              </p:ext>
            </p:extLst>
          </p:nvPr>
        </p:nvGraphicFramePr>
        <p:xfrm>
          <a:off x="341160" y="1853897"/>
          <a:ext cx="11649075" cy="4688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oja de cálculo" r:id="rId2" imgW="11649143" imgH="4219665" progId="Excel.Sheet.12">
                  <p:embed/>
                </p:oleObj>
              </mc:Choice>
              <mc:Fallback>
                <p:oleObj name="Hoja de cálculo" r:id="rId2" imgW="11649143" imgH="421966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1160" y="1853897"/>
                        <a:ext cx="11649075" cy="46883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n 3"/>
          <p:cNvPicPr/>
          <p:nvPr/>
        </p:nvPicPr>
        <p:blipFill rotWithShape="1">
          <a:blip r:embed="rId4"/>
          <a:srcRect l="31568" t="20527" r="53320" b="66794"/>
          <a:stretch/>
        </p:blipFill>
        <p:spPr bwMode="auto">
          <a:xfrm>
            <a:off x="592429" y="231820"/>
            <a:ext cx="2730320" cy="142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5"/>
          <a:srcRect l="43618" t="9358" r="37203" b="76756"/>
          <a:stretch/>
        </p:blipFill>
        <p:spPr bwMode="auto">
          <a:xfrm>
            <a:off x="10264467" y="260657"/>
            <a:ext cx="1725768" cy="808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30" y="281860"/>
            <a:ext cx="2140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4199770" y="920370"/>
            <a:ext cx="3313760" cy="741005"/>
            <a:chOff x="1837123" y="4248977"/>
            <a:chExt cx="5829133" cy="753985"/>
          </a:xfrm>
          <a:scene3d>
            <a:camera prst="orthographicFront"/>
            <a:lightRig rig="flat" dir="t"/>
          </a:scene3d>
        </p:grpSpPr>
        <p:sp>
          <p:nvSpPr>
            <p:cNvPr id="15" name="Redondear rectángulo de esquina del mismo lado 14"/>
            <p:cNvSpPr/>
            <p:nvPr/>
          </p:nvSpPr>
          <p:spPr>
            <a:xfrm rot="5400000">
              <a:off x="4374697" y="1711403"/>
              <a:ext cx="753985" cy="5829133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dondear rectángulo de esquina del mismo lado 4"/>
            <p:cNvSpPr/>
            <p:nvPr/>
          </p:nvSpPr>
          <p:spPr>
            <a:xfrm>
              <a:off x="1873929" y="4251372"/>
              <a:ext cx="5792326" cy="680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300" b="1" kern="1200" dirty="0"/>
                <a:t>Programación y Ejecución Presupuestal</a:t>
              </a:r>
              <a:r>
                <a:rPr lang="es-CO" sz="1200" kern="1200" dirty="0"/>
                <a:t>: </a:t>
              </a:r>
            </a:p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200" dirty="0"/>
                <a:t>Informar periódicamente sobre el avance en la ejecución presupuestal.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908798" y="184089"/>
            <a:ext cx="1884810" cy="900392"/>
            <a:chOff x="3674368" y="3259117"/>
            <a:chExt cx="1884810" cy="900392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3685263" y="3493352"/>
              <a:ext cx="1873915" cy="42420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3674368" y="3259117"/>
              <a:ext cx="1776497" cy="900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kern="1200" dirty="0"/>
                <a:t>Gestión Financiera</a:t>
              </a:r>
            </a:p>
          </p:txBody>
        </p:sp>
      </p:grpSp>
      <p:sp>
        <p:nvSpPr>
          <p:cNvPr id="17" name="Elipse 16"/>
          <p:cNvSpPr/>
          <p:nvPr/>
        </p:nvSpPr>
        <p:spPr>
          <a:xfrm>
            <a:off x="9717399" y="5890181"/>
            <a:ext cx="699222" cy="2183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Elipse 17"/>
          <p:cNvSpPr/>
          <p:nvPr/>
        </p:nvSpPr>
        <p:spPr>
          <a:xfrm>
            <a:off x="11357002" y="5882330"/>
            <a:ext cx="699222" cy="2183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/>
          <p:cNvSpPr/>
          <p:nvPr/>
        </p:nvSpPr>
        <p:spPr>
          <a:xfrm>
            <a:off x="1506651" y="3252248"/>
            <a:ext cx="1227122" cy="2545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Elipse 19"/>
          <p:cNvSpPr/>
          <p:nvPr/>
        </p:nvSpPr>
        <p:spPr>
          <a:xfrm>
            <a:off x="5566486" y="3252248"/>
            <a:ext cx="739064" cy="2545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Elipse 20"/>
          <p:cNvSpPr/>
          <p:nvPr/>
        </p:nvSpPr>
        <p:spPr>
          <a:xfrm>
            <a:off x="7052386" y="3252248"/>
            <a:ext cx="739064" cy="2545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98464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31568" t="20527" r="53320" b="66794"/>
          <a:stretch/>
        </p:blipFill>
        <p:spPr bwMode="auto">
          <a:xfrm>
            <a:off x="592429" y="231820"/>
            <a:ext cx="2730320" cy="142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43618" t="9358" r="37203" b="76756"/>
          <a:stretch/>
        </p:blipFill>
        <p:spPr bwMode="auto">
          <a:xfrm>
            <a:off x="10264467" y="260657"/>
            <a:ext cx="1725768" cy="808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30" y="281860"/>
            <a:ext cx="2140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4078218" y="842531"/>
            <a:ext cx="3825127" cy="532349"/>
            <a:chOff x="1701970" y="4248976"/>
            <a:chExt cx="5964290" cy="753985"/>
          </a:xfrm>
          <a:scene3d>
            <a:camera prst="orthographicFront"/>
            <a:lightRig rig="flat" dir="t"/>
          </a:scene3d>
        </p:grpSpPr>
        <p:sp>
          <p:nvSpPr>
            <p:cNvPr id="15" name="Redondear rectángulo de esquina del mismo lado 14"/>
            <p:cNvSpPr/>
            <p:nvPr/>
          </p:nvSpPr>
          <p:spPr>
            <a:xfrm rot="5400000">
              <a:off x="4374700" y="1711402"/>
              <a:ext cx="753985" cy="5829134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dondear rectángulo de esquina del mismo lado 4"/>
            <p:cNvSpPr/>
            <p:nvPr/>
          </p:nvSpPr>
          <p:spPr>
            <a:xfrm>
              <a:off x="1701970" y="4253081"/>
              <a:ext cx="5792326" cy="680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lvl="0" algn="ctr">
                <a:defRPr/>
              </a:pPr>
              <a:r>
                <a:rPr lang="es-CO" sz="1400" b="1" dirty="0"/>
                <a:t>Plan Anual de Adquisiciones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908798" y="184089"/>
            <a:ext cx="1884810" cy="900392"/>
            <a:chOff x="3674368" y="3259117"/>
            <a:chExt cx="1884810" cy="900392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3685263" y="3493352"/>
              <a:ext cx="1873915" cy="42420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3674368" y="3259117"/>
              <a:ext cx="1776497" cy="900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kern="1200" dirty="0"/>
                <a:t>Gestión Financiera</a:t>
              </a:r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4164898" y="2115309"/>
            <a:ext cx="6174557" cy="12003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s-CO" dirty="0"/>
              <a:t>Se han realizado cuatro actualizaciones del PAA 2015; 2 en enero, 1 en marzo y 1 en abril, aprobadas en Comités de contratación y debidamente publicadas en la página web de la Entidad. </a:t>
            </a:r>
          </a:p>
        </p:txBody>
      </p:sp>
      <p:grpSp>
        <p:nvGrpSpPr>
          <p:cNvPr id="23" name="Grupo 22"/>
          <p:cNvGrpSpPr/>
          <p:nvPr/>
        </p:nvGrpSpPr>
        <p:grpSpPr>
          <a:xfrm>
            <a:off x="259401" y="4441402"/>
            <a:ext cx="3825126" cy="1042831"/>
            <a:chOff x="1701970" y="4248976"/>
            <a:chExt cx="5964288" cy="753985"/>
          </a:xfrm>
          <a:scene3d>
            <a:camera prst="orthographicFront"/>
            <a:lightRig rig="flat" dir="t"/>
          </a:scene3d>
        </p:grpSpPr>
        <p:sp>
          <p:nvSpPr>
            <p:cNvPr id="24" name="Redondear rectángulo de esquina del mismo lado 23"/>
            <p:cNvSpPr/>
            <p:nvPr/>
          </p:nvSpPr>
          <p:spPr>
            <a:xfrm rot="5400000">
              <a:off x="4374699" y="1711402"/>
              <a:ext cx="753985" cy="5829133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dondear rectángulo de esquina del mismo lado 4"/>
            <p:cNvSpPr/>
            <p:nvPr/>
          </p:nvSpPr>
          <p:spPr>
            <a:xfrm>
              <a:off x="1701970" y="4253081"/>
              <a:ext cx="5792326" cy="680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algn="ctr">
                <a:defRPr/>
              </a:pPr>
              <a:r>
                <a:rPr lang="es-CO" sz="1300" b="1" dirty="0"/>
                <a:t>Plan Anual de Adquisiciones: </a:t>
              </a:r>
            </a:p>
            <a:p>
              <a:pPr algn="ctr">
                <a:defRPr/>
              </a:pPr>
              <a:r>
                <a:rPr lang="es-CO" sz="1400" dirty="0"/>
                <a:t>Verificar la correspondencia entre las solicitudes de CDP y el Plan anual de adquisiciones.</a:t>
              </a:r>
              <a:endParaRPr lang="es-CO" sz="1300" b="1" dirty="0"/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1089981" y="3782960"/>
            <a:ext cx="1884810" cy="900392"/>
            <a:chOff x="3674368" y="3259117"/>
            <a:chExt cx="1884810" cy="900392"/>
          </a:xfrm>
          <a:scene3d>
            <a:camera prst="orthographicFront"/>
            <a:lightRig rig="flat" dir="t"/>
          </a:scene3d>
        </p:grpSpPr>
        <p:sp>
          <p:nvSpPr>
            <p:cNvPr id="27" name="Rectángulo redondeado 26"/>
            <p:cNvSpPr/>
            <p:nvPr/>
          </p:nvSpPr>
          <p:spPr>
            <a:xfrm>
              <a:off x="3685263" y="3493352"/>
              <a:ext cx="1873915" cy="42420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ectángulo 27"/>
            <p:cNvSpPr/>
            <p:nvPr/>
          </p:nvSpPr>
          <p:spPr>
            <a:xfrm>
              <a:off x="3674368" y="3259117"/>
              <a:ext cx="1776497" cy="900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kern="1200" dirty="0"/>
                <a:t>Gestión Financiera</a:t>
              </a:r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142804" y="2051972"/>
            <a:ext cx="3835307" cy="1042831"/>
            <a:chOff x="1701970" y="4248976"/>
            <a:chExt cx="5964290" cy="753985"/>
          </a:xfrm>
          <a:scene3d>
            <a:camera prst="orthographicFront"/>
            <a:lightRig rig="flat" dir="t"/>
          </a:scene3d>
        </p:grpSpPr>
        <p:sp>
          <p:nvSpPr>
            <p:cNvPr id="30" name="Redondear rectángulo de esquina del mismo lado 29"/>
            <p:cNvSpPr/>
            <p:nvPr/>
          </p:nvSpPr>
          <p:spPr>
            <a:xfrm rot="5400000">
              <a:off x="4374700" y="1711402"/>
              <a:ext cx="753985" cy="5829134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Redondear rectángulo de esquina del mismo lado 4"/>
            <p:cNvSpPr/>
            <p:nvPr/>
          </p:nvSpPr>
          <p:spPr>
            <a:xfrm>
              <a:off x="1701970" y="4253081"/>
              <a:ext cx="5792326" cy="680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lvl="0" algn="ctr">
                <a:defRPr/>
              </a:pPr>
              <a:r>
                <a:rPr lang="es-CO" sz="1300" b="1" dirty="0"/>
                <a:t>Plan Anual de Adquisiciones:</a:t>
              </a:r>
            </a:p>
            <a:p>
              <a:pPr algn="ctr">
                <a:defRPr/>
              </a:pPr>
              <a:r>
                <a:rPr lang="es-CO" sz="1400" dirty="0"/>
                <a:t>Acompañar a las diferentes dependencias en la elaboración y actualización del plan anual de adquisiciones 2015.</a:t>
              </a:r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973384" y="1393530"/>
            <a:ext cx="1884810" cy="900392"/>
            <a:chOff x="3674368" y="3259117"/>
            <a:chExt cx="1884810" cy="900392"/>
          </a:xfrm>
          <a:scene3d>
            <a:camera prst="orthographicFront"/>
            <a:lightRig rig="flat" dir="t"/>
          </a:scene3d>
        </p:grpSpPr>
        <p:sp>
          <p:nvSpPr>
            <p:cNvPr id="33" name="Rectángulo redondeado 32"/>
            <p:cNvSpPr/>
            <p:nvPr/>
          </p:nvSpPr>
          <p:spPr>
            <a:xfrm>
              <a:off x="3685263" y="3493352"/>
              <a:ext cx="1873915" cy="42420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ectángulo 33"/>
            <p:cNvSpPr/>
            <p:nvPr/>
          </p:nvSpPr>
          <p:spPr>
            <a:xfrm>
              <a:off x="3674368" y="3259117"/>
              <a:ext cx="1776497" cy="900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kern="1200" dirty="0"/>
                <a:t>Gestión Financiera</a:t>
              </a:r>
            </a:p>
          </p:txBody>
        </p:sp>
      </p:grpSp>
      <p:sp>
        <p:nvSpPr>
          <p:cNvPr id="35" name="CuadroTexto 34"/>
          <p:cNvSpPr txBox="1"/>
          <p:nvPr/>
        </p:nvSpPr>
        <p:spPr>
          <a:xfrm>
            <a:off x="4164897" y="4221687"/>
            <a:ext cx="6174557" cy="147732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s-CO" dirty="0"/>
              <a:t>Mediante documento del PAA 2015, compartido en U:\Secretaria_General\Administrativo\Plan_Anual_Adquisiciones\2015, se realiza la verificación correspondiente entre las solicitudes de CDP y el PAA, a la fecha de corte, de 312 procesos registrados se han verificado y realizado 220 trámites. </a:t>
            </a:r>
          </a:p>
        </p:txBody>
      </p:sp>
    </p:spTree>
    <p:extLst>
      <p:ext uri="{BB962C8B-B14F-4D97-AF65-F5344CB8AC3E}">
        <p14:creationId xmlns:p14="http://schemas.microsoft.com/office/powerpoint/2010/main" val="456883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31568" t="20527" r="53320" b="66794"/>
          <a:stretch/>
        </p:blipFill>
        <p:spPr bwMode="auto">
          <a:xfrm>
            <a:off x="592429" y="231820"/>
            <a:ext cx="2730320" cy="142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43618" t="9358" r="37203" b="76756"/>
          <a:stretch/>
        </p:blipFill>
        <p:spPr bwMode="auto">
          <a:xfrm>
            <a:off x="10264467" y="260657"/>
            <a:ext cx="1725768" cy="808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30" y="281860"/>
            <a:ext cx="2140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4199770" y="920370"/>
            <a:ext cx="3313760" cy="741005"/>
            <a:chOff x="1837123" y="4248977"/>
            <a:chExt cx="5829133" cy="753985"/>
          </a:xfrm>
          <a:scene3d>
            <a:camera prst="orthographicFront"/>
            <a:lightRig rig="flat" dir="t"/>
          </a:scene3d>
        </p:grpSpPr>
        <p:sp>
          <p:nvSpPr>
            <p:cNvPr id="15" name="Redondear rectángulo de esquina del mismo lado 14"/>
            <p:cNvSpPr/>
            <p:nvPr/>
          </p:nvSpPr>
          <p:spPr>
            <a:xfrm rot="5400000">
              <a:off x="4374697" y="1711403"/>
              <a:ext cx="753985" cy="5829133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dondear rectángulo de esquina del mismo lado 4"/>
            <p:cNvSpPr/>
            <p:nvPr/>
          </p:nvSpPr>
          <p:spPr>
            <a:xfrm>
              <a:off x="1873929" y="4251372"/>
              <a:ext cx="5792326" cy="680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300" b="1" kern="1200" dirty="0"/>
                <a:t>Programación y Ejecución Presupuestal</a:t>
              </a:r>
              <a:r>
                <a:rPr lang="es-CO" sz="1200" kern="1200" dirty="0"/>
                <a:t>: </a:t>
              </a:r>
            </a:p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200" dirty="0"/>
                <a:t>Informar periódicamente sobre el avance en la ejecución presupuestal.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908798" y="184089"/>
            <a:ext cx="1884810" cy="900392"/>
            <a:chOff x="3674368" y="3259117"/>
            <a:chExt cx="1884810" cy="900392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3685263" y="3493352"/>
              <a:ext cx="1873915" cy="42420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3674368" y="3259117"/>
              <a:ext cx="1776497" cy="900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kern="1200" dirty="0"/>
                <a:t>Gestión Financiera</a:t>
              </a: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6663" y="1698291"/>
            <a:ext cx="8885337" cy="247456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4378" y="4279769"/>
            <a:ext cx="8910090" cy="2502816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244662" y="1977289"/>
            <a:ext cx="2545672" cy="107721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600" dirty="0"/>
              <a:t>INFORME PROGRAMACIÓN Y EJECUCIÓN PRESUPUESTAL MARZO/2015</a:t>
            </a:r>
          </a:p>
        </p:txBody>
      </p:sp>
    </p:spTree>
    <p:extLst>
      <p:ext uri="{BB962C8B-B14F-4D97-AF65-F5344CB8AC3E}">
        <p14:creationId xmlns:p14="http://schemas.microsoft.com/office/powerpoint/2010/main" val="40505909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31568" t="20527" r="53320" b="66794"/>
          <a:stretch/>
        </p:blipFill>
        <p:spPr bwMode="auto">
          <a:xfrm>
            <a:off x="592429" y="231820"/>
            <a:ext cx="2730320" cy="142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43618" t="9358" r="37203" b="76756"/>
          <a:stretch/>
        </p:blipFill>
        <p:spPr bwMode="auto">
          <a:xfrm>
            <a:off x="10264467" y="260657"/>
            <a:ext cx="1725768" cy="808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30" y="281860"/>
            <a:ext cx="2140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3733014" y="842531"/>
            <a:ext cx="4170331" cy="967415"/>
            <a:chOff x="1701970" y="4248976"/>
            <a:chExt cx="5964290" cy="753985"/>
          </a:xfrm>
          <a:scene3d>
            <a:camera prst="orthographicFront"/>
            <a:lightRig rig="flat" dir="t"/>
          </a:scene3d>
        </p:grpSpPr>
        <p:sp>
          <p:nvSpPr>
            <p:cNvPr id="15" name="Redondear rectángulo de esquina del mismo lado 14"/>
            <p:cNvSpPr/>
            <p:nvPr/>
          </p:nvSpPr>
          <p:spPr>
            <a:xfrm rot="5400000">
              <a:off x="4374700" y="1711402"/>
              <a:ext cx="753985" cy="5829134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dondear rectángulo de esquina del mismo lado 4"/>
            <p:cNvSpPr/>
            <p:nvPr/>
          </p:nvSpPr>
          <p:spPr>
            <a:xfrm>
              <a:off x="1701970" y="4253081"/>
              <a:ext cx="5792327" cy="680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lvl="0" algn="ctr">
                <a:defRPr/>
              </a:pPr>
              <a:r>
                <a:rPr lang="es-CO" sz="1400" b="1" dirty="0"/>
                <a:t>PAC: </a:t>
              </a:r>
              <a:r>
                <a:rPr lang="es-CO" sz="1400" dirty="0"/>
                <a:t>Informar periódicamente sobre el avance en el cumplimiento del PAC a los Directores de Áreas y Secretaria General.</a:t>
              </a:r>
              <a:endParaRPr lang="es-CO" sz="1300" b="1" dirty="0"/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908798" y="184089"/>
            <a:ext cx="1884810" cy="900392"/>
            <a:chOff x="3674368" y="3259117"/>
            <a:chExt cx="1884810" cy="900392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3685263" y="3493352"/>
              <a:ext cx="1873915" cy="42420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3674368" y="3259117"/>
              <a:ext cx="1776497" cy="900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kern="1200" dirty="0"/>
                <a:t>Gestión Financiera</a:t>
              </a:r>
            </a:p>
          </p:txBody>
        </p:sp>
      </p:grpSp>
      <p:sp>
        <p:nvSpPr>
          <p:cNvPr id="17" name="CuadroTexto 16"/>
          <p:cNvSpPr txBox="1"/>
          <p:nvPr/>
        </p:nvSpPr>
        <p:spPr>
          <a:xfrm>
            <a:off x="744322" y="1687642"/>
            <a:ext cx="2545672" cy="33855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600" dirty="0"/>
              <a:t>INFORME PAC ENERO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429" y="2319817"/>
            <a:ext cx="8662131" cy="397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030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31568" t="20527" r="53320" b="66794"/>
          <a:stretch/>
        </p:blipFill>
        <p:spPr bwMode="auto">
          <a:xfrm>
            <a:off x="592429" y="231820"/>
            <a:ext cx="2730320" cy="142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43618" t="9358" r="37203" b="76756"/>
          <a:stretch/>
        </p:blipFill>
        <p:spPr bwMode="auto">
          <a:xfrm>
            <a:off x="10264467" y="260657"/>
            <a:ext cx="1725768" cy="808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30" y="281860"/>
            <a:ext cx="2140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3733014" y="842531"/>
            <a:ext cx="4170331" cy="967415"/>
            <a:chOff x="1701970" y="4248976"/>
            <a:chExt cx="5964290" cy="753985"/>
          </a:xfrm>
          <a:scene3d>
            <a:camera prst="orthographicFront"/>
            <a:lightRig rig="flat" dir="t"/>
          </a:scene3d>
        </p:grpSpPr>
        <p:sp>
          <p:nvSpPr>
            <p:cNvPr id="15" name="Redondear rectángulo de esquina del mismo lado 14"/>
            <p:cNvSpPr/>
            <p:nvPr/>
          </p:nvSpPr>
          <p:spPr>
            <a:xfrm rot="5400000">
              <a:off x="4374700" y="1711402"/>
              <a:ext cx="753985" cy="5829134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dondear rectángulo de esquina del mismo lado 4"/>
            <p:cNvSpPr/>
            <p:nvPr/>
          </p:nvSpPr>
          <p:spPr>
            <a:xfrm>
              <a:off x="1701970" y="4253081"/>
              <a:ext cx="5792327" cy="680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lvl="0" algn="ctr">
                <a:defRPr/>
              </a:pPr>
              <a:r>
                <a:rPr lang="es-CO" sz="1400" b="1" dirty="0"/>
                <a:t>PAC: </a:t>
              </a:r>
              <a:r>
                <a:rPr lang="es-CO" sz="1400" dirty="0"/>
                <a:t>Informar periódicamente sobre el avance en el cumplimiento del PAC a los Directores de Áreas y Secretaria General.</a:t>
              </a:r>
              <a:endParaRPr lang="es-CO" sz="1300" b="1" dirty="0"/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908798" y="184089"/>
            <a:ext cx="1884810" cy="900392"/>
            <a:chOff x="3674368" y="3259117"/>
            <a:chExt cx="1884810" cy="900392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3685263" y="3493352"/>
              <a:ext cx="1873915" cy="42420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3674368" y="3259117"/>
              <a:ext cx="1776497" cy="900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kern="1200" dirty="0"/>
                <a:t>Gestión Financiera</a:t>
              </a:r>
            </a:p>
          </p:txBody>
        </p:sp>
      </p:grp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7911625"/>
              </p:ext>
            </p:extLst>
          </p:nvPr>
        </p:nvGraphicFramePr>
        <p:xfrm>
          <a:off x="859094" y="2319817"/>
          <a:ext cx="10514287" cy="3663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oja de cálculo" r:id="rId5" imgW="12353857" imgH="4305390" progId="Excel.Sheet.12">
                  <p:embed/>
                </p:oleObj>
              </mc:Choice>
              <mc:Fallback>
                <p:oleObj name="Hoja de cálculo" r:id="rId5" imgW="12353857" imgH="430539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59094" y="2319817"/>
                        <a:ext cx="10514287" cy="36635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24715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31568" t="20527" r="53320" b="66794"/>
          <a:stretch/>
        </p:blipFill>
        <p:spPr bwMode="auto">
          <a:xfrm>
            <a:off x="592429" y="231820"/>
            <a:ext cx="2730320" cy="142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43618" t="9358" r="37203" b="76756"/>
          <a:stretch/>
        </p:blipFill>
        <p:spPr bwMode="auto">
          <a:xfrm>
            <a:off x="10264467" y="260657"/>
            <a:ext cx="1725768" cy="808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30" y="281860"/>
            <a:ext cx="2140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3733014" y="842531"/>
            <a:ext cx="4170331" cy="967415"/>
            <a:chOff x="1701970" y="4248976"/>
            <a:chExt cx="5964290" cy="753985"/>
          </a:xfrm>
          <a:scene3d>
            <a:camera prst="orthographicFront"/>
            <a:lightRig rig="flat" dir="t"/>
          </a:scene3d>
        </p:grpSpPr>
        <p:sp>
          <p:nvSpPr>
            <p:cNvPr id="15" name="Redondear rectángulo de esquina del mismo lado 14"/>
            <p:cNvSpPr/>
            <p:nvPr/>
          </p:nvSpPr>
          <p:spPr>
            <a:xfrm rot="5400000">
              <a:off x="4374700" y="1711402"/>
              <a:ext cx="753985" cy="5829134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dondear rectángulo de esquina del mismo lado 4"/>
            <p:cNvSpPr/>
            <p:nvPr/>
          </p:nvSpPr>
          <p:spPr>
            <a:xfrm>
              <a:off x="1701970" y="4253081"/>
              <a:ext cx="5792327" cy="680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lvl="0" algn="ctr">
                <a:defRPr/>
              </a:pPr>
              <a:r>
                <a:rPr lang="es-CO" sz="1400" b="1" dirty="0"/>
                <a:t>PAC: </a:t>
              </a:r>
              <a:r>
                <a:rPr lang="es-CO" sz="1400" dirty="0"/>
                <a:t>Informar periódicamente sobre el avance en el cumplimiento del PAC a los Directores de Áreas y Secretaria General.</a:t>
              </a:r>
              <a:endParaRPr lang="es-CO" sz="1300" b="1" dirty="0"/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908798" y="184089"/>
            <a:ext cx="1884810" cy="900392"/>
            <a:chOff x="3674368" y="3259117"/>
            <a:chExt cx="1884810" cy="900392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3685263" y="3493352"/>
              <a:ext cx="1873915" cy="42420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3674368" y="3259117"/>
              <a:ext cx="1776497" cy="900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kern="1200" dirty="0"/>
                <a:t>Gestión Financiera</a:t>
              </a:r>
            </a:p>
          </p:txBody>
        </p:sp>
      </p:grpSp>
      <p:sp>
        <p:nvSpPr>
          <p:cNvPr id="17" name="CuadroTexto 16"/>
          <p:cNvSpPr txBox="1"/>
          <p:nvPr/>
        </p:nvSpPr>
        <p:spPr>
          <a:xfrm>
            <a:off x="744322" y="1687642"/>
            <a:ext cx="2545672" cy="33855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600" dirty="0"/>
              <a:t>INFORME PAC FEBRERO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50" y="2085581"/>
            <a:ext cx="9302827" cy="442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617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31568" t="20527" r="53320" b="66794"/>
          <a:stretch/>
        </p:blipFill>
        <p:spPr bwMode="auto">
          <a:xfrm>
            <a:off x="592429" y="231820"/>
            <a:ext cx="2730320" cy="142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43618" t="9358" r="37203" b="76756"/>
          <a:stretch/>
        </p:blipFill>
        <p:spPr bwMode="auto">
          <a:xfrm>
            <a:off x="10264467" y="260657"/>
            <a:ext cx="1725768" cy="808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30" y="281860"/>
            <a:ext cx="2140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3733014" y="842531"/>
            <a:ext cx="4170331" cy="967415"/>
            <a:chOff x="1701970" y="4248976"/>
            <a:chExt cx="5964290" cy="753985"/>
          </a:xfrm>
          <a:scene3d>
            <a:camera prst="orthographicFront"/>
            <a:lightRig rig="flat" dir="t"/>
          </a:scene3d>
        </p:grpSpPr>
        <p:sp>
          <p:nvSpPr>
            <p:cNvPr id="15" name="Redondear rectángulo de esquina del mismo lado 14"/>
            <p:cNvSpPr/>
            <p:nvPr/>
          </p:nvSpPr>
          <p:spPr>
            <a:xfrm rot="5400000">
              <a:off x="4374700" y="1711402"/>
              <a:ext cx="753985" cy="5829134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dondear rectángulo de esquina del mismo lado 4"/>
            <p:cNvSpPr/>
            <p:nvPr/>
          </p:nvSpPr>
          <p:spPr>
            <a:xfrm>
              <a:off x="1701970" y="4253081"/>
              <a:ext cx="5792327" cy="680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lvl="0" algn="ctr">
                <a:defRPr/>
              </a:pPr>
              <a:r>
                <a:rPr lang="es-CO" sz="1400" b="1" dirty="0"/>
                <a:t>PAC: </a:t>
              </a:r>
              <a:r>
                <a:rPr lang="es-CO" sz="1400" dirty="0"/>
                <a:t>Informar periódicamente sobre el avance en el cumplimiento del PAC a los Directores de Áreas y Secretaria General.</a:t>
              </a:r>
              <a:endParaRPr lang="es-CO" sz="1300" b="1" dirty="0"/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908798" y="184089"/>
            <a:ext cx="1884810" cy="900392"/>
            <a:chOff x="3674368" y="3259117"/>
            <a:chExt cx="1884810" cy="900392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3685263" y="3493352"/>
              <a:ext cx="1873915" cy="42420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3674368" y="3259117"/>
              <a:ext cx="1776497" cy="900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kern="1200" dirty="0"/>
                <a:t>Gestión Financiera</a:t>
              </a:r>
            </a:p>
          </p:txBody>
        </p:sp>
      </p:grp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5541508"/>
              </p:ext>
            </p:extLst>
          </p:nvPr>
        </p:nvGraphicFramePr>
        <p:xfrm>
          <a:off x="776874" y="2234154"/>
          <a:ext cx="11069051" cy="361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oja de cálculo" r:id="rId5" imgW="13763557" imgH="4495710" progId="Excel.Sheet.12">
                  <p:embed/>
                </p:oleObj>
              </mc:Choice>
              <mc:Fallback>
                <p:oleObj name="Hoja de cálculo" r:id="rId5" imgW="13763557" imgH="449571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76874" y="2234154"/>
                        <a:ext cx="11069051" cy="3614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04140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31568" t="20527" r="53320" b="66794"/>
          <a:stretch/>
        </p:blipFill>
        <p:spPr bwMode="auto">
          <a:xfrm>
            <a:off x="592429" y="231820"/>
            <a:ext cx="2730320" cy="142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43618" t="9358" r="37203" b="76756"/>
          <a:stretch/>
        </p:blipFill>
        <p:spPr bwMode="auto">
          <a:xfrm>
            <a:off x="10264467" y="260657"/>
            <a:ext cx="1725768" cy="808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30" y="281860"/>
            <a:ext cx="2140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3733014" y="842531"/>
            <a:ext cx="4170331" cy="967415"/>
            <a:chOff x="1701970" y="4248976"/>
            <a:chExt cx="5964290" cy="753985"/>
          </a:xfrm>
          <a:scene3d>
            <a:camera prst="orthographicFront"/>
            <a:lightRig rig="flat" dir="t"/>
          </a:scene3d>
        </p:grpSpPr>
        <p:sp>
          <p:nvSpPr>
            <p:cNvPr id="15" name="Redondear rectángulo de esquina del mismo lado 14"/>
            <p:cNvSpPr/>
            <p:nvPr/>
          </p:nvSpPr>
          <p:spPr>
            <a:xfrm rot="5400000">
              <a:off x="4374700" y="1711402"/>
              <a:ext cx="753985" cy="5829134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dondear rectángulo de esquina del mismo lado 4"/>
            <p:cNvSpPr/>
            <p:nvPr/>
          </p:nvSpPr>
          <p:spPr>
            <a:xfrm>
              <a:off x="1701970" y="4253081"/>
              <a:ext cx="5792327" cy="680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lvl="0" algn="ctr">
                <a:defRPr/>
              </a:pPr>
              <a:r>
                <a:rPr lang="es-CO" sz="1400" b="1" dirty="0"/>
                <a:t>PAC: </a:t>
              </a:r>
              <a:r>
                <a:rPr lang="es-CO" sz="1400" dirty="0"/>
                <a:t>Informar periódicamente sobre el avance en el cumplimiento del PAC a los Directores de Áreas y Secretaria General.</a:t>
              </a:r>
              <a:endParaRPr lang="es-CO" sz="1300" b="1" dirty="0"/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908798" y="184089"/>
            <a:ext cx="1884810" cy="900392"/>
            <a:chOff x="3674368" y="3259117"/>
            <a:chExt cx="1884810" cy="900392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3685263" y="3493352"/>
              <a:ext cx="1873915" cy="42420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3674368" y="3259117"/>
              <a:ext cx="1776497" cy="900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kern="1200" dirty="0"/>
                <a:t>Gestión Financiera</a:t>
              </a:r>
            </a:p>
          </p:txBody>
        </p:sp>
      </p:grpSp>
      <p:sp>
        <p:nvSpPr>
          <p:cNvPr id="17" name="CuadroTexto 16"/>
          <p:cNvSpPr txBox="1"/>
          <p:nvPr/>
        </p:nvSpPr>
        <p:spPr>
          <a:xfrm>
            <a:off x="744322" y="1687642"/>
            <a:ext cx="2545672" cy="33855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600" dirty="0"/>
              <a:t>INFORME PAC MARZO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9919" y="2234154"/>
            <a:ext cx="9278916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171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31568" t="20527" r="53320" b="66794"/>
          <a:stretch/>
        </p:blipFill>
        <p:spPr bwMode="auto">
          <a:xfrm>
            <a:off x="592429" y="231820"/>
            <a:ext cx="2730320" cy="142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43618" t="9358" r="37203" b="76756"/>
          <a:stretch/>
        </p:blipFill>
        <p:spPr bwMode="auto">
          <a:xfrm>
            <a:off x="10264467" y="260657"/>
            <a:ext cx="1725768" cy="808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30" y="281860"/>
            <a:ext cx="2140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3733014" y="842531"/>
            <a:ext cx="4170331" cy="967415"/>
            <a:chOff x="1701970" y="4248976"/>
            <a:chExt cx="5964290" cy="753985"/>
          </a:xfrm>
          <a:scene3d>
            <a:camera prst="orthographicFront"/>
            <a:lightRig rig="flat" dir="t"/>
          </a:scene3d>
        </p:grpSpPr>
        <p:sp>
          <p:nvSpPr>
            <p:cNvPr id="15" name="Redondear rectángulo de esquina del mismo lado 14"/>
            <p:cNvSpPr/>
            <p:nvPr/>
          </p:nvSpPr>
          <p:spPr>
            <a:xfrm rot="5400000">
              <a:off x="4374700" y="1711402"/>
              <a:ext cx="753985" cy="5829134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dondear rectángulo de esquina del mismo lado 4"/>
            <p:cNvSpPr/>
            <p:nvPr/>
          </p:nvSpPr>
          <p:spPr>
            <a:xfrm>
              <a:off x="1701970" y="4253081"/>
              <a:ext cx="5792327" cy="680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lvl="0" algn="ctr">
                <a:defRPr/>
              </a:pPr>
              <a:r>
                <a:rPr lang="es-CO" sz="1400" b="1" dirty="0"/>
                <a:t>PAC: </a:t>
              </a:r>
              <a:r>
                <a:rPr lang="es-CO" sz="1400" dirty="0"/>
                <a:t>Informar periódicamente sobre el avance en el cumplimiento del PAC a los Directores de Áreas y Secretaria General.</a:t>
              </a:r>
              <a:endParaRPr lang="es-CO" sz="1300" b="1" dirty="0"/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908798" y="184089"/>
            <a:ext cx="1884810" cy="900392"/>
            <a:chOff x="3674368" y="3259117"/>
            <a:chExt cx="1884810" cy="900392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3685263" y="3493352"/>
              <a:ext cx="1873915" cy="42420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3674368" y="3259117"/>
              <a:ext cx="1776497" cy="900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kern="1200" dirty="0"/>
                <a:t>Gestión Financiera</a:t>
              </a:r>
            </a:p>
          </p:txBody>
        </p:sp>
      </p:grp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8628997"/>
              </p:ext>
            </p:extLst>
          </p:nvPr>
        </p:nvGraphicFramePr>
        <p:xfrm>
          <a:off x="469880" y="2085582"/>
          <a:ext cx="11397806" cy="3719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oja de cálculo" r:id="rId5" imgW="13192057" imgH="4305390" progId="Excel.Sheet.12">
                  <p:embed/>
                </p:oleObj>
              </mc:Choice>
              <mc:Fallback>
                <p:oleObj name="Hoja de cálculo" r:id="rId5" imgW="13192057" imgH="430539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9880" y="2085582"/>
                        <a:ext cx="11397806" cy="37198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91830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31568" t="20527" r="53320" b="66794"/>
          <a:stretch/>
        </p:blipFill>
        <p:spPr bwMode="auto">
          <a:xfrm>
            <a:off x="592429" y="231820"/>
            <a:ext cx="2730320" cy="142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43618" t="9358" r="37203" b="76756"/>
          <a:stretch/>
        </p:blipFill>
        <p:spPr bwMode="auto">
          <a:xfrm>
            <a:off x="10264467" y="260657"/>
            <a:ext cx="1725768" cy="808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30" y="281860"/>
            <a:ext cx="2140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3733014" y="842531"/>
            <a:ext cx="4170331" cy="967415"/>
            <a:chOff x="1701970" y="4248976"/>
            <a:chExt cx="5964290" cy="753985"/>
          </a:xfrm>
          <a:scene3d>
            <a:camera prst="orthographicFront"/>
            <a:lightRig rig="flat" dir="t"/>
          </a:scene3d>
        </p:grpSpPr>
        <p:sp>
          <p:nvSpPr>
            <p:cNvPr id="15" name="Redondear rectángulo de esquina del mismo lado 14"/>
            <p:cNvSpPr/>
            <p:nvPr/>
          </p:nvSpPr>
          <p:spPr>
            <a:xfrm rot="5400000">
              <a:off x="4374700" y="1711402"/>
              <a:ext cx="753985" cy="5829134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dondear rectángulo de esquina del mismo lado 4"/>
            <p:cNvSpPr/>
            <p:nvPr/>
          </p:nvSpPr>
          <p:spPr>
            <a:xfrm>
              <a:off x="1701970" y="4253081"/>
              <a:ext cx="5792327" cy="680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lvl="0" algn="ctr">
                <a:defRPr/>
              </a:pPr>
              <a:r>
                <a:rPr lang="es-CO" sz="1400" b="1" dirty="0"/>
                <a:t>PAC: </a:t>
              </a:r>
              <a:r>
                <a:rPr lang="es-CO" sz="1400" dirty="0"/>
                <a:t>Informar periódicamente sobre el avance en el cumplimiento del PAC a los Directores de Áreas y Secretaria General.</a:t>
              </a:r>
              <a:endParaRPr lang="es-CO" sz="1300" b="1" dirty="0"/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908798" y="184089"/>
            <a:ext cx="1884810" cy="900392"/>
            <a:chOff x="3674368" y="3259117"/>
            <a:chExt cx="1884810" cy="900392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3685263" y="3493352"/>
              <a:ext cx="1873915" cy="42420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3674368" y="3259117"/>
              <a:ext cx="1776497" cy="900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kern="1200" dirty="0"/>
                <a:t>Gestión Financiera</a:t>
              </a: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322" y="2085582"/>
            <a:ext cx="10571380" cy="3981033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744322" y="1687642"/>
            <a:ext cx="2545672" cy="33855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600" dirty="0"/>
              <a:t>INFORME PAC ABRIL </a:t>
            </a:r>
          </a:p>
        </p:txBody>
      </p:sp>
    </p:spTree>
    <p:extLst>
      <p:ext uri="{BB962C8B-B14F-4D97-AF65-F5344CB8AC3E}">
        <p14:creationId xmlns:p14="http://schemas.microsoft.com/office/powerpoint/2010/main" val="33603752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31568" t="20527" r="53320" b="66794"/>
          <a:stretch/>
        </p:blipFill>
        <p:spPr bwMode="auto">
          <a:xfrm>
            <a:off x="592429" y="231820"/>
            <a:ext cx="2730320" cy="142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43618" t="9358" r="37203" b="76756"/>
          <a:stretch/>
        </p:blipFill>
        <p:spPr bwMode="auto">
          <a:xfrm>
            <a:off x="10264467" y="260657"/>
            <a:ext cx="1725768" cy="808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30" y="281860"/>
            <a:ext cx="2140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3733014" y="842531"/>
            <a:ext cx="4170331" cy="967415"/>
            <a:chOff x="1701970" y="4248976"/>
            <a:chExt cx="5964290" cy="753985"/>
          </a:xfrm>
          <a:scene3d>
            <a:camera prst="orthographicFront"/>
            <a:lightRig rig="flat" dir="t"/>
          </a:scene3d>
        </p:grpSpPr>
        <p:sp>
          <p:nvSpPr>
            <p:cNvPr id="15" name="Redondear rectángulo de esquina del mismo lado 14"/>
            <p:cNvSpPr/>
            <p:nvPr/>
          </p:nvSpPr>
          <p:spPr>
            <a:xfrm rot="5400000">
              <a:off x="4374700" y="1711402"/>
              <a:ext cx="753985" cy="5829134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dondear rectángulo de esquina del mismo lado 4"/>
            <p:cNvSpPr/>
            <p:nvPr/>
          </p:nvSpPr>
          <p:spPr>
            <a:xfrm>
              <a:off x="1701970" y="4253081"/>
              <a:ext cx="5792327" cy="680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lvl="0" algn="ctr">
                <a:defRPr/>
              </a:pPr>
              <a:r>
                <a:rPr lang="es-CO" sz="1400" b="1" dirty="0"/>
                <a:t>PAC: </a:t>
              </a:r>
              <a:r>
                <a:rPr lang="es-CO" sz="1400" dirty="0"/>
                <a:t>Informar periódicamente sobre el avance en el cumplimiento del PAC a los Directores de Áreas y Secretaria General.</a:t>
              </a:r>
              <a:endParaRPr lang="es-CO" sz="1300" b="1" dirty="0"/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908798" y="184089"/>
            <a:ext cx="1884810" cy="900392"/>
            <a:chOff x="3674368" y="3259117"/>
            <a:chExt cx="1884810" cy="900392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3685263" y="3493352"/>
              <a:ext cx="1873915" cy="42420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3674368" y="3259117"/>
              <a:ext cx="1776497" cy="900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kern="1200" dirty="0"/>
                <a:t>Gestión Financiera</a:t>
              </a:r>
            </a:p>
          </p:txBody>
        </p:sp>
      </p:grp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520776"/>
              </p:ext>
            </p:extLst>
          </p:nvPr>
        </p:nvGraphicFramePr>
        <p:xfrm>
          <a:off x="1171594" y="1895610"/>
          <a:ext cx="9648353" cy="4580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oja de cálculo" r:id="rId5" imgW="13192057" imgH="4524285" progId="Excel.Sheet.12">
                  <p:embed/>
                </p:oleObj>
              </mc:Choice>
              <mc:Fallback>
                <p:oleObj name="Hoja de cálculo" r:id="rId5" imgW="13192057" imgH="452428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71594" y="1895610"/>
                        <a:ext cx="9648353" cy="4580604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1393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31568" t="20527" r="53320" b="66794"/>
          <a:stretch/>
        </p:blipFill>
        <p:spPr bwMode="auto">
          <a:xfrm>
            <a:off x="592429" y="231820"/>
            <a:ext cx="2730320" cy="142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43618" t="9358" r="37203" b="76756"/>
          <a:stretch/>
        </p:blipFill>
        <p:spPr bwMode="auto">
          <a:xfrm>
            <a:off x="10264467" y="260657"/>
            <a:ext cx="1725768" cy="808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30" y="281860"/>
            <a:ext cx="2140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4199770" y="920370"/>
            <a:ext cx="3313760" cy="741005"/>
            <a:chOff x="1837123" y="4248977"/>
            <a:chExt cx="5829133" cy="753985"/>
          </a:xfrm>
          <a:scene3d>
            <a:camera prst="orthographicFront"/>
            <a:lightRig rig="flat" dir="t"/>
          </a:scene3d>
        </p:grpSpPr>
        <p:sp>
          <p:nvSpPr>
            <p:cNvPr id="15" name="Redondear rectángulo de esquina del mismo lado 14"/>
            <p:cNvSpPr/>
            <p:nvPr/>
          </p:nvSpPr>
          <p:spPr>
            <a:xfrm rot="5400000">
              <a:off x="4374697" y="1711403"/>
              <a:ext cx="753985" cy="5829133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dondear rectángulo de esquina del mismo lado 4"/>
            <p:cNvSpPr/>
            <p:nvPr/>
          </p:nvSpPr>
          <p:spPr>
            <a:xfrm>
              <a:off x="1873929" y="4251372"/>
              <a:ext cx="5792326" cy="680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300" b="1" kern="1200" dirty="0"/>
                <a:t>Programación y Ejecución Presupuestal</a:t>
              </a:r>
              <a:r>
                <a:rPr lang="es-CO" sz="1200" kern="1200" dirty="0"/>
                <a:t>: </a:t>
              </a:r>
            </a:p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200" dirty="0"/>
                <a:t>Informar periódicamente sobre el avance en la ejecución presupuestal.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908798" y="184089"/>
            <a:ext cx="1884810" cy="900392"/>
            <a:chOff x="3674368" y="3259117"/>
            <a:chExt cx="1884810" cy="900392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3685263" y="3493352"/>
              <a:ext cx="1873915" cy="42420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3674368" y="3259117"/>
              <a:ext cx="1776497" cy="900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kern="1200" dirty="0"/>
                <a:t>Gestión Financiera</a:t>
              </a:r>
            </a:p>
          </p:txBody>
        </p:sp>
      </p:grp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8726270"/>
              </p:ext>
            </p:extLst>
          </p:nvPr>
        </p:nvGraphicFramePr>
        <p:xfrm>
          <a:off x="883348" y="1739213"/>
          <a:ext cx="9946603" cy="5031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oja de cálculo" r:id="rId5" imgW="10144057" imgH="7677240" progId="Excel.Sheet.12">
                  <p:embed/>
                </p:oleObj>
              </mc:Choice>
              <mc:Fallback>
                <p:oleObj name="Hoja de cálculo" r:id="rId5" imgW="10144057" imgH="76772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83348" y="1739213"/>
                        <a:ext cx="9946603" cy="50310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3704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31568" t="20527" r="53320" b="66794"/>
          <a:stretch/>
        </p:blipFill>
        <p:spPr bwMode="auto">
          <a:xfrm>
            <a:off x="592429" y="231820"/>
            <a:ext cx="2730320" cy="142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43618" t="9358" r="37203" b="76756"/>
          <a:stretch/>
        </p:blipFill>
        <p:spPr bwMode="auto">
          <a:xfrm>
            <a:off x="10264467" y="260657"/>
            <a:ext cx="1725768" cy="808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30" y="281860"/>
            <a:ext cx="2140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4199770" y="920370"/>
            <a:ext cx="3313760" cy="741005"/>
            <a:chOff x="1837123" y="4248977"/>
            <a:chExt cx="5829133" cy="753985"/>
          </a:xfrm>
          <a:scene3d>
            <a:camera prst="orthographicFront"/>
            <a:lightRig rig="flat" dir="t"/>
          </a:scene3d>
        </p:grpSpPr>
        <p:sp>
          <p:nvSpPr>
            <p:cNvPr id="15" name="Redondear rectángulo de esquina del mismo lado 14"/>
            <p:cNvSpPr/>
            <p:nvPr/>
          </p:nvSpPr>
          <p:spPr>
            <a:xfrm rot="5400000">
              <a:off x="4374697" y="1711403"/>
              <a:ext cx="753985" cy="5829133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dondear rectángulo de esquina del mismo lado 4"/>
            <p:cNvSpPr/>
            <p:nvPr/>
          </p:nvSpPr>
          <p:spPr>
            <a:xfrm>
              <a:off x="1873929" y="4251372"/>
              <a:ext cx="5792326" cy="680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300" b="1" kern="1200" dirty="0"/>
                <a:t>Programación y Ejecución Presupuestal</a:t>
              </a:r>
              <a:r>
                <a:rPr lang="es-CO" sz="1200" kern="1200" dirty="0"/>
                <a:t>: </a:t>
              </a:r>
            </a:p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200" dirty="0"/>
                <a:t>Informar periódicamente sobre el avance en la ejecución presupuestal.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908798" y="184089"/>
            <a:ext cx="1884810" cy="900392"/>
            <a:chOff x="3674368" y="3259117"/>
            <a:chExt cx="1884810" cy="900392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3685263" y="3493352"/>
              <a:ext cx="1873915" cy="42420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3674368" y="3259117"/>
              <a:ext cx="1776497" cy="900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kern="1200" dirty="0"/>
                <a:t>Gestión Financiera</a:t>
              </a:r>
            </a:p>
          </p:txBody>
        </p:sp>
      </p:grpSp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7911392"/>
              </p:ext>
            </p:extLst>
          </p:nvPr>
        </p:nvGraphicFramePr>
        <p:xfrm>
          <a:off x="5194496" y="1661374"/>
          <a:ext cx="6997503" cy="519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oja de cálculo" r:id="rId5" imgW="9724957" imgH="5210085" progId="Excel.Sheet.12">
                  <p:embed/>
                </p:oleObj>
              </mc:Choice>
              <mc:Fallback>
                <p:oleObj name="Hoja de cálculo" r:id="rId5" imgW="9724957" imgH="521008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94496" y="1661374"/>
                        <a:ext cx="6997503" cy="5196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2689886"/>
            <a:ext cx="5194497" cy="333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58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31568" t="20527" r="53320" b="66794"/>
          <a:stretch/>
        </p:blipFill>
        <p:spPr bwMode="auto">
          <a:xfrm>
            <a:off x="592429" y="231820"/>
            <a:ext cx="2730320" cy="142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43618" t="9358" r="37203" b="76756"/>
          <a:stretch/>
        </p:blipFill>
        <p:spPr bwMode="auto">
          <a:xfrm>
            <a:off x="10264467" y="260657"/>
            <a:ext cx="1725768" cy="808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30" y="281860"/>
            <a:ext cx="2140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4199770" y="920370"/>
            <a:ext cx="3313760" cy="741005"/>
            <a:chOff x="1837123" y="4248977"/>
            <a:chExt cx="5829133" cy="753985"/>
          </a:xfrm>
          <a:scene3d>
            <a:camera prst="orthographicFront"/>
            <a:lightRig rig="flat" dir="t"/>
          </a:scene3d>
        </p:grpSpPr>
        <p:sp>
          <p:nvSpPr>
            <p:cNvPr id="15" name="Redondear rectángulo de esquina del mismo lado 14"/>
            <p:cNvSpPr/>
            <p:nvPr/>
          </p:nvSpPr>
          <p:spPr>
            <a:xfrm rot="5400000">
              <a:off x="4374697" y="1711403"/>
              <a:ext cx="753985" cy="5829133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dondear rectángulo de esquina del mismo lado 4"/>
            <p:cNvSpPr/>
            <p:nvPr/>
          </p:nvSpPr>
          <p:spPr>
            <a:xfrm>
              <a:off x="1873929" y="4251372"/>
              <a:ext cx="5792326" cy="680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300" b="1" kern="1200" dirty="0"/>
                <a:t>Programación y Ejecución Presupuestal</a:t>
              </a:r>
              <a:r>
                <a:rPr lang="es-CO" sz="1200" kern="1200" dirty="0"/>
                <a:t>: </a:t>
              </a:r>
            </a:p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200" dirty="0"/>
                <a:t>Informar periódicamente sobre el avance en la ejecución presupuestal.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908798" y="184089"/>
            <a:ext cx="1884810" cy="900392"/>
            <a:chOff x="3674368" y="3259117"/>
            <a:chExt cx="1884810" cy="900392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3685263" y="3493352"/>
              <a:ext cx="1873915" cy="42420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3674368" y="3259117"/>
              <a:ext cx="1776497" cy="900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kern="1200" dirty="0"/>
                <a:t>Gestión Financiera</a:t>
              </a:r>
            </a:p>
          </p:txBody>
        </p:sp>
      </p:grpSp>
      <p:sp>
        <p:nvSpPr>
          <p:cNvPr id="18" name="CuadroTexto 17"/>
          <p:cNvSpPr txBox="1"/>
          <p:nvPr/>
        </p:nvSpPr>
        <p:spPr>
          <a:xfrm>
            <a:off x="244662" y="1977289"/>
            <a:ext cx="2545672" cy="132343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600" dirty="0"/>
              <a:t>Fortalecimiento de la Planificación del Uso Eficiente del Suelo Rural y la Adecuación de Tierras a Nivel Nacional.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4602" y="1739214"/>
            <a:ext cx="9307398" cy="258226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51488"/>
            <a:ext cx="7598320" cy="2606511"/>
          </a:xfrm>
          <a:prstGeom prst="rect">
            <a:avLst/>
          </a:prstGeom>
        </p:spPr>
      </p:pic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348715"/>
              </p:ext>
            </p:extLst>
          </p:nvPr>
        </p:nvGraphicFramePr>
        <p:xfrm>
          <a:off x="7758260" y="4806048"/>
          <a:ext cx="3723588" cy="7772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44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73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r>
                        <a:rPr lang="es-CO" sz="1500" dirty="0"/>
                        <a:t>Rezago</a:t>
                      </a:r>
                      <a:r>
                        <a:rPr lang="es-CO" sz="1500" baseline="0" dirty="0"/>
                        <a:t> </a:t>
                      </a:r>
                      <a:r>
                        <a:rPr lang="es-CO" sz="1500" dirty="0" err="1"/>
                        <a:t>Proy</a:t>
                      </a:r>
                      <a:r>
                        <a:rPr lang="es-CO" sz="1500" dirty="0"/>
                        <a:t>. USO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Compromiso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Obligación</a:t>
                      </a:r>
                      <a:r>
                        <a:rPr lang="es-CO" sz="1500" baseline="0" dirty="0"/>
                        <a:t> </a:t>
                      </a:r>
                      <a:endParaRPr lang="es-CO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-5%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7659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31568" t="20527" r="53320" b="66794"/>
          <a:stretch/>
        </p:blipFill>
        <p:spPr bwMode="auto">
          <a:xfrm>
            <a:off x="592429" y="231820"/>
            <a:ext cx="2730320" cy="142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43618" t="9358" r="37203" b="76756"/>
          <a:stretch/>
        </p:blipFill>
        <p:spPr bwMode="auto">
          <a:xfrm>
            <a:off x="10264467" y="260657"/>
            <a:ext cx="1725768" cy="808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30" y="281860"/>
            <a:ext cx="2140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4199770" y="920370"/>
            <a:ext cx="3313760" cy="741005"/>
            <a:chOff x="1837123" y="4248977"/>
            <a:chExt cx="5829133" cy="753985"/>
          </a:xfrm>
          <a:scene3d>
            <a:camera prst="orthographicFront"/>
            <a:lightRig rig="flat" dir="t"/>
          </a:scene3d>
        </p:grpSpPr>
        <p:sp>
          <p:nvSpPr>
            <p:cNvPr id="15" name="Redondear rectángulo de esquina del mismo lado 14"/>
            <p:cNvSpPr/>
            <p:nvPr/>
          </p:nvSpPr>
          <p:spPr>
            <a:xfrm rot="5400000">
              <a:off x="4374697" y="1711403"/>
              <a:ext cx="753985" cy="5829133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dondear rectángulo de esquina del mismo lado 4"/>
            <p:cNvSpPr/>
            <p:nvPr/>
          </p:nvSpPr>
          <p:spPr>
            <a:xfrm>
              <a:off x="1873929" y="4251372"/>
              <a:ext cx="5792326" cy="680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300" b="1" kern="1200" dirty="0"/>
                <a:t>Programación y Ejecución Presupuestal</a:t>
              </a:r>
              <a:r>
                <a:rPr lang="es-CO" sz="1200" kern="1200" dirty="0"/>
                <a:t>: </a:t>
              </a:r>
            </a:p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200" dirty="0"/>
                <a:t>Informar periódicamente sobre el avance en la ejecución presupuestal.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908798" y="184089"/>
            <a:ext cx="1884810" cy="900392"/>
            <a:chOff x="3674368" y="3259117"/>
            <a:chExt cx="1884810" cy="900392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3685263" y="3493352"/>
              <a:ext cx="1873915" cy="42420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3674368" y="3259117"/>
              <a:ext cx="1776497" cy="900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kern="1200" dirty="0"/>
                <a:t>Gestión Financiera</a:t>
              </a:r>
            </a:p>
          </p:txBody>
        </p:sp>
      </p:grp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4969939"/>
              </p:ext>
            </p:extLst>
          </p:nvPr>
        </p:nvGraphicFramePr>
        <p:xfrm>
          <a:off x="348791" y="1722990"/>
          <a:ext cx="11321592" cy="508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oja de cálculo" r:id="rId5" imgW="13401743" imgH="8391615" progId="Excel.Sheet.12">
                  <p:embed/>
                </p:oleObj>
              </mc:Choice>
              <mc:Fallback>
                <p:oleObj name="Hoja de cálculo" r:id="rId5" imgW="13401743" imgH="839161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8791" y="1722990"/>
                        <a:ext cx="11321592" cy="5089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lipse 1"/>
          <p:cNvSpPr/>
          <p:nvPr/>
        </p:nvSpPr>
        <p:spPr>
          <a:xfrm>
            <a:off x="3186260" y="2450969"/>
            <a:ext cx="848412" cy="160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Elipse 16"/>
          <p:cNvSpPr/>
          <p:nvPr/>
        </p:nvSpPr>
        <p:spPr>
          <a:xfrm>
            <a:off x="6278252" y="2450969"/>
            <a:ext cx="593890" cy="160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Elipse 17"/>
          <p:cNvSpPr/>
          <p:nvPr/>
        </p:nvSpPr>
        <p:spPr>
          <a:xfrm>
            <a:off x="7707047" y="2450969"/>
            <a:ext cx="613165" cy="160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/>
          <p:cNvSpPr/>
          <p:nvPr/>
        </p:nvSpPr>
        <p:spPr>
          <a:xfrm>
            <a:off x="9857236" y="6543774"/>
            <a:ext cx="593890" cy="160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Elipse 19"/>
          <p:cNvSpPr/>
          <p:nvPr/>
        </p:nvSpPr>
        <p:spPr>
          <a:xfrm>
            <a:off x="11127351" y="6540710"/>
            <a:ext cx="593890" cy="160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Elipse 20"/>
          <p:cNvSpPr/>
          <p:nvPr/>
        </p:nvSpPr>
        <p:spPr>
          <a:xfrm>
            <a:off x="2337848" y="6521489"/>
            <a:ext cx="848412" cy="160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08015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31568" t="20527" r="53320" b="66794"/>
          <a:stretch/>
        </p:blipFill>
        <p:spPr bwMode="auto">
          <a:xfrm>
            <a:off x="592429" y="231820"/>
            <a:ext cx="2730320" cy="142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43618" t="9358" r="37203" b="76756"/>
          <a:stretch/>
        </p:blipFill>
        <p:spPr bwMode="auto">
          <a:xfrm>
            <a:off x="10264467" y="260657"/>
            <a:ext cx="1725768" cy="808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30" y="281860"/>
            <a:ext cx="2140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4199770" y="920370"/>
            <a:ext cx="3313760" cy="741005"/>
            <a:chOff x="1837123" y="4248977"/>
            <a:chExt cx="5829133" cy="753985"/>
          </a:xfrm>
          <a:scene3d>
            <a:camera prst="orthographicFront"/>
            <a:lightRig rig="flat" dir="t"/>
          </a:scene3d>
        </p:grpSpPr>
        <p:sp>
          <p:nvSpPr>
            <p:cNvPr id="15" name="Redondear rectángulo de esquina del mismo lado 14"/>
            <p:cNvSpPr/>
            <p:nvPr/>
          </p:nvSpPr>
          <p:spPr>
            <a:xfrm rot="5400000">
              <a:off x="4374697" y="1711403"/>
              <a:ext cx="753985" cy="5829133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dondear rectángulo de esquina del mismo lado 4"/>
            <p:cNvSpPr/>
            <p:nvPr/>
          </p:nvSpPr>
          <p:spPr>
            <a:xfrm>
              <a:off x="1873929" y="4251372"/>
              <a:ext cx="5792326" cy="680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300" b="1" kern="1200" dirty="0"/>
                <a:t>Programación y Ejecución Presupuestal</a:t>
              </a:r>
              <a:r>
                <a:rPr lang="es-CO" sz="1200" kern="1200" dirty="0"/>
                <a:t>: </a:t>
              </a:r>
            </a:p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200" dirty="0"/>
                <a:t>Informar periódicamente sobre el avance en la ejecución presupuestal.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908798" y="184089"/>
            <a:ext cx="1884810" cy="900392"/>
            <a:chOff x="3674368" y="3259117"/>
            <a:chExt cx="1884810" cy="900392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3685263" y="3493352"/>
              <a:ext cx="1873915" cy="42420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3674368" y="3259117"/>
              <a:ext cx="1776497" cy="900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kern="1200" dirty="0"/>
                <a:t>Gestión Financiera</a:t>
              </a: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577" y="1746300"/>
            <a:ext cx="9081725" cy="255232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4383548"/>
            <a:ext cx="8013630" cy="2471310"/>
          </a:xfrm>
          <a:prstGeom prst="rect">
            <a:avLst/>
          </a:prstGeom>
        </p:spPr>
      </p:pic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852729"/>
              </p:ext>
            </p:extLst>
          </p:nvPr>
        </p:nvGraphicFramePr>
        <p:xfrm>
          <a:off x="8266647" y="4928596"/>
          <a:ext cx="3723588" cy="7772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44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73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r>
                        <a:rPr lang="es-CO" sz="1500" dirty="0"/>
                        <a:t>Rezago</a:t>
                      </a:r>
                      <a:r>
                        <a:rPr lang="es-CO" sz="1500" baseline="0" dirty="0"/>
                        <a:t> </a:t>
                      </a:r>
                      <a:r>
                        <a:rPr lang="es-CO" sz="1500" dirty="0" err="1"/>
                        <a:t>Proy</a:t>
                      </a:r>
                      <a:r>
                        <a:rPr lang="es-CO" sz="1500" dirty="0"/>
                        <a:t>. ORD.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Compromiso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Obligación</a:t>
                      </a:r>
                      <a:r>
                        <a:rPr lang="es-CO" sz="1500" baseline="0" dirty="0"/>
                        <a:t> </a:t>
                      </a:r>
                      <a:endParaRPr lang="es-CO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-4%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/>
                        <a:t>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CuadroTexto 18"/>
          <p:cNvSpPr txBox="1"/>
          <p:nvPr/>
        </p:nvSpPr>
        <p:spPr>
          <a:xfrm>
            <a:off x="338930" y="1751045"/>
            <a:ext cx="2338282" cy="15696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600" dirty="0"/>
              <a:t>Fortalecimiento de la Planificación del Ordenamiento Social de la Propiedad Rural Productiva y del Mercado de Tierras. </a:t>
            </a:r>
          </a:p>
        </p:txBody>
      </p:sp>
    </p:spTree>
    <p:extLst>
      <p:ext uri="{BB962C8B-B14F-4D97-AF65-F5344CB8AC3E}">
        <p14:creationId xmlns:p14="http://schemas.microsoft.com/office/powerpoint/2010/main" val="1007649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6530720"/>
              </p:ext>
            </p:extLst>
          </p:nvPr>
        </p:nvGraphicFramePr>
        <p:xfrm>
          <a:off x="659875" y="1687823"/>
          <a:ext cx="10887959" cy="5111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oja de cálculo" r:id="rId2" imgW="13982700" imgH="9715500" progId="Excel.Sheet.12">
                  <p:embed/>
                </p:oleObj>
              </mc:Choice>
              <mc:Fallback>
                <p:oleObj name="Hoja de cálculo" r:id="rId2" imgW="13982700" imgH="97155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59875" y="1687823"/>
                        <a:ext cx="10887959" cy="51118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n 3"/>
          <p:cNvPicPr/>
          <p:nvPr/>
        </p:nvPicPr>
        <p:blipFill rotWithShape="1">
          <a:blip r:embed="rId4"/>
          <a:srcRect l="31568" t="20527" r="53320" b="66794"/>
          <a:stretch/>
        </p:blipFill>
        <p:spPr bwMode="auto">
          <a:xfrm>
            <a:off x="592429" y="231820"/>
            <a:ext cx="2730320" cy="142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5"/>
          <a:srcRect l="43618" t="9358" r="37203" b="76756"/>
          <a:stretch/>
        </p:blipFill>
        <p:spPr bwMode="auto">
          <a:xfrm>
            <a:off x="10264467" y="260657"/>
            <a:ext cx="1725768" cy="808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30" y="281860"/>
            <a:ext cx="214055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4199770" y="920370"/>
            <a:ext cx="3313760" cy="741005"/>
            <a:chOff x="1837123" y="4248977"/>
            <a:chExt cx="5829133" cy="753985"/>
          </a:xfrm>
          <a:scene3d>
            <a:camera prst="orthographicFront"/>
            <a:lightRig rig="flat" dir="t"/>
          </a:scene3d>
        </p:grpSpPr>
        <p:sp>
          <p:nvSpPr>
            <p:cNvPr id="15" name="Redondear rectángulo de esquina del mismo lado 14"/>
            <p:cNvSpPr/>
            <p:nvPr/>
          </p:nvSpPr>
          <p:spPr>
            <a:xfrm rot="5400000">
              <a:off x="4374697" y="1711403"/>
              <a:ext cx="753985" cy="5829133"/>
            </a:xfrm>
            <a:prstGeom prst="round2Same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lnRef>
            <a:fillRef idx="1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fillRef>
            <a:effectRef idx="2">
              <a:schemeClr val="accent2">
                <a:tint val="40000"/>
                <a:alpha val="90000"/>
                <a:hueOff val="-849226"/>
                <a:satOff val="-75346"/>
                <a:lumOff val="-76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dondear rectángulo de esquina del mismo lado 4"/>
            <p:cNvSpPr/>
            <p:nvPr/>
          </p:nvSpPr>
          <p:spPr>
            <a:xfrm>
              <a:off x="1873929" y="4251372"/>
              <a:ext cx="5792326" cy="6803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300" b="1" kern="1200" dirty="0"/>
                <a:t>Programación y Ejecución Presupuestal</a:t>
              </a:r>
              <a:r>
                <a:rPr lang="es-CO" sz="1200" kern="1200" dirty="0"/>
                <a:t>: </a:t>
              </a:r>
            </a:p>
            <a:p>
              <a:pPr algn="just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200" dirty="0"/>
                <a:t>Informar periódicamente sobre el avance en la ejecución presupuestal.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908798" y="184089"/>
            <a:ext cx="1884810" cy="900392"/>
            <a:chOff x="3674368" y="3259117"/>
            <a:chExt cx="1884810" cy="900392"/>
          </a:xfrm>
          <a:scene3d>
            <a:camera prst="orthographicFront"/>
            <a:lightRig rig="flat" dir="t"/>
          </a:scene3d>
        </p:grpSpPr>
        <p:sp>
          <p:nvSpPr>
            <p:cNvPr id="13" name="Rectángulo redondeado 12"/>
            <p:cNvSpPr/>
            <p:nvPr/>
          </p:nvSpPr>
          <p:spPr>
            <a:xfrm>
              <a:off x="3685263" y="3493352"/>
              <a:ext cx="1873915" cy="42420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3674368" y="3259117"/>
              <a:ext cx="1776497" cy="900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kern="1200" dirty="0"/>
                <a:t>Gestión Financiera</a:t>
              </a:r>
            </a:p>
          </p:txBody>
        </p:sp>
      </p:grpSp>
      <p:sp>
        <p:nvSpPr>
          <p:cNvPr id="17" name="Elipse 16"/>
          <p:cNvSpPr/>
          <p:nvPr/>
        </p:nvSpPr>
        <p:spPr>
          <a:xfrm>
            <a:off x="3539565" y="2356675"/>
            <a:ext cx="848412" cy="160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Elipse 17"/>
          <p:cNvSpPr/>
          <p:nvPr/>
        </p:nvSpPr>
        <p:spPr>
          <a:xfrm>
            <a:off x="2804274" y="6534964"/>
            <a:ext cx="848412" cy="160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/>
          <p:cNvSpPr/>
          <p:nvPr/>
        </p:nvSpPr>
        <p:spPr>
          <a:xfrm>
            <a:off x="6590181" y="2376763"/>
            <a:ext cx="574190" cy="1502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Elipse 19"/>
          <p:cNvSpPr/>
          <p:nvPr/>
        </p:nvSpPr>
        <p:spPr>
          <a:xfrm>
            <a:off x="7861956" y="2356675"/>
            <a:ext cx="499620" cy="1714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Elipse 20"/>
          <p:cNvSpPr/>
          <p:nvPr/>
        </p:nvSpPr>
        <p:spPr>
          <a:xfrm>
            <a:off x="9813302" y="6534965"/>
            <a:ext cx="593381" cy="160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Elipse 21"/>
          <p:cNvSpPr/>
          <p:nvPr/>
        </p:nvSpPr>
        <p:spPr>
          <a:xfrm>
            <a:off x="11030402" y="6534964"/>
            <a:ext cx="517432" cy="1544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108970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6B1C7C4050E044DAF5AA32AD2267181" ma:contentTypeVersion="6" ma:contentTypeDescription="Crear nuevo documento." ma:contentTypeScope="" ma:versionID="5dfade50012f974ca9fe1096253b1fe4">
  <xsd:schema xmlns:xsd="http://www.w3.org/2001/XMLSchema" xmlns:xs="http://www.w3.org/2001/XMLSchema" xmlns:p="http://schemas.microsoft.com/office/2006/metadata/properties" xmlns:ns1="http://schemas.microsoft.com/sharepoint/v3" xmlns:ns2="a7912b74-821a-4119-aad9-e1c9b233eb5e" targetNamespace="http://schemas.microsoft.com/office/2006/metadata/properties" ma:root="true" ma:fieldsID="8eabd1c6c6e262e393fcf49e85392772" ns1:_="" ns2:_="">
    <xsd:import namespace="http://schemas.microsoft.com/sharepoint/v3"/>
    <xsd:import namespace="a7912b74-821a-4119-aad9-e1c9b233eb5e"/>
    <xsd:element name="properties">
      <xsd:complexType>
        <xsd:sequence>
          <xsd:element name="documentManagement">
            <xsd:complexType>
              <xsd:all>
                <xsd:element ref="ns1:VariationsItemGroupID" minOccurs="0"/>
                <xsd:element ref="ns2:Año"/>
                <xsd:element ref="ns2:Categoría_x0020_Documento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VariationsItemGroupID" ma:index="8" nillable="true" ma:displayName="Identificador de grupo de elementos" ma:description="" ma:hidden="true" ma:internalName="VariationsItemGroupID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912b74-821a-4119-aad9-e1c9b233eb5e" elementFormDefault="qualified">
    <xsd:import namespace="http://schemas.microsoft.com/office/2006/documentManagement/types"/>
    <xsd:import namespace="http://schemas.microsoft.com/office/infopath/2007/PartnerControls"/>
    <xsd:element name="Año" ma:index="9" ma:displayName="Año" ma:default="2024" ma:format="Dropdown" ma:internalName="A_x00f1_o">
      <xsd:simpleType>
        <xsd:restriction base="dms:Choice">
          <xsd:enumeration value="2025"/>
          <xsd:enumeration value="2024"/>
          <xsd:enumeration value="2023"/>
          <xsd:enumeration value="2022"/>
          <xsd:enumeration value="2021"/>
          <xsd:enumeration value="2020"/>
          <xsd:enumeration value="2019"/>
          <xsd:enumeration value="2018"/>
          <xsd:enumeration value="2017"/>
          <xsd:enumeration value="2016"/>
          <xsd:enumeration value="2015"/>
          <xsd:enumeration value="2014"/>
          <xsd:enumeration value="2013"/>
        </xsd:restriction>
      </xsd:simpleType>
    </xsd:element>
    <xsd:element name="Categoría_x0020_Documento" ma:index="10" ma:displayName="Categoría Documento" ma:default="Presupuesto" ma:format="Dropdown" ma:internalName="Categor_x00ed_a_x0020_Documento" ma:readOnly="false">
      <xsd:simpleType>
        <xsd:restriction base="dms:Choice">
          <xsd:enumeration value="Presupuesto"/>
          <xsd:enumeration value="Estados"/>
          <xsd:enumeration value="Operaciones"/>
        </xsd:restriction>
      </xsd:simpleType>
    </xsd:element>
    <xsd:element name="SharedWithUsers" ma:index="11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ño xmlns="a7912b74-821a-4119-aad9-e1c9b233eb5e">2015</Año>
    <Categoría_x0020_Documento xmlns="a7912b74-821a-4119-aad9-e1c9b233eb5e">Presupuesto</Categoría_x0020_Documento>
    <VariationsItemGroupID xmlns="http://schemas.microsoft.com/sharepoint/v3">3a10e0af-b9a0-4a16-83d6-00a73fe68a6f</VariationsItemGroupID>
  </documentManagement>
</p:properties>
</file>

<file path=customXml/itemProps1.xml><?xml version="1.0" encoding="utf-8"?>
<ds:datastoreItem xmlns:ds="http://schemas.openxmlformats.org/officeDocument/2006/customXml" ds:itemID="{3BD7B07E-E028-49FF-9D10-33B072F4E459}"/>
</file>

<file path=customXml/itemProps2.xml><?xml version="1.0" encoding="utf-8"?>
<ds:datastoreItem xmlns:ds="http://schemas.openxmlformats.org/officeDocument/2006/customXml" ds:itemID="{DAD3F7BD-B541-4641-96DB-292C13BD758C}"/>
</file>

<file path=customXml/itemProps3.xml><?xml version="1.0" encoding="utf-8"?>
<ds:datastoreItem xmlns:ds="http://schemas.openxmlformats.org/officeDocument/2006/customXml" ds:itemID="{B4534445-971C-4BEA-8475-95CF5C8A3BED}"/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1308</Words>
  <Application>Microsoft Office PowerPoint</Application>
  <PresentationFormat>Panorámica</PresentationFormat>
  <Paragraphs>208</Paragraphs>
  <Slides>37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Century Gothic</vt:lpstr>
      <vt:lpstr>Tema de Office</vt:lpstr>
      <vt:lpstr>Hoja de cálculo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de Ejecución Presupuestal a abril 30 de 2015</dc:title>
  <dc:creator>Emiro Diaz</dc:creator>
  <cp:lastModifiedBy>NELCY MUÑOZ</cp:lastModifiedBy>
  <cp:revision>103</cp:revision>
  <dcterms:created xsi:type="dcterms:W3CDTF">2015-02-16T15:19:18Z</dcterms:created>
  <dcterms:modified xsi:type="dcterms:W3CDTF">2022-10-07T23:18:46Z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0x01010076B1C7C4050E044DAF5AA32AD2267181</vt:lpwstr>
  </property>
</Properties>
</file>