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chart14.xml" ContentType="application/vnd.openxmlformats-officedocument.drawingml.chart+xml"/>
  <Override PartName="/ppt/theme/themeOverride7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charts/chart10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0" r:id="rId2"/>
    <p:sldId id="398" r:id="rId3"/>
    <p:sldId id="404" r:id="rId4"/>
    <p:sldId id="403" r:id="rId5"/>
    <p:sldId id="407" r:id="rId6"/>
    <p:sldId id="401" r:id="rId7"/>
    <p:sldId id="405" r:id="rId8"/>
    <p:sldId id="402" r:id="rId9"/>
    <p:sldId id="408" r:id="rId10"/>
    <p:sldId id="409" r:id="rId11"/>
    <p:sldId id="410" r:id="rId12"/>
    <p:sldId id="411" r:id="rId13"/>
    <p:sldId id="406" r:id="rId14"/>
    <p:sldId id="399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7" d="100"/>
          <a:sy n="37" d="100"/>
        </p:scale>
        <p:origin x="93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F:\INFORME%20DIC%202015\Seguimiento%20Juana%20Inv.%20DICIEMBRE.xls" TargetMode="External"/><Relationship Id="rId1" Type="http://schemas.openxmlformats.org/officeDocument/2006/relationships/themeOverride" Target="../theme/themeOverride7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NFORME%20DIC%202015\Seguimiento%20Juana%20Inv.%20DICIEMBRE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INFORME%20DIC%202015\Seguimiento%20Juana%20Inv.%20DICIEMBRE.xls" TargetMode="External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NFORME%20DIC%202015\Seguimiento%20Juana%20Inv.%20DICIEMBRE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NFORME%20DIC%202015\PAC%20DICIEMBRE%202015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INFORME%20DIC%202015\Seguimiento%20Juana%20Inv.%20DICIEMBRE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NFORME%20DIC%202015\Seguimiento%20Juana%20Inv.%20DICIEMBRE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F:\INFORME%20DIC%202015\Seguimiento%20Juana%20Inv.%20DICIEMBRE.xls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NFORME%20DIC%202015\Seguimiento%20Juana%20Inv.%20DICIEMBRE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F:\INFORME%20DIC%202015\Seguimiento%20Juana%20Inv.%20DICIEMBRE.xls" TargetMode="External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NFORME%20DIC%202015\Seguimiento%20Juana%20Inv.%20DICIEMBR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 sz="18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es-ES"/>
              <a:t>PROYECCIÓN vs EJECUCIÓN: COMPROMISOS UPRA 2015 </a:t>
            </a:r>
          </a:p>
        </c:rich>
      </c:tx>
      <c:layout>
        <c:manualLayout>
          <c:xMode val="edge"/>
          <c:yMode val="edge"/>
          <c:x val="0.15368527387684788"/>
          <c:y val="2.924231048136099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2372493438320213E-2"/>
          <c:y val="0.17161051589862739"/>
          <c:w val="0.74126554261842159"/>
          <c:h val="0.65099334260372976"/>
        </c:manualLayout>
      </c:layout>
      <c:lineChart>
        <c:grouping val="standard"/>
        <c:varyColors val="0"/>
        <c:ser>
          <c:idx val="2"/>
          <c:order val="0"/>
          <c:tx>
            <c:strRef>
              <c:f>'INFO. EJEC. GENERAL'!$Q$5</c:f>
              <c:strCache>
                <c:ptCount val="1"/>
                <c:pt idx="0">
                  <c:v>Prog.  Inv.  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ymbol val="triangle"/>
            <c:size val="5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cat>
            <c:strRef>
              <c:f>'INFO. EJEC. GENERAL'!$P$6:$P$17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'INFO. EJEC. GENERAL'!$Q$6:$Q$17</c:f>
              <c:numCache>
                <c:formatCode>#,##0.00</c:formatCode>
                <c:ptCount val="12"/>
                <c:pt idx="0">
                  <c:v>26.54</c:v>
                </c:pt>
                <c:pt idx="1">
                  <c:v>44.94</c:v>
                </c:pt>
                <c:pt idx="2">
                  <c:v>59.3</c:v>
                </c:pt>
                <c:pt idx="3">
                  <c:v>66.09</c:v>
                </c:pt>
                <c:pt idx="4">
                  <c:v>75.11999999999999</c:v>
                </c:pt>
                <c:pt idx="5">
                  <c:v>92.53</c:v>
                </c:pt>
                <c:pt idx="6">
                  <c:v>96.1</c:v>
                </c:pt>
                <c:pt idx="7">
                  <c:v>97.55</c:v>
                </c:pt>
                <c:pt idx="8">
                  <c:v>98.27</c:v>
                </c:pt>
                <c:pt idx="9">
                  <c:v>98.86</c:v>
                </c:pt>
                <c:pt idx="10">
                  <c:v>99.35</c:v>
                </c:pt>
                <c:pt idx="1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E7-4634-BC25-237023F4BF96}"/>
            </c:ext>
          </c:extLst>
        </c:ser>
        <c:ser>
          <c:idx val="3"/>
          <c:order val="1"/>
          <c:tx>
            <c:strRef>
              <c:f>'INFO. EJEC. GENERAL'!$R$5</c:f>
              <c:strCache>
                <c:ptCount val="1"/>
                <c:pt idx="0">
                  <c:v>Ejecución  Inv.</c:v>
                </c:pt>
              </c:strCache>
            </c:strRef>
          </c:tx>
          <c:spPr>
            <a:ln>
              <a:solidFill>
                <a:srgbClr val="9900FF"/>
              </a:solidFill>
            </a:ln>
          </c:spPr>
          <c:marker>
            <c:spPr>
              <a:solidFill>
                <a:srgbClr val="9900FF"/>
              </a:solidFill>
              <a:ln>
                <a:solidFill>
                  <a:srgbClr val="9900FF"/>
                </a:solidFill>
              </a:ln>
            </c:spPr>
          </c:marker>
          <c:cat>
            <c:strRef>
              <c:f>'INFO. EJEC. GENERAL'!$P$6:$P$17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'INFO. EJEC. GENERAL'!$R$6:$R$17</c:f>
              <c:numCache>
                <c:formatCode>#,##0.00</c:formatCode>
                <c:ptCount val="12"/>
                <c:pt idx="0">
                  <c:v>21</c:v>
                </c:pt>
                <c:pt idx="1">
                  <c:v>45.9</c:v>
                </c:pt>
                <c:pt idx="2">
                  <c:v>55.6</c:v>
                </c:pt>
                <c:pt idx="3">
                  <c:v>57.9</c:v>
                </c:pt>
                <c:pt idx="4">
                  <c:v>62.2</c:v>
                </c:pt>
                <c:pt idx="5">
                  <c:v>68.2</c:v>
                </c:pt>
                <c:pt idx="6">
                  <c:v>74.89</c:v>
                </c:pt>
                <c:pt idx="7">
                  <c:v>84.23</c:v>
                </c:pt>
                <c:pt idx="8">
                  <c:v>88.55</c:v>
                </c:pt>
                <c:pt idx="9">
                  <c:v>89.3</c:v>
                </c:pt>
                <c:pt idx="10">
                  <c:v>95.586309924819133</c:v>
                </c:pt>
                <c:pt idx="11">
                  <c:v>95.586309924819133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E7-4634-BC25-237023F4BF96}"/>
            </c:ext>
          </c:extLst>
        </c:ser>
        <c:ser>
          <c:idx val="5"/>
          <c:order val="2"/>
          <c:tx>
            <c:strRef>
              <c:f>'INFO. EJEC. GENERAL'!$U$5</c:f>
              <c:strCache>
                <c:ptCount val="1"/>
                <c:pt idx="0">
                  <c:v>Prog. Func.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circle"/>
            <c:size val="5"/>
            <c:spPr>
              <a:solidFill>
                <a:schemeClr val="accent6"/>
              </a:solidFill>
            </c:spPr>
          </c:marker>
          <c:cat>
            <c:strRef>
              <c:f>'INFO. EJEC. GENERAL'!$P$6:$P$17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'INFO. EJEC. GENERAL'!$U$6:$U$17</c:f>
              <c:numCache>
                <c:formatCode>#,##0.00</c:formatCode>
                <c:ptCount val="12"/>
                <c:pt idx="0">
                  <c:v>15</c:v>
                </c:pt>
                <c:pt idx="1">
                  <c:v>23</c:v>
                </c:pt>
                <c:pt idx="2">
                  <c:v>30</c:v>
                </c:pt>
                <c:pt idx="3">
                  <c:v>37</c:v>
                </c:pt>
                <c:pt idx="4">
                  <c:v>42.89</c:v>
                </c:pt>
                <c:pt idx="5">
                  <c:v>50.290000000000006</c:v>
                </c:pt>
                <c:pt idx="6">
                  <c:v>63.07</c:v>
                </c:pt>
                <c:pt idx="7">
                  <c:v>69.989999999999995</c:v>
                </c:pt>
                <c:pt idx="8">
                  <c:v>76.55</c:v>
                </c:pt>
                <c:pt idx="9">
                  <c:v>83.08</c:v>
                </c:pt>
                <c:pt idx="10">
                  <c:v>89.36</c:v>
                </c:pt>
                <c:pt idx="1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CE7-4634-BC25-237023F4BF96}"/>
            </c:ext>
          </c:extLst>
        </c:ser>
        <c:ser>
          <c:idx val="7"/>
          <c:order val="3"/>
          <c:tx>
            <c:strRef>
              <c:f>'INFO. EJEC. GENERAL'!$V$5</c:f>
              <c:strCache>
                <c:ptCount val="1"/>
                <c:pt idx="0">
                  <c:v>Ejecución   Func.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ymbol val="diamond"/>
            <c:size val="6"/>
            <c:spPr>
              <a:solidFill>
                <a:srgbClr val="FF0066"/>
              </a:solidFill>
              <a:ln>
                <a:solidFill>
                  <a:srgbClr val="FF0066"/>
                </a:solidFill>
              </a:ln>
            </c:spPr>
          </c:marker>
          <c:cat>
            <c:strRef>
              <c:f>'INFO. EJEC. GENERAL'!$P$6:$P$17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'INFO. EJEC. GENERAL'!$V$6:$V$17</c:f>
              <c:numCache>
                <c:formatCode>#,##0.00</c:formatCode>
                <c:ptCount val="12"/>
                <c:pt idx="0">
                  <c:v>14</c:v>
                </c:pt>
                <c:pt idx="1">
                  <c:v>21</c:v>
                </c:pt>
                <c:pt idx="2">
                  <c:v>26.2</c:v>
                </c:pt>
                <c:pt idx="3">
                  <c:v>31.8</c:v>
                </c:pt>
                <c:pt idx="4">
                  <c:v>37.800000000000011</c:v>
                </c:pt>
                <c:pt idx="5">
                  <c:v>44.1</c:v>
                </c:pt>
                <c:pt idx="6">
                  <c:v>54.43</c:v>
                </c:pt>
                <c:pt idx="7">
                  <c:v>60.849999999999994</c:v>
                </c:pt>
                <c:pt idx="8">
                  <c:v>68.179999999999993</c:v>
                </c:pt>
                <c:pt idx="9">
                  <c:v>75.910000000000011</c:v>
                </c:pt>
                <c:pt idx="10">
                  <c:v>93.031590767446104</c:v>
                </c:pt>
                <c:pt idx="11">
                  <c:v>93.031590767446104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CE7-4634-BC25-237023F4B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662720"/>
        <c:axId val="111505600"/>
      </c:lineChart>
      <c:catAx>
        <c:axId val="11866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CO"/>
          </a:p>
        </c:txPr>
        <c:crossAx val="111505600"/>
        <c:crosses val="autoZero"/>
        <c:auto val="1"/>
        <c:lblAlgn val="ctr"/>
        <c:lblOffset val="100"/>
        <c:noMultiLvlLbl val="0"/>
      </c:catAx>
      <c:valAx>
        <c:axId val="111505600"/>
        <c:scaling>
          <c:orientation val="minMax"/>
          <c:max val="1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CO"/>
          </a:p>
        </c:txPr>
        <c:crossAx val="118662720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82567506381289979"/>
          <c:y val="0.32902450763336738"/>
          <c:w val="0.1732185152113718"/>
          <c:h val="0.34567095983417728"/>
        </c:manualLayout>
      </c:layout>
      <c:overlay val="0"/>
      <c:txPr>
        <a:bodyPr/>
        <a:lstStyle/>
        <a:p>
          <a:pPr>
            <a:defRPr lang="es-ES" sz="920" b="0" i="0" u="none" strike="noStrike" baseline="0">
              <a:solidFill>
                <a:srgbClr val="000000"/>
              </a:solidFill>
              <a:latin typeface="Century Gothic"/>
              <a:ea typeface="Century Gothic"/>
              <a:cs typeface="Century Gothic"/>
            </a:defRPr>
          </a:pPr>
          <a:endParaRPr lang="es-CO"/>
        </a:p>
      </c:txPr>
    </c:legend>
    <c:plotVisOnly val="0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s-CO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O" sz="1600" b="1" i="0" strike="noStrike">
                <a:solidFill>
                  <a:srgbClr val="333333"/>
                </a:solidFill>
                <a:latin typeface="Calibri"/>
              </a:rPr>
              <a:t>PROYECCIÓN VS. EJECUCIÓN: COMPROMISOS -OBLIGACIONES 2015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O" sz="1600" b="1" i="0" strike="noStrike">
                <a:solidFill>
                  <a:srgbClr val="333333"/>
                </a:solidFill>
                <a:latin typeface="Calibri"/>
              </a:rPr>
              <a:t> </a:t>
            </a:r>
          </a:p>
        </c:rich>
      </c:tx>
      <c:layout>
        <c:manualLayout>
          <c:xMode val="edge"/>
          <c:yMode val="edge"/>
          <c:x val="0.25883899598642091"/>
          <c:y val="1.152530098505023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989384993629225E-2"/>
          <c:y val="0.26133914922406137"/>
          <c:w val="0.91956180835667167"/>
          <c:h val="0.6760259179265663"/>
        </c:manualLayout>
      </c:layout>
      <c:lineChart>
        <c:grouping val="standard"/>
        <c:varyColors val="0"/>
        <c:ser>
          <c:idx val="0"/>
          <c:order val="0"/>
          <c:tx>
            <c:strRef>
              <c:f>'[1]INFO. EJEC. Ficha1'!$X$36</c:f>
              <c:strCache>
                <c:ptCount val="1"/>
                <c:pt idx="0">
                  <c:v>Proyección Comp.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'[Seguimiento Juana Inv. DICIEMBRE.xlsx]INFO. EJEC. Ficha1'!$U$4,'[Seguimiento Juana Inv. DICIEMBRE.xlsx]INFO. EJEC. Ficha1'!$U$20,'[Seguimiento Juana Inv. DICIEMBRE.xlsx]INFO. EJEC. Ficha1'!$U$35,'[Seguimiento Juana Inv. DICIEMBRE.xlsx]INFO. EJEC. Ficha1'!$U$50,'[Seguimiento Juana Inv. DICIEMBRE.xlsx]INFO. EJEC. Ficha1'!$U$65,'[Seguimiento Juana Inv. DICIEMBRE.xlsx]INFO. EJEC. Ficha1'!$U$80,'[Seguimiento Juana Inv. DICIEMBRE.xlsx]INFO. EJEC. Ficha1'!$U$95,'[Seguimiento Juana Inv. DICIEMBRE.xlsx]INFO. EJEC. Ficha1'!$U$110,'[Seguimiento Juana Inv. DICIEMBRE.xlsx]INFO. EJEC. Ficha1'!$U$125,'[Seguimiento Juana Inv. DICIEMBRE.xlsx]INFO. EJEC. Ficha1'!$U$140,'[Seguimiento Juana Inv. DICIEMBRE.xlsx]INFO. EJEC. Ficha1'!$U$155,'[Seguimiento Juana Inv. DICIEMBRE.xlsx]INFO. EJEC. Ficha1'!$U$170</c:f>
              <c:strCache>
                <c:ptCount val="12"/>
                <c:pt idx="0">
                  <c:v>ENERO </c:v>
                </c:pt>
                <c:pt idx="1">
                  <c:v>FEBRERO </c:v>
                </c:pt>
                <c:pt idx="2">
                  <c:v>MARZO </c:v>
                </c:pt>
                <c:pt idx="3">
                  <c:v>ABRIL </c:v>
                </c:pt>
                <c:pt idx="4">
                  <c:v>MAYO 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'[Seguimiento Juana Inv. DICIEMBRE.xlsx]INFO. EJEC. Ficha1'!$X$4,'[Seguimiento Juana Inv. DICIEMBRE.xlsx]INFO. EJEC. Ficha1'!$X$20,'[Seguimiento Juana Inv. DICIEMBRE.xlsx]INFO. EJEC. Ficha1'!$X$35,'[Seguimiento Juana Inv. DICIEMBRE.xlsx]INFO. EJEC. Ficha1'!$X$50,'[Seguimiento Juana Inv. DICIEMBRE.xlsx]INFO. EJEC. Ficha1'!$X$65,'[Seguimiento Juana Inv. DICIEMBRE.xlsx]INFO. EJEC. Ficha1'!$X$80,'[Seguimiento Juana Inv. DICIEMBRE.xlsx]INFO. EJEC. Ficha1'!$X$95,'[Seguimiento Juana Inv. DICIEMBRE.xlsx]INFO. EJEC. Ficha1'!$X$110,'[Seguimiento Juana Inv. DICIEMBRE.xlsx]INFO. EJEC. Ficha1'!$X$125,'[Seguimiento Juana Inv. DICIEMBRE.xlsx]INFO. EJEC. Ficha1'!$X$140,'[Seguimiento Juana Inv. DICIEMBRE.xlsx]INFO. EJEC. Ficha1'!$X$155,'[Seguimiento Juana Inv. DICIEMBRE.xlsx]INFO. EJEC. Ficha1'!$X$170</c:f>
              <c:numCache>
                <c:formatCode>General</c:formatCode>
                <c:ptCount val="12"/>
                <c:pt idx="0">
                  <c:v>639880000</c:v>
                </c:pt>
                <c:pt idx="1">
                  <c:v>856800000</c:v>
                </c:pt>
                <c:pt idx="2">
                  <c:v>1523850000.0999999</c:v>
                </c:pt>
                <c:pt idx="3">
                  <c:v>1584570000</c:v>
                </c:pt>
                <c:pt idx="4">
                  <c:v>1625149999.5999999</c:v>
                </c:pt>
                <c:pt idx="5">
                  <c:v>1688329999.7999997</c:v>
                </c:pt>
                <c:pt idx="6">
                  <c:v>1699999999.6599996</c:v>
                </c:pt>
                <c:pt idx="7">
                  <c:v>1699999999.6599996</c:v>
                </c:pt>
                <c:pt idx="8">
                  <c:v>1699999999.6599996</c:v>
                </c:pt>
                <c:pt idx="9">
                  <c:v>1699999999.6599996</c:v>
                </c:pt>
                <c:pt idx="10">
                  <c:v>1699999999.6599996</c:v>
                </c:pt>
                <c:pt idx="11">
                  <c:v>1699999999.6599996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9D-4C94-A1A6-66BAFF4BE4B2}"/>
            </c:ext>
          </c:extLst>
        </c:ser>
        <c:ser>
          <c:idx val="1"/>
          <c:order val="1"/>
          <c:tx>
            <c:strRef>
              <c:f>'[1]INFO. EJEC. Ficha1'!$AA$6</c:f>
              <c:strCache>
                <c:ptCount val="1"/>
                <c:pt idx="0">
                  <c:v>Proyección Oblig.  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'[Seguimiento Juana Inv. DICIEMBRE.xlsx]INFO. EJEC. Ficha1'!$U$4,'[Seguimiento Juana Inv. DICIEMBRE.xlsx]INFO. EJEC. Ficha1'!$U$20,'[Seguimiento Juana Inv. DICIEMBRE.xlsx]INFO. EJEC. Ficha1'!$U$35,'[Seguimiento Juana Inv. DICIEMBRE.xlsx]INFO. EJEC. Ficha1'!$U$50,'[Seguimiento Juana Inv. DICIEMBRE.xlsx]INFO. EJEC. Ficha1'!$U$65,'[Seguimiento Juana Inv. DICIEMBRE.xlsx]INFO. EJEC. Ficha1'!$U$80,'[Seguimiento Juana Inv. DICIEMBRE.xlsx]INFO. EJEC. Ficha1'!$U$95,'[Seguimiento Juana Inv. DICIEMBRE.xlsx]INFO. EJEC. Ficha1'!$U$110,'[Seguimiento Juana Inv. DICIEMBRE.xlsx]INFO. EJEC. Ficha1'!$U$125,'[Seguimiento Juana Inv. DICIEMBRE.xlsx]INFO. EJEC. Ficha1'!$U$140,'[Seguimiento Juana Inv. DICIEMBRE.xlsx]INFO. EJEC. Ficha1'!$U$155,'[Seguimiento Juana Inv. DICIEMBRE.xlsx]INFO. EJEC. Ficha1'!$U$170</c:f>
              <c:strCache>
                <c:ptCount val="12"/>
                <c:pt idx="0">
                  <c:v>ENERO </c:v>
                </c:pt>
                <c:pt idx="1">
                  <c:v>FEBRERO </c:v>
                </c:pt>
                <c:pt idx="2">
                  <c:v>MARZO </c:v>
                </c:pt>
                <c:pt idx="3">
                  <c:v>ABRIL </c:v>
                </c:pt>
                <c:pt idx="4">
                  <c:v>MAYO 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'[Seguimiento Juana Inv. DICIEMBRE.xlsx]INFO. EJEC. Ficha1'!$AA$4,'[Seguimiento Juana Inv. DICIEMBRE.xlsx]INFO. EJEC. Ficha1'!$AA$20,'[Seguimiento Juana Inv. DICIEMBRE.xlsx]INFO. EJEC. Ficha1'!$AA$35,'[Seguimiento Juana Inv. DICIEMBRE.xlsx]INFO. EJEC. Ficha1'!$AA$50,'[Seguimiento Juana Inv. DICIEMBRE.xlsx]INFO. EJEC. Ficha1'!$AA$65,'[Seguimiento Juana Inv. DICIEMBRE.xlsx]INFO. EJEC. Ficha1'!$AA$80,'[Seguimiento Juana Inv. DICIEMBRE.xlsx]INFO. EJEC. Ficha1'!$AA$95,'[Seguimiento Juana Inv. DICIEMBRE.xlsx]INFO. EJEC. Ficha1'!$AA$110,'[Seguimiento Juana Inv. DICIEMBRE.xlsx]INFO. EJEC. Ficha1'!$AA$125,'[Seguimiento Juana Inv. DICIEMBRE.xlsx]INFO. EJEC. Ficha1'!$AA$140,'[Seguimiento Juana Inv. DICIEMBRE.xlsx]INFO. EJEC. Ficha1'!$AA$155,'[Seguimiento Juana Inv. DICIEMBRE.xlsx]INFO. EJEC. Ficha1'!$AA$170</c:f>
              <c:numCache>
                <c:formatCode>General</c:formatCode>
                <c:ptCount val="12"/>
                <c:pt idx="0">
                  <c:v>0</c:v>
                </c:pt>
                <c:pt idx="1">
                  <c:v>20060000</c:v>
                </c:pt>
                <c:pt idx="2">
                  <c:v>86870000</c:v>
                </c:pt>
                <c:pt idx="3">
                  <c:v>240550000</c:v>
                </c:pt>
                <c:pt idx="4">
                  <c:v>419050000</c:v>
                </c:pt>
                <c:pt idx="5">
                  <c:v>605030000</c:v>
                </c:pt>
                <c:pt idx="6">
                  <c:v>771970000</c:v>
                </c:pt>
                <c:pt idx="7">
                  <c:v>938739999.99999988</c:v>
                </c:pt>
                <c:pt idx="8">
                  <c:v>1094460000</c:v>
                </c:pt>
                <c:pt idx="9">
                  <c:v>1250520000</c:v>
                </c:pt>
                <c:pt idx="10">
                  <c:v>1406580000</c:v>
                </c:pt>
                <c:pt idx="11">
                  <c:v>1699999999.6599996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9D-4C94-A1A6-66BAFF4BE4B2}"/>
            </c:ext>
          </c:extLst>
        </c:ser>
        <c:ser>
          <c:idx val="2"/>
          <c:order val="2"/>
          <c:tx>
            <c:strRef>
              <c:f>'[1]INFO. EJEC. Ficha1'!$W$6</c:f>
              <c:strCache>
                <c:ptCount val="1"/>
                <c:pt idx="0">
                  <c:v>Ejecución 
Compromiso </c:v>
                </c:pt>
              </c:strCache>
            </c:strRef>
          </c:tx>
          <c:spPr>
            <a:ln w="22225" cap="rnd">
              <a:solidFill>
                <a:srgbClr val="FFC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C000"/>
              </a:solidFill>
              <a:ln w="9525">
                <a:solidFill>
                  <a:srgbClr val="FFC000"/>
                </a:solidFill>
                <a:round/>
              </a:ln>
              <a:effectLst/>
            </c:spPr>
          </c:marker>
          <c:cat>
            <c:strRef>
              <c:f>'[Seguimiento Juana Inv. DICIEMBRE.xlsx]INFO. EJEC. Ficha1'!$U$4,'[Seguimiento Juana Inv. DICIEMBRE.xlsx]INFO. EJEC. Ficha1'!$U$20,'[Seguimiento Juana Inv. DICIEMBRE.xlsx]INFO. EJEC. Ficha1'!$U$35,'[Seguimiento Juana Inv. DICIEMBRE.xlsx]INFO. EJEC. Ficha1'!$U$50,'[Seguimiento Juana Inv. DICIEMBRE.xlsx]INFO. EJEC. Ficha1'!$U$65,'[Seguimiento Juana Inv. DICIEMBRE.xlsx]INFO. EJEC. Ficha1'!$U$80,'[Seguimiento Juana Inv. DICIEMBRE.xlsx]INFO. EJEC. Ficha1'!$U$95,'[Seguimiento Juana Inv. DICIEMBRE.xlsx]INFO. EJEC. Ficha1'!$U$110,'[Seguimiento Juana Inv. DICIEMBRE.xlsx]INFO. EJEC. Ficha1'!$U$125,'[Seguimiento Juana Inv. DICIEMBRE.xlsx]INFO. EJEC. Ficha1'!$U$140,'[Seguimiento Juana Inv. DICIEMBRE.xlsx]INFO. EJEC. Ficha1'!$U$155,'[Seguimiento Juana Inv. DICIEMBRE.xlsx]INFO. EJEC. Ficha1'!$U$170</c:f>
              <c:strCache>
                <c:ptCount val="12"/>
                <c:pt idx="0">
                  <c:v>ENERO </c:v>
                </c:pt>
                <c:pt idx="1">
                  <c:v>FEBRERO </c:v>
                </c:pt>
                <c:pt idx="2">
                  <c:v>MARZO </c:v>
                </c:pt>
                <c:pt idx="3">
                  <c:v>ABRIL </c:v>
                </c:pt>
                <c:pt idx="4">
                  <c:v>MAYO 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'[Seguimiento Juana Inv. DICIEMBRE.xlsx]INFO. EJEC. Ficha1'!$W$4,'[Seguimiento Juana Inv. DICIEMBRE.xlsx]INFO. EJEC. Ficha1'!$W$20,'[Seguimiento Juana Inv. DICIEMBRE.xlsx]INFO. EJEC. Ficha1'!$W$35,'[Seguimiento Juana Inv. DICIEMBRE.xlsx]INFO. EJEC. Ficha1'!$W$50,'[Seguimiento Juana Inv. DICIEMBRE.xlsx]INFO. EJEC. Ficha1'!$W$65,'[Seguimiento Juana Inv. DICIEMBRE.xlsx]INFO. EJEC. Ficha1'!$W$80,'[Seguimiento Juana Inv. DICIEMBRE.xlsx]INFO. EJEC. Ficha1'!$W$95,'[Seguimiento Juana Inv. DICIEMBRE.xlsx]INFO. EJEC. Ficha1'!$W$110,'[Seguimiento Juana Inv. DICIEMBRE.xlsx]INFO. EJEC. Ficha1'!$W$125,'[Seguimiento Juana Inv. DICIEMBRE.xlsx]INFO. EJEC. Ficha1'!$W$140,'[Seguimiento Juana Inv. DICIEMBRE.xlsx]INFO. EJEC. Ficha1'!$W$155,'[Seguimiento Juana Inv. DICIEMBRE.xlsx]INFO. EJEC. Ficha1'!$W$170</c:f>
              <c:numCache>
                <c:formatCode>General</c:formatCode>
                <c:ptCount val="12"/>
                <c:pt idx="0">
                  <c:v>639980000</c:v>
                </c:pt>
                <c:pt idx="1">
                  <c:v>856860000</c:v>
                </c:pt>
                <c:pt idx="2">
                  <c:v>1309660000</c:v>
                </c:pt>
                <c:pt idx="3">
                  <c:v>1328317500</c:v>
                </c:pt>
                <c:pt idx="4">
                  <c:v>1342656067</c:v>
                </c:pt>
                <c:pt idx="5">
                  <c:v>1342656067</c:v>
                </c:pt>
                <c:pt idx="6">
                  <c:v>1342656067</c:v>
                </c:pt>
                <c:pt idx="7">
                  <c:v>1347856067</c:v>
                </c:pt>
                <c:pt idx="8">
                  <c:v>1347856067</c:v>
                </c:pt>
                <c:pt idx="9">
                  <c:v>1413904734</c:v>
                </c:pt>
                <c:pt idx="10">
                  <c:v>1382036400</c:v>
                </c:pt>
                <c:pt idx="11">
                  <c:v>1382036400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9D-4C94-A1A6-66BAFF4BE4B2}"/>
            </c:ext>
          </c:extLst>
        </c:ser>
        <c:ser>
          <c:idx val="3"/>
          <c:order val="3"/>
          <c:tx>
            <c:strRef>
              <c:f>'[1]INFO. EJEC. Ficha1'!$Z$6</c:f>
              <c:strCache>
                <c:ptCount val="1"/>
                <c:pt idx="0">
                  <c:v>Ejecución Obligaciones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x"/>
            <c:size val="7"/>
            <c:spPr>
              <a:noFill/>
              <a:ln w="9525">
                <a:solidFill>
                  <a:srgbClr val="70AD47"/>
                </a:solidFill>
                <a:round/>
              </a:ln>
              <a:effectLst/>
            </c:spPr>
          </c:marker>
          <c:cat>
            <c:strRef>
              <c:f>'[Seguimiento Juana Inv. DICIEMBRE.xlsx]INFO. EJEC. Ficha1'!$U$4,'[Seguimiento Juana Inv. DICIEMBRE.xlsx]INFO. EJEC. Ficha1'!$U$20,'[Seguimiento Juana Inv. DICIEMBRE.xlsx]INFO. EJEC. Ficha1'!$U$35,'[Seguimiento Juana Inv. DICIEMBRE.xlsx]INFO. EJEC. Ficha1'!$U$50,'[Seguimiento Juana Inv. DICIEMBRE.xlsx]INFO. EJEC. Ficha1'!$U$65,'[Seguimiento Juana Inv. DICIEMBRE.xlsx]INFO. EJEC. Ficha1'!$U$80,'[Seguimiento Juana Inv. DICIEMBRE.xlsx]INFO. EJEC. Ficha1'!$U$95,'[Seguimiento Juana Inv. DICIEMBRE.xlsx]INFO. EJEC. Ficha1'!$U$110,'[Seguimiento Juana Inv. DICIEMBRE.xlsx]INFO. EJEC. Ficha1'!$U$125,'[Seguimiento Juana Inv. DICIEMBRE.xlsx]INFO. EJEC. Ficha1'!$U$140,'[Seguimiento Juana Inv. DICIEMBRE.xlsx]INFO. EJEC. Ficha1'!$U$155,'[Seguimiento Juana Inv. DICIEMBRE.xlsx]INFO. EJEC. Ficha1'!$U$170</c:f>
              <c:strCache>
                <c:ptCount val="12"/>
                <c:pt idx="0">
                  <c:v>ENERO </c:v>
                </c:pt>
                <c:pt idx="1">
                  <c:v>FEBRERO </c:v>
                </c:pt>
                <c:pt idx="2">
                  <c:v>MARZO </c:v>
                </c:pt>
                <c:pt idx="3">
                  <c:v>ABRIL </c:v>
                </c:pt>
                <c:pt idx="4">
                  <c:v>MAYO 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'[Seguimiento Juana Inv. DICIEMBRE.xlsx]INFO. EJEC. Ficha1'!$Z$4,'[Seguimiento Juana Inv. DICIEMBRE.xlsx]INFO. EJEC. Ficha1'!$Z$20,'[Seguimiento Juana Inv. DICIEMBRE.xlsx]INFO. EJEC. Ficha1'!$Z$35,'[Seguimiento Juana Inv. DICIEMBRE.xlsx]INFO. EJEC. Ficha1'!$Z$50,'[Seguimiento Juana Inv. DICIEMBRE.xlsx]INFO. EJEC. Ficha1'!$Z$65,'[Seguimiento Juana Inv. DICIEMBRE.xlsx]INFO. EJEC. Ficha1'!$Z$80,'[Seguimiento Juana Inv. DICIEMBRE.xlsx]INFO. EJEC. Ficha1'!$Z$95,'[Seguimiento Juana Inv. DICIEMBRE.xlsx]INFO. EJEC. Ficha1'!$Z$110,'[Seguimiento Juana Inv. DICIEMBRE.xlsx]INFO. EJEC. Ficha1'!$Z$125,'[Seguimiento Juana Inv. DICIEMBRE.xlsx]INFO. EJEC. Ficha1'!$Z$140,'[Seguimiento Juana Inv. DICIEMBRE.xlsx]INFO. EJEC. Ficha1'!$Z$155,'[Seguimiento Juana Inv. DICIEMBRE.xlsx]INFO. EJEC. Ficha1'!$Z$170</c:f>
              <c:numCache>
                <c:formatCode>General</c:formatCode>
                <c:ptCount val="12"/>
                <c:pt idx="0">
                  <c:v>0</c:v>
                </c:pt>
                <c:pt idx="1">
                  <c:v>20015998</c:v>
                </c:pt>
                <c:pt idx="2">
                  <c:v>77870665</c:v>
                </c:pt>
                <c:pt idx="3">
                  <c:v>161070665</c:v>
                </c:pt>
                <c:pt idx="4">
                  <c:v>363474498</c:v>
                </c:pt>
                <c:pt idx="5">
                  <c:v>450339731</c:v>
                </c:pt>
                <c:pt idx="6">
                  <c:v>654172731</c:v>
                </c:pt>
                <c:pt idx="7">
                  <c:v>792464398</c:v>
                </c:pt>
                <c:pt idx="8">
                  <c:v>932619398</c:v>
                </c:pt>
                <c:pt idx="9">
                  <c:v>1081267731</c:v>
                </c:pt>
                <c:pt idx="10">
                  <c:v>1211022731</c:v>
                </c:pt>
                <c:pt idx="11">
                  <c:v>1382036400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B9D-4C94-A1A6-66BAFF4BE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458632"/>
        <c:axId val="162459024"/>
      </c:lineChart>
      <c:catAx>
        <c:axId val="162458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62459024"/>
        <c:crosses val="autoZero"/>
        <c:auto val="1"/>
        <c:lblAlgn val="ctr"/>
        <c:lblOffset val="100"/>
        <c:noMultiLvlLbl val="0"/>
      </c:catAx>
      <c:valAx>
        <c:axId val="16245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624586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2645170371367567"/>
          <c:y val="0.14139169968764703"/>
          <c:w val="0.73627958657136161"/>
          <c:h val="7.997664438813401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s-CO"/>
        </a:p>
      </c:txPr>
    </c:legend>
    <c:plotVisOnly val="0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r>
              <a:rPr lang="es-CO"/>
              <a:t>Ejecución por actividades -diciembre-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6028816964365729E-2"/>
          <c:y val="0.12567407252461557"/>
          <c:w val="0.87679854030405868"/>
          <c:h val="0.664434617211594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'INFO. EJEC. Ficha1'!$V$6</c:f>
              <c:strCache>
                <c:ptCount val="1"/>
                <c:pt idx="0">
                  <c:v>Apropiado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'INFO. EJEC. Ficha1'!$U$7:$U$18</c:f>
              <c:strCache>
                <c:ptCount val="12"/>
                <c:pt idx="0">
                  <c:v>Actividad 1.1</c:v>
                </c:pt>
                <c:pt idx="1">
                  <c:v>Actividad 1.2 (1)</c:v>
                </c:pt>
                <c:pt idx="2">
                  <c:v>Actividad 1.3</c:v>
                </c:pt>
                <c:pt idx="3">
                  <c:v>Actividad 2.1</c:v>
                </c:pt>
                <c:pt idx="4">
                  <c:v>Actividad 2.2 (2)</c:v>
                </c:pt>
                <c:pt idx="5">
                  <c:v>Actividad 3.1 (3)</c:v>
                </c:pt>
                <c:pt idx="6">
                  <c:v>Actividad 3.3 (4)</c:v>
                </c:pt>
                <c:pt idx="7">
                  <c:v>Actividad 3.4 (5)</c:v>
                </c:pt>
                <c:pt idx="8">
                  <c:v>Actividad 3.5</c:v>
                </c:pt>
                <c:pt idx="9">
                  <c:v>Actividad 4.1 (6)</c:v>
                </c:pt>
                <c:pt idx="10">
                  <c:v>Actividad 4.2 (7)</c:v>
                </c:pt>
                <c:pt idx="11">
                  <c:v>Actividad 4.3 (8)</c:v>
                </c:pt>
              </c:strCache>
            </c:strRef>
          </c:cat>
          <c:val>
            <c:numRef>
              <c:f>'INFO. EJEC. Ficha1'!$V$125:$V$136</c:f>
              <c:numCache>
                <c:formatCode>_(* #,##0_);_(* \(#,##0\);_(* "-"_);_(@_)</c:formatCode>
                <c:ptCount val="12"/>
                <c:pt idx="0">
                  <c:v>0</c:v>
                </c:pt>
                <c:pt idx="1">
                  <c:v>571380000</c:v>
                </c:pt>
                <c:pt idx="2">
                  <c:v>0</c:v>
                </c:pt>
                <c:pt idx="3">
                  <c:v>0</c:v>
                </c:pt>
                <c:pt idx="4">
                  <c:v>232300000</c:v>
                </c:pt>
                <c:pt idx="5">
                  <c:v>163500000</c:v>
                </c:pt>
                <c:pt idx="6">
                  <c:v>48000000</c:v>
                </c:pt>
                <c:pt idx="7">
                  <c:v>84240000</c:v>
                </c:pt>
                <c:pt idx="8">
                  <c:v>0</c:v>
                </c:pt>
                <c:pt idx="9">
                  <c:v>0</c:v>
                </c:pt>
                <c:pt idx="10">
                  <c:v>600580000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9A-4D74-AF17-41F581F1735D}"/>
            </c:ext>
          </c:extLst>
        </c:ser>
        <c:ser>
          <c:idx val="1"/>
          <c:order val="1"/>
          <c:tx>
            <c:strRef>
              <c:f>'INFO. EJEC. Ficha1'!$W$6</c:f>
              <c:strCache>
                <c:ptCount val="1"/>
                <c:pt idx="0">
                  <c:v>Ejecución 
Compromiso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'INFO. EJEC. Ficha1'!$U$7:$U$18</c:f>
              <c:strCache>
                <c:ptCount val="12"/>
                <c:pt idx="0">
                  <c:v>Actividad 1.1</c:v>
                </c:pt>
                <c:pt idx="1">
                  <c:v>Actividad 1.2 (1)</c:v>
                </c:pt>
                <c:pt idx="2">
                  <c:v>Actividad 1.3</c:v>
                </c:pt>
                <c:pt idx="3">
                  <c:v>Actividad 2.1</c:v>
                </c:pt>
                <c:pt idx="4">
                  <c:v>Actividad 2.2 (2)</c:v>
                </c:pt>
                <c:pt idx="5">
                  <c:v>Actividad 3.1 (3)</c:v>
                </c:pt>
                <c:pt idx="6">
                  <c:v>Actividad 3.3 (4)</c:v>
                </c:pt>
                <c:pt idx="7">
                  <c:v>Actividad 3.4 (5)</c:v>
                </c:pt>
                <c:pt idx="8">
                  <c:v>Actividad 3.5</c:v>
                </c:pt>
                <c:pt idx="9">
                  <c:v>Actividad 4.1 (6)</c:v>
                </c:pt>
                <c:pt idx="10">
                  <c:v>Actividad 4.2 (7)</c:v>
                </c:pt>
                <c:pt idx="11">
                  <c:v>Actividad 4.3 (8)</c:v>
                </c:pt>
              </c:strCache>
            </c:strRef>
          </c:cat>
          <c:val>
            <c:numRef>
              <c:f>'INFO. EJEC. Ficha1'!$W$125:$W$136</c:f>
              <c:numCache>
                <c:formatCode>_(* #,##0_);_(* \(#,##0\);_(* "-"_);_(@_)</c:formatCode>
                <c:ptCount val="12"/>
                <c:pt idx="0">
                  <c:v>0</c:v>
                </c:pt>
                <c:pt idx="1">
                  <c:v>428668399</c:v>
                </c:pt>
                <c:pt idx="2">
                  <c:v>0</c:v>
                </c:pt>
                <c:pt idx="3">
                  <c:v>0</c:v>
                </c:pt>
                <c:pt idx="4">
                  <c:v>228280001</c:v>
                </c:pt>
                <c:pt idx="5">
                  <c:v>162938000</c:v>
                </c:pt>
                <c:pt idx="6">
                  <c:v>38050000</c:v>
                </c:pt>
                <c:pt idx="7">
                  <c:v>60100000</c:v>
                </c:pt>
                <c:pt idx="8">
                  <c:v>0</c:v>
                </c:pt>
                <c:pt idx="9">
                  <c:v>0</c:v>
                </c:pt>
                <c:pt idx="10">
                  <c:v>464000000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9A-4D74-AF17-41F581F1735D}"/>
            </c:ext>
          </c:extLst>
        </c:ser>
        <c:ser>
          <c:idx val="2"/>
          <c:order val="2"/>
          <c:tx>
            <c:strRef>
              <c:f>'INFO. EJEC. Ficha1'!$Z$6</c:f>
              <c:strCache>
                <c:ptCount val="1"/>
                <c:pt idx="0">
                  <c:v>Ejecución Obligaciones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'INFO. EJEC. Ficha1'!$U$7:$U$18</c:f>
              <c:strCache>
                <c:ptCount val="12"/>
                <c:pt idx="0">
                  <c:v>Actividad 1.1</c:v>
                </c:pt>
                <c:pt idx="1">
                  <c:v>Actividad 1.2 (1)</c:v>
                </c:pt>
                <c:pt idx="2">
                  <c:v>Actividad 1.3</c:v>
                </c:pt>
                <c:pt idx="3">
                  <c:v>Actividad 2.1</c:v>
                </c:pt>
                <c:pt idx="4">
                  <c:v>Actividad 2.2 (2)</c:v>
                </c:pt>
                <c:pt idx="5">
                  <c:v>Actividad 3.1 (3)</c:v>
                </c:pt>
                <c:pt idx="6">
                  <c:v>Actividad 3.3 (4)</c:v>
                </c:pt>
                <c:pt idx="7">
                  <c:v>Actividad 3.4 (5)</c:v>
                </c:pt>
                <c:pt idx="8">
                  <c:v>Actividad 3.5</c:v>
                </c:pt>
                <c:pt idx="9">
                  <c:v>Actividad 4.1 (6)</c:v>
                </c:pt>
                <c:pt idx="10">
                  <c:v>Actividad 4.2 (7)</c:v>
                </c:pt>
                <c:pt idx="11">
                  <c:v>Actividad 4.3 (8)</c:v>
                </c:pt>
              </c:strCache>
            </c:strRef>
          </c:cat>
          <c:val>
            <c:numRef>
              <c:f>'INFO. EJEC. Ficha1'!$Z$125:$Z$136</c:f>
              <c:numCache>
                <c:formatCode>_(* #,##0_);_(* \(#,##0\);_(* "-"_);_(@_)</c:formatCode>
                <c:ptCount val="12"/>
                <c:pt idx="0">
                  <c:v>0</c:v>
                </c:pt>
                <c:pt idx="1">
                  <c:v>428668399</c:v>
                </c:pt>
                <c:pt idx="2">
                  <c:v>0</c:v>
                </c:pt>
                <c:pt idx="3">
                  <c:v>0</c:v>
                </c:pt>
                <c:pt idx="4">
                  <c:v>228280001</c:v>
                </c:pt>
                <c:pt idx="5">
                  <c:v>162938000</c:v>
                </c:pt>
                <c:pt idx="6">
                  <c:v>38050000</c:v>
                </c:pt>
                <c:pt idx="7">
                  <c:v>60100000</c:v>
                </c:pt>
                <c:pt idx="8">
                  <c:v>0</c:v>
                </c:pt>
                <c:pt idx="9">
                  <c:v>0</c:v>
                </c:pt>
                <c:pt idx="10">
                  <c:v>464000000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9A-4D74-AF17-41F581F17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459808"/>
        <c:axId val="162460200"/>
      </c:barChart>
      <c:lineChart>
        <c:grouping val="standard"/>
        <c:varyColors val="0"/>
        <c:ser>
          <c:idx val="3"/>
          <c:order val="3"/>
          <c:tx>
            <c:strRef>
              <c:f>'INFO. EJEC. Ficha1'!$X$6</c:f>
              <c:strCache>
                <c:ptCount val="1"/>
                <c:pt idx="0">
                  <c:v>Proyección Comp. </c:v>
                </c:pt>
              </c:strCache>
            </c:strRef>
          </c:tx>
          <c:spPr>
            <a:ln w="15875" cap="rnd">
              <a:solidFill>
                <a:srgbClr val="FF0066"/>
              </a:solidFill>
              <a:round/>
            </a:ln>
            <a:effectLst/>
          </c:spPr>
          <c:marker>
            <c:symbol val="none"/>
          </c:marker>
          <c:val>
            <c:numRef>
              <c:f>'INFO. EJEC. Ficha1'!$X$125:$X$136</c:f>
              <c:numCache>
                <c:formatCode>_(* #,##0_);_(* \(#,##0\);_(* "-"_);_(@_)</c:formatCode>
                <c:ptCount val="12"/>
                <c:pt idx="0">
                  <c:v>0</c:v>
                </c:pt>
                <c:pt idx="1">
                  <c:v>574880000.19999993</c:v>
                </c:pt>
                <c:pt idx="2">
                  <c:v>0</c:v>
                </c:pt>
                <c:pt idx="3">
                  <c:v>0</c:v>
                </c:pt>
                <c:pt idx="4">
                  <c:v>228799999.5</c:v>
                </c:pt>
                <c:pt idx="5">
                  <c:v>178500000</c:v>
                </c:pt>
                <c:pt idx="6">
                  <c:v>32999999.990000002</c:v>
                </c:pt>
                <c:pt idx="7">
                  <c:v>84239999.86999999</c:v>
                </c:pt>
                <c:pt idx="8">
                  <c:v>0</c:v>
                </c:pt>
                <c:pt idx="9">
                  <c:v>0</c:v>
                </c:pt>
                <c:pt idx="10">
                  <c:v>600580000.10000002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59A-4D74-AF17-41F581F1735D}"/>
            </c:ext>
          </c:extLst>
        </c:ser>
        <c:ser>
          <c:idx val="4"/>
          <c:order val="4"/>
          <c:tx>
            <c:v>'INFO. EJEC. Ficha1'!#REF!</c:v>
          </c:tx>
          <c:spPr>
            <a:ln w="15875" cap="rnd">
              <a:solidFill>
                <a:srgbClr val="FFFF66"/>
              </a:solidFill>
              <a:round/>
            </a:ln>
            <a:effectLst/>
          </c:spPr>
          <c:marker>
            <c:symbol val="none"/>
          </c:marker>
          <c:val>
            <c:numRef>
              <c:f>'INFO. EJEC. Ficha1'!$AA$125:$AA$136</c:f>
              <c:numCache>
                <c:formatCode>_(* #,##0_);_(* \(#,##0\);_(* "-"_);_(@_)</c:formatCode>
                <c:ptCount val="12"/>
                <c:pt idx="0">
                  <c:v>0</c:v>
                </c:pt>
                <c:pt idx="1">
                  <c:v>574880000.19999993</c:v>
                </c:pt>
                <c:pt idx="2">
                  <c:v>0</c:v>
                </c:pt>
                <c:pt idx="3">
                  <c:v>0</c:v>
                </c:pt>
                <c:pt idx="4">
                  <c:v>228799999.5</c:v>
                </c:pt>
                <c:pt idx="5">
                  <c:v>178500000</c:v>
                </c:pt>
                <c:pt idx="6">
                  <c:v>32999999.990000002</c:v>
                </c:pt>
                <c:pt idx="7">
                  <c:v>84239999.86999999</c:v>
                </c:pt>
                <c:pt idx="8">
                  <c:v>0</c:v>
                </c:pt>
                <c:pt idx="9">
                  <c:v>0</c:v>
                </c:pt>
                <c:pt idx="10">
                  <c:v>600580000.10000002</c:v>
                </c:pt>
                <c:pt idx="1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59A-4D74-AF17-41F581F17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459808"/>
        <c:axId val="162460200"/>
      </c:lineChart>
      <c:catAx>
        <c:axId val="16245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62460200"/>
        <c:crosses val="autoZero"/>
        <c:auto val="1"/>
        <c:lblAlgn val="ctr"/>
        <c:lblOffset val="100"/>
        <c:noMultiLvlLbl val="0"/>
      </c:catAx>
      <c:valAx>
        <c:axId val="162460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624598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6199817414127593"/>
          <c:y val="0.91066908944074298"/>
          <c:w val="0.70473971444106565"/>
          <c:h val="8.848233393902682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808080"/>
              </a:solidFill>
              <a:latin typeface="Calibri"/>
              <a:ea typeface="Calibri"/>
              <a:cs typeface="Calibri"/>
            </a:defRPr>
          </a:pPr>
          <a:endParaRPr lang="es-CO"/>
        </a:p>
      </c:txPr>
    </c:legend>
    <c:plotVisOnly val="0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O" sz="1600" b="1" i="0" strike="noStrike">
                <a:solidFill>
                  <a:srgbClr val="333333"/>
                </a:solidFill>
                <a:latin typeface="Calibri"/>
              </a:rPr>
              <a:t>PROYECCIÓN VS. EJECUCIÓN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O" sz="1600" b="1" i="0" strike="noStrike">
                <a:solidFill>
                  <a:srgbClr val="333333"/>
                </a:solidFill>
                <a:latin typeface="Calibri"/>
              </a:rPr>
              <a:t> 2015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PROY. COMP.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'[Seguimiento Juana Inv. DICIEMBRE.xls]INFO. EJEC. Ficha2'!$U$4,'[Seguimiento Juana Inv. DICIEMBRE.xls]INFO. EJEC. Ficha2'!$U$21,'[Seguimiento Juana Inv. DICIEMBRE.xls]INFO. EJEC. Ficha2'!$U$37,'[Seguimiento Juana Inv. DICIEMBRE.xls]INFO. EJEC. Ficha2'!$U$53,'[Seguimiento Juana Inv. DICIEMBRE.xls]INFO. EJEC. Ficha2'!$U$69,'[Seguimiento Juana Inv. DICIEMBRE.xls]INFO. EJEC. Ficha2'!$U$85,'[Seguimiento Juana Inv. DICIEMBRE.xls]INFO. EJEC. Ficha2'!$U$101,'[Seguimiento Juana Inv. DICIEMBRE.xls]INFO. EJEC. Ficha2'!$U$117,'[Seguimiento Juana Inv. DICIEMBRE.xls]INFO. EJEC. Ficha2'!$U$133,'[Seguimiento Juana Inv. DICIEMBRE.xls]INFO. EJEC. Ficha2'!$U$149,'[Seguimiento Juana Inv. DICIEMBRE.xls]INFO. EJEC. Ficha2'!$U$165,'[Seguimiento Juana Inv. DICIEMBRE.xls]INFO. EJEC. Ficha2'!$U$181</c:f>
              <c:strCache>
                <c:ptCount val="12"/>
                <c:pt idx="0">
                  <c:v>ENERO 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 </c:v>
                </c:pt>
                <c:pt idx="5">
                  <c:v>JUNIO 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'[Seguimiento Juana Inv. DICIEMBRE.xls]INFO. EJEC. Ficha4'!$U$6,'[Seguimiento Juana Inv. DICIEMBRE.xls]INFO. EJEC. Ficha4'!$U$13,'[Seguimiento Juana Inv. DICIEMBRE.xls]INFO. EJEC. Ficha4'!$U$21,'[Seguimiento Juana Inv. DICIEMBRE.xls]INFO. EJEC. Ficha4'!$U$29,'[Seguimiento Juana Inv. DICIEMBRE.xls]INFO. EJEC. Ficha4'!$U$36,'[Seguimiento Juana Inv. DICIEMBRE.xls]INFO. EJEC. Ficha4'!$U$43,'[Seguimiento Juana Inv. DICIEMBRE.xls]INFO. EJEC. Ficha4'!$U$50,'[Seguimiento Juana Inv. DICIEMBRE.xls]INFO. EJEC. Ficha4'!$U$57,'[Seguimiento Juana Inv. DICIEMBRE.xls]INFO. EJEC. Ficha4'!$U$64,'[Seguimiento Juana Inv. DICIEMBRE.xls]INFO. EJEC. Ficha4'!$U$71,'[Seguimiento Juana Inv. DICIEMBRE.xls]INFO. EJEC. Ficha4'!$U$78,'[Seguimiento Juana Inv. DICIEMBRE.xls]INFO. EJEC. Ficha4'!$U$85</c:f>
              <c:numCache>
                <c:formatCode>_(* #,##0_);_(* \(#,##0\);_(* "-"_);_(@_)</c:formatCode>
                <c:ptCount val="12"/>
                <c:pt idx="0">
                  <c:v>263120000</c:v>
                </c:pt>
                <c:pt idx="1">
                  <c:v>747760000</c:v>
                </c:pt>
                <c:pt idx="2">
                  <c:v>831220000</c:v>
                </c:pt>
                <c:pt idx="3">
                  <c:v>1025050000</c:v>
                </c:pt>
                <c:pt idx="4">
                  <c:v>1025050000</c:v>
                </c:pt>
                <c:pt idx="5">
                  <c:v>1212876199.73</c:v>
                </c:pt>
                <c:pt idx="6">
                  <c:v>1212876199.73</c:v>
                </c:pt>
                <c:pt idx="7">
                  <c:v>1251486199.73</c:v>
                </c:pt>
                <c:pt idx="8">
                  <c:v>1251486199.73</c:v>
                </c:pt>
                <c:pt idx="9">
                  <c:v>1251486199.73</c:v>
                </c:pt>
                <c:pt idx="10">
                  <c:v>1277616199.73</c:v>
                </c:pt>
                <c:pt idx="11">
                  <c:v>1299999999.74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F83-43AE-8F70-2FC68BBB787F}"/>
            </c:ext>
          </c:extLst>
        </c:ser>
        <c:ser>
          <c:idx val="1"/>
          <c:order val="1"/>
          <c:tx>
            <c:v>PROY. OBLIG.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'[Seguimiento Juana Inv. DICIEMBRE.xls]INFO. EJEC. Ficha2'!$U$4,'[Seguimiento Juana Inv. DICIEMBRE.xls]INFO. EJEC. Ficha2'!$U$21,'[Seguimiento Juana Inv. DICIEMBRE.xls]INFO. EJEC. Ficha2'!$U$37,'[Seguimiento Juana Inv. DICIEMBRE.xls]INFO. EJEC. Ficha2'!$U$53,'[Seguimiento Juana Inv. DICIEMBRE.xls]INFO. EJEC. Ficha2'!$U$69,'[Seguimiento Juana Inv. DICIEMBRE.xls]INFO. EJEC. Ficha2'!$U$85,'[Seguimiento Juana Inv. DICIEMBRE.xls]INFO. EJEC. Ficha2'!$U$101,'[Seguimiento Juana Inv. DICIEMBRE.xls]INFO. EJEC. Ficha2'!$U$117,'[Seguimiento Juana Inv. DICIEMBRE.xls]INFO. EJEC. Ficha2'!$U$133,'[Seguimiento Juana Inv. DICIEMBRE.xls]INFO. EJEC. Ficha2'!$U$149,'[Seguimiento Juana Inv. DICIEMBRE.xls]INFO. EJEC. Ficha2'!$U$165,'[Seguimiento Juana Inv. DICIEMBRE.xls]INFO. EJEC. Ficha2'!$U$181</c:f>
              <c:strCache>
                <c:ptCount val="12"/>
                <c:pt idx="0">
                  <c:v>ENERO 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 </c:v>
                </c:pt>
                <c:pt idx="5">
                  <c:v>JUNIO 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'[Seguimiento Juana Inv. DICIEMBRE.xls]INFO. EJEC. Ficha4'!$Y$6,'[Seguimiento Juana Inv. DICIEMBRE.xls]INFO. EJEC. Ficha4'!$Y$13,'[Seguimiento Juana Inv. DICIEMBRE.xls]INFO. EJEC. Ficha4'!$Y$21,'[Seguimiento Juana Inv. DICIEMBRE.xls]INFO. EJEC. Ficha4'!$Y$29,'[Seguimiento Juana Inv. DICIEMBRE.xls]INFO. EJEC. Ficha4'!$Y$36,'[Seguimiento Juana Inv. DICIEMBRE.xls]INFO. EJEC. Ficha4'!$Y$43,'[Seguimiento Juana Inv. DICIEMBRE.xls]INFO. EJEC. Ficha4'!$Y$50,'[Seguimiento Juana Inv. DICIEMBRE.xls]INFO. EJEC. Ficha4'!$Y$57,'[Seguimiento Juana Inv. DICIEMBRE.xls]INFO. EJEC. Ficha4'!$Y$64,'[Seguimiento Juana Inv. DICIEMBRE.xls]INFO. EJEC. Ficha4'!$Y$71,'[Seguimiento Juana Inv. DICIEMBRE.xls]INFO. EJEC. Ficha4'!$Y$78,'[Seguimiento Juana Inv. DICIEMBRE.xls]INFO. EJEC. Ficha4'!$Y$85</c:f>
              <c:numCache>
                <c:formatCode>_(* #,##0_);_(* \(#,##0\);_(* "-"_);_(@_)</c:formatCode>
                <c:ptCount val="12"/>
                <c:pt idx="0">
                  <c:v>0</c:v>
                </c:pt>
                <c:pt idx="1">
                  <c:v>1820000</c:v>
                </c:pt>
                <c:pt idx="2">
                  <c:v>57590000</c:v>
                </c:pt>
                <c:pt idx="3">
                  <c:v>200980000</c:v>
                </c:pt>
                <c:pt idx="4">
                  <c:v>318808807.07000005</c:v>
                </c:pt>
                <c:pt idx="5">
                  <c:v>480539185.10000002</c:v>
                </c:pt>
                <c:pt idx="6">
                  <c:v>614537285.69999993</c:v>
                </c:pt>
                <c:pt idx="7">
                  <c:v>788854899.29999995</c:v>
                </c:pt>
                <c:pt idx="8">
                  <c:v>898006144.10000002</c:v>
                </c:pt>
                <c:pt idx="9">
                  <c:v>1002837391.3999999</c:v>
                </c:pt>
                <c:pt idx="10">
                  <c:v>1120663268.3999999</c:v>
                </c:pt>
                <c:pt idx="11">
                  <c:v>1299999999.74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F83-43AE-8F70-2FC68BBB787F}"/>
            </c:ext>
          </c:extLst>
        </c:ser>
        <c:ser>
          <c:idx val="2"/>
          <c:order val="2"/>
          <c:tx>
            <c:v>EJEC. COMP.</c:v>
          </c:tx>
          <c:spPr>
            <a:ln w="22225" cap="rnd">
              <a:solidFill>
                <a:srgbClr val="FFC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C000"/>
              </a:solidFill>
              <a:ln w="9525">
                <a:solidFill>
                  <a:srgbClr val="FFC000"/>
                </a:solidFill>
                <a:round/>
              </a:ln>
              <a:effectLst/>
            </c:spPr>
          </c:marker>
          <c:cat>
            <c:strRef>
              <c:f>'[Seguimiento Juana Inv. DICIEMBRE.xls]INFO. EJEC. Ficha2'!$U$4,'[Seguimiento Juana Inv. DICIEMBRE.xls]INFO. EJEC. Ficha2'!$U$21,'[Seguimiento Juana Inv. DICIEMBRE.xls]INFO. EJEC. Ficha2'!$U$37,'[Seguimiento Juana Inv. DICIEMBRE.xls]INFO. EJEC. Ficha2'!$U$53,'[Seguimiento Juana Inv. DICIEMBRE.xls]INFO. EJEC. Ficha2'!$U$69,'[Seguimiento Juana Inv. DICIEMBRE.xls]INFO. EJEC. Ficha2'!$U$85,'[Seguimiento Juana Inv. DICIEMBRE.xls]INFO. EJEC. Ficha2'!$U$101,'[Seguimiento Juana Inv. DICIEMBRE.xls]INFO. EJEC. Ficha2'!$U$117,'[Seguimiento Juana Inv. DICIEMBRE.xls]INFO. EJEC. Ficha2'!$U$133,'[Seguimiento Juana Inv. DICIEMBRE.xls]INFO. EJEC. Ficha2'!$U$149,'[Seguimiento Juana Inv. DICIEMBRE.xls]INFO. EJEC. Ficha2'!$U$165,'[Seguimiento Juana Inv. DICIEMBRE.xls]INFO. EJEC. Ficha2'!$U$181</c:f>
              <c:strCache>
                <c:ptCount val="12"/>
                <c:pt idx="0">
                  <c:v>ENERO 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 </c:v>
                </c:pt>
                <c:pt idx="5">
                  <c:v>JUNIO 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'[Seguimiento Juana Inv. DICIEMBRE.xls]INFO. EJEC. Ficha4'!$W$6,'[Seguimiento Juana Inv. DICIEMBRE.xls]INFO. EJEC. Ficha4'!$W$13,'[Seguimiento Juana Inv. DICIEMBRE.xls]INFO. EJEC. Ficha4'!$W$21,'[Seguimiento Juana Inv. DICIEMBRE.xls]INFO. EJEC. Ficha4'!$W$29,'[Seguimiento Juana Inv. DICIEMBRE.xls]INFO. EJEC. Ficha4'!$W$36,'[Seguimiento Juana Inv. DICIEMBRE.xls]INFO. EJEC. Ficha4'!$W$43,'[Seguimiento Juana Inv. DICIEMBRE.xls]INFO. EJEC. Ficha4'!$W$50,'[Seguimiento Juana Inv. DICIEMBRE.xls]INFO. EJEC. Ficha4'!$W$57,'[Seguimiento Juana Inv. DICIEMBRE.xls]INFO. EJEC. Ficha4'!$W$64,'[Seguimiento Juana Inv. DICIEMBRE.xls]INFO. EJEC. Ficha4'!$W$71,'[Seguimiento Juana Inv. DICIEMBRE.xls]INFO. EJEC. Ficha4'!$W$78,'[Seguimiento Juana Inv. DICIEMBRE.xls]INFO. EJEC. Ficha4'!$W$85</c:f>
              <c:numCache>
                <c:formatCode>_(* #,##0_);_(* \(#,##0\);_(* "-"_);_(@_)</c:formatCode>
                <c:ptCount val="12"/>
                <c:pt idx="0">
                  <c:v>263201400</c:v>
                </c:pt>
                <c:pt idx="1">
                  <c:v>747753600</c:v>
                </c:pt>
                <c:pt idx="2">
                  <c:v>830003600</c:v>
                </c:pt>
                <c:pt idx="3">
                  <c:v>864130980</c:v>
                </c:pt>
                <c:pt idx="4">
                  <c:v>1018583380</c:v>
                </c:pt>
                <c:pt idx="5">
                  <c:v>1162472305</c:v>
                </c:pt>
                <c:pt idx="6">
                  <c:v>1161302729</c:v>
                </c:pt>
                <c:pt idx="7">
                  <c:v>1183355049</c:v>
                </c:pt>
                <c:pt idx="8">
                  <c:v>1189488378</c:v>
                </c:pt>
                <c:pt idx="9">
                  <c:v>1219179773</c:v>
                </c:pt>
                <c:pt idx="10">
                  <c:v>1219179773</c:v>
                </c:pt>
                <c:pt idx="11">
                  <c:v>1219179773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F83-43AE-8F70-2FC68BBB787F}"/>
            </c:ext>
          </c:extLst>
        </c:ser>
        <c:ser>
          <c:idx val="3"/>
          <c:order val="3"/>
          <c:tx>
            <c:v>EJEC. OBLIG.</c:v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x"/>
            <c:size val="7"/>
            <c:spPr>
              <a:noFill/>
              <a:ln w="9525">
                <a:solidFill>
                  <a:srgbClr val="70AD47"/>
                </a:solidFill>
                <a:round/>
              </a:ln>
              <a:effectLst/>
            </c:spPr>
          </c:marker>
          <c:cat>
            <c:strRef>
              <c:f>'[Seguimiento Juana Inv. DICIEMBRE.xls]INFO. EJEC. Ficha2'!$U$4,'[Seguimiento Juana Inv. DICIEMBRE.xls]INFO. EJEC. Ficha2'!$U$21,'[Seguimiento Juana Inv. DICIEMBRE.xls]INFO. EJEC. Ficha2'!$U$37,'[Seguimiento Juana Inv. DICIEMBRE.xls]INFO. EJEC. Ficha2'!$U$53,'[Seguimiento Juana Inv. DICIEMBRE.xls]INFO. EJEC. Ficha2'!$U$69,'[Seguimiento Juana Inv. DICIEMBRE.xls]INFO. EJEC. Ficha2'!$U$85,'[Seguimiento Juana Inv. DICIEMBRE.xls]INFO. EJEC. Ficha2'!$U$101,'[Seguimiento Juana Inv. DICIEMBRE.xls]INFO. EJEC. Ficha2'!$U$117,'[Seguimiento Juana Inv. DICIEMBRE.xls]INFO. EJEC. Ficha2'!$U$133,'[Seguimiento Juana Inv. DICIEMBRE.xls]INFO. EJEC. Ficha2'!$U$149,'[Seguimiento Juana Inv. DICIEMBRE.xls]INFO. EJEC. Ficha2'!$U$165,'[Seguimiento Juana Inv. DICIEMBRE.xls]INFO. EJEC. Ficha2'!$U$181</c:f>
              <c:strCache>
                <c:ptCount val="12"/>
                <c:pt idx="0">
                  <c:v>ENERO 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 </c:v>
                </c:pt>
                <c:pt idx="5">
                  <c:v>JUNIO 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'[Seguimiento Juana Inv. DICIEMBRE.xls]INFO. EJEC. Ficha4'!$X$6,'[Seguimiento Juana Inv. DICIEMBRE.xls]INFO. EJEC. Ficha4'!$X$13,'[Seguimiento Juana Inv. DICIEMBRE.xls]INFO. EJEC. Ficha4'!$X$21,'[Seguimiento Juana Inv. DICIEMBRE.xls]INFO. EJEC. Ficha4'!$X$29,'[Seguimiento Juana Inv. DICIEMBRE.xls]INFO. EJEC. Ficha4'!$X$36,'[Seguimiento Juana Inv. DICIEMBRE.xls]INFO. EJEC. Ficha4'!$X$43,'[Seguimiento Juana Inv. DICIEMBRE.xls]INFO. EJEC. Ficha4'!$X$50,'[Seguimiento Juana Inv. DICIEMBRE.xls]INFO. EJEC. Ficha4'!$X$57,'[Seguimiento Juana Inv. DICIEMBRE.xls]INFO. EJEC. Ficha4'!$X$64,'[Seguimiento Juana Inv. DICIEMBRE.xls]INFO. EJEC. Ficha4'!$X$71,'[Seguimiento Juana Inv. DICIEMBRE.xls]INFO. EJEC. Ficha4'!$X$78,'[Seguimiento Juana Inv. DICIEMBRE.xls]INFO. EJEC. Ficha4'!$X$85</c:f>
              <c:numCache>
                <c:formatCode>_(* #,##0_);_(* \(#,##0\);_(* "-"_);_(@_)</c:formatCode>
                <c:ptCount val="12"/>
                <c:pt idx="0">
                  <c:v>0</c:v>
                </c:pt>
                <c:pt idx="1">
                  <c:v>1795641</c:v>
                </c:pt>
                <c:pt idx="2">
                  <c:v>57562062</c:v>
                </c:pt>
                <c:pt idx="3">
                  <c:v>174991850</c:v>
                </c:pt>
                <c:pt idx="4">
                  <c:v>287623946</c:v>
                </c:pt>
                <c:pt idx="5">
                  <c:v>413471512</c:v>
                </c:pt>
                <c:pt idx="6">
                  <c:v>522742464</c:v>
                </c:pt>
                <c:pt idx="7">
                  <c:v>645074812</c:v>
                </c:pt>
                <c:pt idx="8">
                  <c:v>751363687</c:v>
                </c:pt>
                <c:pt idx="9">
                  <c:v>913642940</c:v>
                </c:pt>
                <c:pt idx="10">
                  <c:v>1038192494</c:v>
                </c:pt>
                <c:pt idx="11">
                  <c:v>1219179773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F83-43AE-8F70-2FC68BBB7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460984"/>
        <c:axId val="162461376"/>
      </c:lineChart>
      <c:catAx>
        <c:axId val="162460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62461376"/>
        <c:crosses val="autoZero"/>
        <c:auto val="1"/>
        <c:lblAlgn val="ctr"/>
        <c:lblOffset val="100"/>
        <c:noMultiLvlLbl val="0"/>
      </c:catAx>
      <c:valAx>
        <c:axId val="162461376"/>
        <c:scaling>
          <c:orientation val="minMax"/>
        </c:scaling>
        <c:delete val="0"/>
        <c:axPos val="l"/>
        <c:numFmt formatCode="_(* #,##0_);_(* \(#,##0\);_(* &quot;-&quot;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62460984"/>
        <c:crosses val="autoZero"/>
        <c:crossBetween val="between"/>
      </c:valAx>
      <c:spPr>
        <a:noFill/>
        <a:ln>
          <a:solidFill>
            <a:srgbClr val="70AD47">
              <a:lumMod val="60000"/>
              <a:lumOff val="40000"/>
            </a:srgbClr>
          </a:solidFill>
        </a:ln>
        <a:effectLst/>
      </c:spPr>
    </c:plotArea>
    <c:legend>
      <c:legendPos val="t"/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s-CO"/>
        </a:p>
      </c:txPr>
    </c:legend>
    <c:plotVisOnly val="0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r>
              <a:rPr lang="es-CO"/>
              <a:t>Ejecución por actividades - diciembre -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550229466930676"/>
          <c:y val="0.1890110236220473"/>
          <c:w val="0.72669262175561389"/>
          <c:h val="0.570861093623661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'INFO. EJEC. Ficha4'!$T$7</c:f>
              <c:strCache>
                <c:ptCount val="1"/>
                <c:pt idx="0">
                  <c:v>Apropiación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'INFO. EJEC. Ficha4'!$S$8:$S$11</c:f>
              <c:strCache>
                <c:ptCount val="4"/>
                <c:pt idx="0">
                  <c:v>Actividad 1.5 (1)</c:v>
                </c:pt>
                <c:pt idx="1">
                  <c:v>Actividad 1.6 (2)</c:v>
                </c:pt>
                <c:pt idx="2">
                  <c:v>Actividad 2.3 (3)</c:v>
                </c:pt>
                <c:pt idx="3">
                  <c:v>Actividad 2.4 (4)</c:v>
                </c:pt>
              </c:strCache>
            </c:strRef>
          </c:cat>
          <c:val>
            <c:numRef>
              <c:f>'INFO. EJEC. Ficha4'!$T$80:$T$83</c:f>
              <c:numCache>
                <c:formatCode>_(* #,##0_);_(* \(#,##0\);_(* "-"_);_(@_)</c:formatCode>
                <c:ptCount val="4"/>
                <c:pt idx="0">
                  <c:v>157432000</c:v>
                </c:pt>
                <c:pt idx="1">
                  <c:v>220528000</c:v>
                </c:pt>
                <c:pt idx="2">
                  <c:v>552948200</c:v>
                </c:pt>
                <c:pt idx="3">
                  <c:v>369091800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96-42FD-AB6B-D1E92B5D63C6}"/>
            </c:ext>
          </c:extLst>
        </c:ser>
        <c:ser>
          <c:idx val="2"/>
          <c:order val="1"/>
          <c:tx>
            <c:strRef>
              <c:f>'INFO. EJEC. Ficha4'!$W$7</c:f>
              <c:strCache>
                <c:ptCount val="1"/>
                <c:pt idx="0">
                  <c:v>Ejecución 
Compromiso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'INFO. EJEC. Ficha4'!$S$8:$S$11</c:f>
              <c:strCache>
                <c:ptCount val="4"/>
                <c:pt idx="0">
                  <c:v>Actividad 1.5 (1)</c:v>
                </c:pt>
                <c:pt idx="1">
                  <c:v>Actividad 1.6 (2)</c:v>
                </c:pt>
                <c:pt idx="2">
                  <c:v>Actividad 2.3 (3)</c:v>
                </c:pt>
                <c:pt idx="3">
                  <c:v>Actividad 2.4 (4)</c:v>
                </c:pt>
              </c:strCache>
            </c:strRef>
          </c:cat>
          <c:val>
            <c:numRef>
              <c:f>'INFO. EJEC. Ficha4'!$W$87:$W$90</c:f>
              <c:numCache>
                <c:formatCode>_(* #,##0_);_(* \(#,##0\);_(* "-"_);_(@_)</c:formatCode>
                <c:ptCount val="4"/>
                <c:pt idx="0">
                  <c:v>134734770</c:v>
                </c:pt>
                <c:pt idx="1">
                  <c:v>220528000</c:v>
                </c:pt>
                <c:pt idx="2">
                  <c:v>551700988</c:v>
                </c:pt>
                <c:pt idx="3">
                  <c:v>312216015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96-42FD-AB6B-D1E92B5D63C6}"/>
            </c:ext>
          </c:extLst>
        </c:ser>
        <c:ser>
          <c:idx val="1"/>
          <c:order val="2"/>
          <c:tx>
            <c:strRef>
              <c:f>'INFO. EJEC. Ficha4'!$X$7</c:f>
              <c:strCache>
                <c:ptCount val="1"/>
                <c:pt idx="0">
                  <c:v>Ejecución Obligaciones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'INFO. EJEC. Ficha4'!$X$87:$X$90</c:f>
              <c:numCache>
                <c:formatCode>_(* #,##0_);_(* \(#,##0\);_(* "-"_);_(@_)</c:formatCode>
                <c:ptCount val="4"/>
                <c:pt idx="0">
                  <c:v>134734770</c:v>
                </c:pt>
                <c:pt idx="1">
                  <c:v>220528000</c:v>
                </c:pt>
                <c:pt idx="2">
                  <c:v>551700988</c:v>
                </c:pt>
                <c:pt idx="3">
                  <c:v>312216015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96-42FD-AB6B-D1E92B5D6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462160"/>
        <c:axId val="162462552"/>
      </c:barChart>
      <c:lineChart>
        <c:grouping val="standard"/>
        <c:varyColors val="0"/>
        <c:ser>
          <c:idx val="3"/>
          <c:order val="3"/>
          <c:tx>
            <c:v>PROY. COMP.</c:v>
          </c:tx>
          <c:spPr>
            <a:ln w="15875" cap="rnd">
              <a:solidFill>
                <a:srgbClr val="FF0066"/>
              </a:solidFill>
              <a:round/>
            </a:ln>
            <a:effectLst/>
          </c:spPr>
          <c:marker>
            <c:symbol val="none"/>
          </c:marker>
          <c:cat>
            <c:strRef>
              <c:f>'INFO. EJEC. Ficha4'!$S$15:$S$18</c:f>
              <c:strCache>
                <c:ptCount val="4"/>
                <c:pt idx="0">
                  <c:v>Actividad 1.5</c:v>
                </c:pt>
                <c:pt idx="1">
                  <c:v>Actividad 1.6</c:v>
                </c:pt>
                <c:pt idx="2">
                  <c:v>Actividad 2.3</c:v>
                </c:pt>
                <c:pt idx="3">
                  <c:v>Actividad 2.4</c:v>
                </c:pt>
              </c:strCache>
            </c:strRef>
          </c:cat>
          <c:val>
            <c:numRef>
              <c:f>'INFO. EJEC. Ficha4'!$U$87:$U$90</c:f>
              <c:numCache>
                <c:formatCode>_(* #,##0_);_(* \(#,##0\);_(* "-"_);_(@_)</c:formatCode>
                <c:ptCount val="4"/>
                <c:pt idx="0">
                  <c:v>157432000.04999998</c:v>
                </c:pt>
                <c:pt idx="1">
                  <c:v>220528000.03</c:v>
                </c:pt>
                <c:pt idx="2">
                  <c:v>552948199.70000005</c:v>
                </c:pt>
                <c:pt idx="3">
                  <c:v>369091799.95999998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296-42FD-AB6B-D1E92B5D63C6}"/>
            </c:ext>
          </c:extLst>
        </c:ser>
        <c:ser>
          <c:idx val="4"/>
          <c:order val="4"/>
          <c:tx>
            <c:strRef>
              <c:f>'INFO. EJEC. Ficha4'!$Y$51</c:f>
              <c:strCache>
                <c:ptCount val="1"/>
                <c:pt idx="0">
                  <c:v>Proyección Oblig.  </c:v>
                </c:pt>
              </c:strCache>
            </c:strRef>
          </c:tx>
          <c:spPr>
            <a:ln w="15875" cap="rnd">
              <a:solidFill>
                <a:srgbClr val="FFFF66"/>
              </a:solidFill>
              <a:round/>
            </a:ln>
            <a:effectLst/>
          </c:spPr>
          <c:marker>
            <c:symbol val="none"/>
          </c:marker>
          <c:val>
            <c:numRef>
              <c:f>'INFO. EJEC. Ficha4'!$Y$87:$Y$90</c:f>
              <c:numCache>
                <c:formatCode>_(* #,##0_);_(* \(#,##0\);_(* "-"_);_(@_)</c:formatCode>
                <c:ptCount val="4"/>
                <c:pt idx="0">
                  <c:v>157431999.91999999</c:v>
                </c:pt>
                <c:pt idx="1">
                  <c:v>220528000.41999999</c:v>
                </c:pt>
                <c:pt idx="2">
                  <c:v>552948199.70000005</c:v>
                </c:pt>
                <c:pt idx="3">
                  <c:v>369091799.69999999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296-42FD-AB6B-D1E92B5D6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462160"/>
        <c:axId val="162462552"/>
      </c:lineChart>
      <c:catAx>
        <c:axId val="16246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62462552"/>
        <c:crosses val="autoZero"/>
        <c:auto val="1"/>
        <c:lblAlgn val="ctr"/>
        <c:lblOffset val="100"/>
        <c:noMultiLvlLbl val="0"/>
      </c:catAx>
      <c:valAx>
        <c:axId val="162462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624621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4802618091253567E-2"/>
          <c:y val="0.87944332539827863"/>
          <c:w val="0.68533266514298996"/>
          <c:h val="0.1064928279313922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808080"/>
              </a:solidFill>
              <a:latin typeface="Calibri"/>
              <a:ea typeface="Calibri"/>
              <a:cs typeface="Calibri"/>
            </a:defRPr>
          </a:pPr>
          <a:endParaRPr lang="es-CO"/>
        </a:p>
      </c:txPr>
    </c:legend>
    <c:plotVisOnly val="0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[PAC DICIEMBRE 2015.xlsx]REPORTE DE EJECUCIÓN PAC SEPT!Tabla dinámica4</c:name>
    <c:fmtId val="3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sz="1800" b="1" i="0" baseline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PAC NO EJECUTADO FRENTE A LOS PORCENTAJES PERMITIDOS</a:t>
            </a:r>
          </a:p>
          <a:p>
            <a:pPr>
              <a:defRPr lang="es-ES"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sz="1800" b="1" i="0" baseline="0">
                <a:effectLst>
                  <a:outerShdw blurRad="50800" dist="38100" dir="5400000" algn="t" rotWithShape="0">
                    <a:srgbClr val="000000">
                      <a:alpha val="40000"/>
                    </a:srgbClr>
                  </a:outerShdw>
                </a:effectLst>
              </a:rPr>
              <a:t> EN DICIEMBRE DE 2015</a:t>
            </a:r>
            <a:endParaRPr lang="es-CO">
              <a:effectLst/>
            </a:endParaRPr>
          </a:p>
        </c:rich>
      </c:tx>
      <c:layout>
        <c:manualLayout>
          <c:xMode val="edge"/>
          <c:yMode val="edge"/>
          <c:x val="0.17763901098968846"/>
          <c:y val="1.452020442618515E-2"/>
        </c:manualLayout>
      </c:layout>
      <c:overlay val="0"/>
      <c:spPr>
        <a:noFill/>
        <a:ln>
          <a:noFill/>
        </a:ln>
        <a:effectLst/>
      </c:spPr>
    </c:title>
    <c:autoTitleDeleted val="0"/>
    <c:pivotFmts>
      <c:pivotFmt>
        <c:idx val="0"/>
        <c:spPr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s-ES"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s-ES"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s-ES"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lang="es-ES" sz="900" b="0" i="0" u="none" strike="noStrike" kern="1200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6.5418176572346623E-2"/>
          <c:y val="0.2676088920055032"/>
          <c:w val="0.93600709129991344"/>
          <c:h val="0.6239046812393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'REPORTE DE EJECUCIÓN PAC SEPT'!$M$27</c:f>
              <c:strCache>
                <c:ptCount val="1"/>
                <c:pt idx="0">
                  <c:v> PAC NO EJECUTADO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'REPORTE DE EJECUCIÓN PAC SEPT'!$L$28:$L$35</c:f>
              <c:strCache>
                <c:ptCount val="7"/>
                <c:pt idx="0">
                  <c:v>GASTOS GENERALES</c:v>
                </c:pt>
                <c:pt idx="1">
                  <c:v>GASTOS PERSONAL</c:v>
                </c:pt>
                <c:pt idx="2">
                  <c:v>INV INFRAESTRUCTURA</c:v>
                </c:pt>
                <c:pt idx="3">
                  <c:v>INV ORDENAMIENTO  </c:v>
                </c:pt>
                <c:pt idx="4">
                  <c:v>INV TIC</c:v>
                </c:pt>
                <c:pt idx="5">
                  <c:v>INV USO</c:v>
                </c:pt>
                <c:pt idx="6">
                  <c:v>INV ZONIFICACION</c:v>
                </c:pt>
              </c:strCache>
            </c:strRef>
          </c:cat>
          <c:val>
            <c:numRef>
              <c:f>'REPORTE DE EJECUCIÓN PAC SEPT'!$M$28:$M$35</c:f>
              <c:numCache>
                <c:formatCode>0.00%</c:formatCode>
                <c:ptCount val="7"/>
                <c:pt idx="0">
                  <c:v>3.9580199225198506E-3</c:v>
                </c:pt>
                <c:pt idx="1">
                  <c:v>1.1091645412008902E-2</c:v>
                </c:pt>
                <c:pt idx="2">
                  <c:v>6.8593543510351296E-2</c:v>
                </c:pt>
                <c:pt idx="3">
                  <c:v>6.6788269539253459E-2</c:v>
                </c:pt>
                <c:pt idx="4">
                  <c:v>0.23202809626192047</c:v>
                </c:pt>
                <c:pt idx="5">
                  <c:v>4.7061615072304268E-2</c:v>
                </c:pt>
                <c:pt idx="6">
                  <c:v>0.12136638667256609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6F-4BEB-A34C-697E5E2E26BB}"/>
            </c:ext>
          </c:extLst>
        </c:ser>
        <c:ser>
          <c:idx val="1"/>
          <c:order val="1"/>
          <c:tx>
            <c:strRef>
              <c:f>'REPORTE DE EJECUCIÓN PAC SEPT'!$N$27</c:f>
              <c:strCache>
                <c:ptCount val="1"/>
                <c:pt idx="0">
                  <c:v> PAC NO EJECTADO PERMITIDO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'REPORTE DE EJECUCIÓN PAC SEPT'!$L$28:$L$35</c:f>
              <c:strCache>
                <c:ptCount val="7"/>
                <c:pt idx="0">
                  <c:v>GASTOS GENERALES</c:v>
                </c:pt>
                <c:pt idx="1">
                  <c:v>GASTOS PERSONAL</c:v>
                </c:pt>
                <c:pt idx="2">
                  <c:v>INV INFRAESTRUCTURA</c:v>
                </c:pt>
                <c:pt idx="3">
                  <c:v>INV ORDENAMIENTO  </c:v>
                </c:pt>
                <c:pt idx="4">
                  <c:v>INV TIC</c:v>
                </c:pt>
                <c:pt idx="5">
                  <c:v>INV USO</c:v>
                </c:pt>
                <c:pt idx="6">
                  <c:v>INV ZONIFICACION</c:v>
                </c:pt>
              </c:strCache>
            </c:strRef>
          </c:cat>
          <c:val>
            <c:numRef>
              <c:f>'REPORTE DE EJECUCIÓN PAC SEPT'!$N$28:$N$35</c:f>
              <c:numCache>
                <c:formatCode>0.00%</c:formatCode>
                <c:ptCount val="7"/>
                <c:pt idx="0">
                  <c:v>0.1</c:v>
                </c:pt>
                <c:pt idx="1">
                  <c:v>0.05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6F-4BEB-A34C-697E5E2E26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2463336"/>
        <c:axId val="162463728"/>
      </c:barChart>
      <c:catAx>
        <c:axId val="16246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2463728"/>
        <c:crosses val="autoZero"/>
        <c:auto val="1"/>
        <c:lblAlgn val="ctr"/>
        <c:lblOffset val="100"/>
        <c:noMultiLvlLbl val="0"/>
      </c:catAx>
      <c:valAx>
        <c:axId val="16246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2463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ES"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 w="38100"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 sz="18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es-ES"/>
              <a:t>PROYECCIÓN vs EJECUCIÓN: OBLIGACIONES UPRA 2015 </a:t>
            </a:r>
          </a:p>
        </c:rich>
      </c:tx>
      <c:layout>
        <c:manualLayout>
          <c:xMode val="edge"/>
          <c:yMode val="edge"/>
          <c:x val="0.13240965249714162"/>
          <c:y val="1.531933508311461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680635553347234"/>
          <c:y val="0.29178104441009634"/>
          <c:w val="0.72742308591027749"/>
          <c:h val="0.53688615294550202"/>
        </c:manualLayout>
      </c:layout>
      <c:lineChart>
        <c:grouping val="standard"/>
        <c:varyColors val="0"/>
        <c:ser>
          <c:idx val="2"/>
          <c:order val="0"/>
          <c:tx>
            <c:strRef>
              <c:f>'INFO. EJEC. GENERAL'!$S$5</c:f>
              <c:strCache>
                <c:ptCount val="1"/>
                <c:pt idx="0">
                  <c:v>Prog. Inv. 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cat>
            <c:strRef>
              <c:f>'INFO. EJEC. GENERAL'!$P$6:$P$17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'INFO. EJEC. GENERAL'!$S$6:$S$17</c:f>
              <c:numCache>
                <c:formatCode>#,##0.00</c:formatCode>
                <c:ptCount val="12"/>
                <c:pt idx="0">
                  <c:v>3.0000000000000002E-2</c:v>
                </c:pt>
                <c:pt idx="1">
                  <c:v>1.55</c:v>
                </c:pt>
                <c:pt idx="2">
                  <c:v>5.31</c:v>
                </c:pt>
                <c:pt idx="3">
                  <c:v>12.48</c:v>
                </c:pt>
                <c:pt idx="4">
                  <c:v>19.88</c:v>
                </c:pt>
                <c:pt idx="5">
                  <c:v>28.86</c:v>
                </c:pt>
                <c:pt idx="6">
                  <c:v>40.92</c:v>
                </c:pt>
                <c:pt idx="7">
                  <c:v>53.25</c:v>
                </c:pt>
                <c:pt idx="8">
                  <c:v>65.510000000000005</c:v>
                </c:pt>
                <c:pt idx="9">
                  <c:v>77</c:v>
                </c:pt>
                <c:pt idx="10">
                  <c:v>85.14</c:v>
                </c:pt>
                <c:pt idx="1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D8-4BB4-B8B2-5FDFE29025C9}"/>
            </c:ext>
          </c:extLst>
        </c:ser>
        <c:ser>
          <c:idx val="5"/>
          <c:order val="1"/>
          <c:tx>
            <c:strRef>
              <c:f>'INFO. EJEC. GENERAL'!$T$5</c:f>
              <c:strCache>
                <c:ptCount val="1"/>
                <c:pt idx="0">
                  <c:v>Ejecución  Inv. </c:v>
                </c:pt>
              </c:strCache>
            </c:strRef>
          </c:tx>
          <c:spPr>
            <a:ln>
              <a:solidFill>
                <a:srgbClr val="9900FF"/>
              </a:solidFill>
            </a:ln>
          </c:spPr>
          <c:marker>
            <c:symbol val="x"/>
            <c:size val="5"/>
            <c:spPr>
              <a:solidFill>
                <a:srgbClr val="9900FF"/>
              </a:solidFill>
              <a:ln>
                <a:solidFill>
                  <a:srgbClr val="9900FF">
                    <a:alpha val="88000"/>
                  </a:srgbClr>
                </a:solidFill>
              </a:ln>
            </c:spPr>
          </c:marker>
          <c:cat>
            <c:strRef>
              <c:f>'INFO. EJEC. GENERAL'!$P$6:$P$17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'INFO. EJEC. GENERAL'!$T$6:$T$17</c:f>
              <c:numCache>
                <c:formatCode>#,##0.00</c:formatCode>
                <c:ptCount val="12"/>
                <c:pt idx="0">
                  <c:v>0</c:v>
                </c:pt>
                <c:pt idx="1">
                  <c:v>1.2</c:v>
                </c:pt>
                <c:pt idx="2">
                  <c:v>4.5999999999999996</c:v>
                </c:pt>
                <c:pt idx="3">
                  <c:v>11.2</c:v>
                </c:pt>
                <c:pt idx="4">
                  <c:v>16.600000000000001</c:v>
                </c:pt>
                <c:pt idx="5">
                  <c:v>22.5</c:v>
                </c:pt>
                <c:pt idx="6">
                  <c:v>30.7</c:v>
                </c:pt>
                <c:pt idx="7">
                  <c:v>37.410000000000004</c:v>
                </c:pt>
                <c:pt idx="8">
                  <c:v>47.68</c:v>
                </c:pt>
                <c:pt idx="9">
                  <c:v>56.790000000000006</c:v>
                </c:pt>
                <c:pt idx="10">
                  <c:v>68.790000000000006</c:v>
                </c:pt>
                <c:pt idx="11">
                  <c:v>91.055452364258556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D8-4BB4-B8B2-5FDFE29025C9}"/>
            </c:ext>
          </c:extLst>
        </c:ser>
        <c:ser>
          <c:idx val="6"/>
          <c:order val="2"/>
          <c:tx>
            <c:strRef>
              <c:f>'INFO. EJEC. GENERAL'!$W$5</c:f>
              <c:strCache>
                <c:ptCount val="1"/>
                <c:pt idx="0">
                  <c:v>Prog.  Func.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circle"/>
            <c:size val="5"/>
            <c:spPr>
              <a:solidFill>
                <a:schemeClr val="accent6"/>
              </a:solidFill>
              <a:ln>
                <a:solidFill>
                  <a:schemeClr val="accent6">
                    <a:alpha val="90000"/>
                  </a:schemeClr>
                </a:solidFill>
              </a:ln>
            </c:spPr>
          </c:marker>
          <c:cat>
            <c:strRef>
              <c:f>'INFO. EJEC. GENERAL'!$P$6:$P$17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'INFO. EJEC. GENERAL'!$W$6:$W$17</c:f>
              <c:numCache>
                <c:formatCode>#,##0.00</c:formatCode>
                <c:ptCount val="12"/>
                <c:pt idx="0">
                  <c:v>6.08</c:v>
                </c:pt>
                <c:pt idx="1">
                  <c:v>13.29</c:v>
                </c:pt>
                <c:pt idx="2">
                  <c:v>20.53</c:v>
                </c:pt>
                <c:pt idx="3">
                  <c:v>27.99</c:v>
                </c:pt>
                <c:pt idx="4">
                  <c:v>35.4</c:v>
                </c:pt>
                <c:pt idx="5">
                  <c:v>43.660000000000004</c:v>
                </c:pt>
                <c:pt idx="6">
                  <c:v>55.4</c:v>
                </c:pt>
                <c:pt idx="7">
                  <c:v>63.57</c:v>
                </c:pt>
                <c:pt idx="8">
                  <c:v>71.959999999999994</c:v>
                </c:pt>
                <c:pt idx="9">
                  <c:v>79.72</c:v>
                </c:pt>
                <c:pt idx="10">
                  <c:v>87.7</c:v>
                </c:pt>
                <c:pt idx="11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D8-4BB4-B8B2-5FDFE29025C9}"/>
            </c:ext>
          </c:extLst>
        </c:ser>
        <c:ser>
          <c:idx val="7"/>
          <c:order val="3"/>
          <c:tx>
            <c:strRef>
              <c:f>'INFO. EJEC. GENERAL'!$X$5</c:f>
              <c:strCache>
                <c:ptCount val="1"/>
                <c:pt idx="0">
                  <c:v>Ejecución  Func. 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ymbol val="diamond"/>
            <c:size val="6"/>
            <c:spPr>
              <a:solidFill>
                <a:srgbClr val="FF0066"/>
              </a:solidFill>
              <a:ln>
                <a:solidFill>
                  <a:srgbClr val="FF0066"/>
                </a:solidFill>
              </a:ln>
            </c:spPr>
          </c:marker>
          <c:cat>
            <c:strRef>
              <c:f>'INFO. EJEC. GENERAL'!$P$6:$P$17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'INFO. EJEC. GENERAL'!$X$6:$X$17</c:f>
              <c:numCache>
                <c:formatCode>#,##0.00</c:formatCode>
                <c:ptCount val="12"/>
                <c:pt idx="0">
                  <c:v>4.8197200000000002</c:v>
                </c:pt>
                <c:pt idx="1">
                  <c:v>10.98</c:v>
                </c:pt>
                <c:pt idx="2">
                  <c:v>17</c:v>
                </c:pt>
                <c:pt idx="3">
                  <c:v>23</c:v>
                </c:pt>
                <c:pt idx="4">
                  <c:v>30</c:v>
                </c:pt>
                <c:pt idx="5">
                  <c:v>37</c:v>
                </c:pt>
                <c:pt idx="6">
                  <c:v>48.37</c:v>
                </c:pt>
                <c:pt idx="7">
                  <c:v>56.04</c:v>
                </c:pt>
                <c:pt idx="8">
                  <c:v>63.96</c:v>
                </c:pt>
                <c:pt idx="9">
                  <c:v>72.319999999999993</c:v>
                </c:pt>
                <c:pt idx="10">
                  <c:v>93.031590767446104</c:v>
                </c:pt>
                <c:pt idx="11">
                  <c:v>93.031590767446104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D8-4BB4-B8B2-5FDFE2902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520536"/>
        <c:axId val="121520928"/>
      </c:lineChart>
      <c:catAx>
        <c:axId val="121520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CO"/>
          </a:p>
        </c:txPr>
        <c:crossAx val="121520928"/>
        <c:crosses val="autoZero"/>
        <c:auto val="1"/>
        <c:lblAlgn val="ctr"/>
        <c:lblOffset val="100"/>
        <c:noMultiLvlLbl val="0"/>
      </c:catAx>
      <c:valAx>
        <c:axId val="121520928"/>
        <c:scaling>
          <c:orientation val="minMax"/>
          <c:max val="1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lang="es-ES" sz="10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es-CO"/>
          </a:p>
        </c:txPr>
        <c:crossAx val="121520536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8964350144368558"/>
          <c:y val="0.31926848908883393"/>
          <c:w val="0.10356498556314418"/>
          <c:h val="0.36161316373914798"/>
        </c:manualLayout>
      </c:layout>
      <c:overlay val="0"/>
      <c:txPr>
        <a:bodyPr/>
        <a:lstStyle/>
        <a:p>
          <a:pPr>
            <a:defRPr lang="es-ES" sz="920" b="0" i="0" u="none" strike="noStrike" baseline="0">
              <a:solidFill>
                <a:srgbClr val="000000"/>
              </a:solidFill>
              <a:latin typeface="Century Gothic"/>
              <a:ea typeface="Century Gothic"/>
              <a:cs typeface="Century Gothic"/>
            </a:defRPr>
          </a:pPr>
          <a:endParaRPr lang="es-CO"/>
        </a:p>
      </c:txPr>
    </c:legend>
    <c:plotVisOnly val="0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s-CO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ES" sz="1800" b="1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r>
              <a:rPr lang="es-ES"/>
              <a:t>PROYECCION vs. EJECUCIÓN FUNCIONAMIENTO -DICIEMBRE</a:t>
            </a:r>
          </a:p>
        </c:rich>
      </c:tx>
      <c:layout>
        <c:manualLayout>
          <c:xMode val="edge"/>
          <c:yMode val="edge"/>
          <c:x val="0.13986718034514695"/>
          <c:y val="1.24610996293576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2372488682860687E-2"/>
          <c:y val="0.23334723346497582"/>
          <c:w val="0.71567099548987967"/>
          <c:h val="0.64706649986508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'INFO. EJEC. S.G.'!$P$4</c:f>
              <c:strCache>
                <c:ptCount val="1"/>
                <c:pt idx="0">
                  <c:v>Proyección Compromisos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s-ES"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'INFO. EJEC. S.G.'!$O$5:$O$6</c:f>
              <c:strCache>
                <c:ptCount val="2"/>
                <c:pt idx="0">
                  <c:v>Gastos de Personal </c:v>
                </c:pt>
                <c:pt idx="1">
                  <c:v>Gastos Generales </c:v>
                </c:pt>
              </c:strCache>
            </c:strRef>
          </c:cat>
          <c:val>
            <c:numRef>
              <c:f>'INFO. EJEC. S.G.'!$P$38:$P$39</c:f>
              <c:numCache>
                <c:formatCode>0.0</c:formatCode>
                <c:ptCount val="2"/>
                <c:pt idx="0">
                  <c:v>99.999999996012335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67-4BA1-9B5B-FCD57B792576}"/>
            </c:ext>
          </c:extLst>
        </c:ser>
        <c:ser>
          <c:idx val="1"/>
          <c:order val="1"/>
          <c:tx>
            <c:strRef>
              <c:f>'INFO. EJEC. S.G.'!$Q$4</c:f>
              <c:strCache>
                <c:ptCount val="1"/>
                <c:pt idx="0">
                  <c:v>Presupuesto Comprometido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s-ES"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'INFO. EJEC. S.G.'!$O$5:$O$6</c:f>
              <c:strCache>
                <c:ptCount val="2"/>
                <c:pt idx="0">
                  <c:v>Gastos de Personal </c:v>
                </c:pt>
                <c:pt idx="1">
                  <c:v>Gastos Generales </c:v>
                </c:pt>
              </c:strCache>
            </c:strRef>
          </c:cat>
          <c:val>
            <c:numRef>
              <c:f>'INFO. EJEC. S.G.'!$Q$38:$Q$39</c:f>
              <c:numCache>
                <c:formatCode>0.0</c:formatCode>
                <c:ptCount val="2"/>
                <c:pt idx="0">
                  <c:v>92.802995361001152</c:v>
                </c:pt>
                <c:pt idx="1">
                  <c:v>96.20497039506678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67-4BA1-9B5B-FCD57B792576}"/>
            </c:ext>
          </c:extLst>
        </c:ser>
        <c:ser>
          <c:idx val="4"/>
          <c:order val="2"/>
          <c:tx>
            <c:strRef>
              <c:f>'INFO. EJEC. S.G.'!$L$26</c:f>
              <c:strCache>
                <c:ptCount val="1"/>
              </c:strCache>
            </c:strRef>
          </c:tx>
          <c:spPr>
            <a:noFill/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s-ES"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'INFO. EJEC. S.G.'!$L$28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3967-4BA1-9B5B-FCD57B792576}"/>
            </c:ext>
          </c:extLst>
        </c:ser>
        <c:ser>
          <c:idx val="2"/>
          <c:order val="3"/>
          <c:tx>
            <c:strRef>
              <c:f>'INFO. EJEC. S.G.'!$R$4</c:f>
              <c:strCache>
                <c:ptCount val="1"/>
                <c:pt idx="0">
                  <c:v>Proyección  Obligaciones 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s-ES"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'INFO. EJEC. S.G.'!$O$5:$O$6</c:f>
              <c:strCache>
                <c:ptCount val="2"/>
                <c:pt idx="0">
                  <c:v>Gastos de Personal </c:v>
                </c:pt>
                <c:pt idx="1">
                  <c:v>Gastos Generales </c:v>
                </c:pt>
              </c:strCache>
            </c:strRef>
          </c:cat>
          <c:val>
            <c:numRef>
              <c:f>'INFO. EJEC. S.G.'!$R$38:$R$39</c:f>
              <c:numCache>
                <c:formatCode>0.0</c:formatCode>
                <c:ptCount val="2"/>
                <c:pt idx="0">
                  <c:v>99.999999996012335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67-4BA1-9B5B-FCD57B792576}"/>
            </c:ext>
          </c:extLst>
        </c:ser>
        <c:ser>
          <c:idx val="3"/>
          <c:order val="4"/>
          <c:tx>
            <c:strRef>
              <c:f>'INFO. EJEC. S.G.'!$S$4</c:f>
              <c:strCache>
                <c:ptCount val="1"/>
                <c:pt idx="0">
                  <c:v>Presupuesto Obligado 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s-ES" sz="9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'INFO. EJEC. S.G.'!$O$5:$O$6</c:f>
              <c:strCache>
                <c:ptCount val="2"/>
                <c:pt idx="0">
                  <c:v>Gastos de Personal </c:v>
                </c:pt>
                <c:pt idx="1">
                  <c:v>Gastos Generales </c:v>
                </c:pt>
              </c:strCache>
            </c:strRef>
          </c:cat>
          <c:val>
            <c:numRef>
              <c:f>'INFO. EJEC. S.G.'!$S$38:$S$39</c:f>
              <c:numCache>
                <c:formatCode>0.0</c:formatCode>
                <c:ptCount val="2"/>
                <c:pt idx="0">
                  <c:v>92.802995361001152</c:v>
                </c:pt>
                <c:pt idx="1">
                  <c:v>96.169524809535446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67-4BA1-9B5B-FCD57B792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axId val="121521712"/>
        <c:axId val="121522104"/>
      </c:barChart>
      <c:catAx>
        <c:axId val="121521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lang="es-ES"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21522104"/>
        <c:crosses val="autoZero"/>
        <c:auto val="1"/>
        <c:lblAlgn val="ctr"/>
        <c:lblOffset val="100"/>
        <c:noMultiLvlLbl val="0"/>
      </c:catAx>
      <c:valAx>
        <c:axId val="121522104"/>
        <c:scaling>
          <c:orientation val="minMax"/>
          <c:max val="1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lang="es-ES"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21521712"/>
        <c:crosses val="autoZero"/>
        <c:crossBetween val="between"/>
        <c:majorUnit val="2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860902621090512"/>
          <c:y val="0.29127914325242976"/>
          <c:w val="0.19798560267685839"/>
          <c:h val="0.4600203824847273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lang="es-ES" sz="92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s-CO"/>
        </a:p>
      </c:txPr>
    </c:legend>
    <c:plotVisOnly val="0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O" sz="1600" b="1" i="0" strike="noStrike">
                <a:solidFill>
                  <a:srgbClr val="333333"/>
                </a:solidFill>
                <a:latin typeface="Calibri"/>
              </a:rPr>
              <a:t>PROYECCIÓN VS. EJECUCIÓN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O" sz="1600" b="1" i="0" strike="noStrike">
                <a:solidFill>
                  <a:srgbClr val="333333"/>
                </a:solidFill>
                <a:latin typeface="Calibri"/>
              </a:rPr>
              <a:t> 2015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'INFO. EJEC. Ficha5'!$W$27</c:f>
              <c:strCache>
                <c:ptCount val="1"/>
                <c:pt idx="0">
                  <c:v>Proyección Comp.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'[Seguimiento Juana Inv. DICIEMBRE.xls]INFO. EJEC. Ficha5'!$U$5,'[Seguimiento Juana Inv. DICIEMBRE.xls]INFO. EJEC. Ficha5'!$U$16,'[Seguimiento Juana Inv. DICIEMBRE.xls]INFO. EJEC. Ficha5'!$U$26,'[Seguimiento Juana Inv. DICIEMBRE.xls]INFO. EJEC. Ficha5'!$U$36,'[Seguimiento Juana Inv. DICIEMBRE.xls]INFO. EJEC. Ficha5'!$U$47,'[Seguimiento Juana Inv. DICIEMBRE.xls]INFO. EJEC. Ficha5'!$U$57,'[Seguimiento Juana Inv. DICIEMBRE.xls]INFO. EJEC. Ficha5'!$U$67,'[Seguimiento Juana Inv. DICIEMBRE.xls]INFO. EJEC. Ficha5'!$U$78,'[Seguimiento Juana Inv. DICIEMBRE.xls]INFO. EJEC. Ficha5'!$U$89,'[Seguimiento Juana Inv. DICIEMBRE.xls]INFO. EJEC. Ficha5'!$U$99,'[Seguimiento Juana Inv. DICIEMBRE.xls]INFO. EJEC. Ficha5'!$U$109,'[Seguimiento Juana Inv. DICIEMBRE.xls]INFO. EJEC. Ficha5'!$U$119</c:f>
              <c:strCache>
                <c:ptCount val="12"/>
                <c:pt idx="0">
                  <c:v>ENERO </c:v>
                </c:pt>
                <c:pt idx="1">
                  <c:v>FEBRERO </c:v>
                </c:pt>
                <c:pt idx="2">
                  <c:v>MARZO</c:v>
                </c:pt>
                <c:pt idx="3">
                  <c:v>ABRIL</c:v>
                </c:pt>
                <c:pt idx="4">
                  <c:v>MAYO </c:v>
                </c:pt>
                <c:pt idx="5">
                  <c:v>JUNIO </c:v>
                </c:pt>
                <c:pt idx="6">
                  <c:v>JULIO 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'[Seguimiento Juana Inv. DICIEMBRE.xls]INFO. EJEC. Ficha5'!$W$5,'[Seguimiento Juana Inv. DICIEMBRE.xls]INFO. EJEC. Ficha5'!$W$16,'[Seguimiento Juana Inv. DICIEMBRE.xls]INFO. EJEC. Ficha5'!$W$26,'[Seguimiento Juana Inv. DICIEMBRE.xls]INFO. EJEC. Ficha5'!$W$36,'[Seguimiento Juana Inv. DICIEMBRE.xls]INFO. EJEC. Ficha5'!$W$47,'[Seguimiento Juana Inv. DICIEMBRE.xls]INFO. EJEC. Ficha5'!$W$57,'[Seguimiento Juana Inv. DICIEMBRE.xls]INFO. EJEC. Ficha5'!$W$67,'[Seguimiento Juana Inv. DICIEMBRE.xls]INFO. EJEC. Ficha5'!$W$78,'[Seguimiento Juana Inv. DICIEMBRE.xls]INFO. EJEC. Ficha5'!$W$89,'[Seguimiento Juana Inv. DICIEMBRE.xls]INFO. EJEC. Ficha5'!$W$99,'[Seguimiento Juana Inv. DICIEMBRE.xls]INFO. EJEC. Ficha5'!$W$109,'[Seguimiento Juana Inv. DICIEMBRE.xls]INFO. EJEC. Ficha5'!$W$119</c:f>
              <c:numCache>
                <c:formatCode>_(* #,##0_);_(* \(#,##0\);_(* "-"_);_(@_)</c:formatCode>
                <c:ptCount val="12"/>
                <c:pt idx="0">
                  <c:v>1659875000</c:v>
                </c:pt>
                <c:pt idx="1">
                  <c:v>2842905000</c:v>
                </c:pt>
                <c:pt idx="2">
                  <c:v>3929757500</c:v>
                </c:pt>
                <c:pt idx="3">
                  <c:v>4731005000</c:v>
                </c:pt>
                <c:pt idx="4">
                  <c:v>5576973166.0424976</c:v>
                </c:pt>
                <c:pt idx="5">
                  <c:v>5693025294.5032501</c:v>
                </c:pt>
                <c:pt idx="6">
                  <c:v>5710893396.5500011</c:v>
                </c:pt>
                <c:pt idx="7">
                  <c:v>5754320855.6999989</c:v>
                </c:pt>
                <c:pt idx="8">
                  <c:v>5792055191.4499979</c:v>
                </c:pt>
                <c:pt idx="9">
                  <c:v>5867826669.9749975</c:v>
                </c:pt>
                <c:pt idx="10">
                  <c:v>5909127435.4250011</c:v>
                </c:pt>
                <c:pt idx="11">
                  <c:v>5975000000.2389975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D7-42C2-996A-3406E2681FB3}"/>
            </c:ext>
          </c:extLst>
        </c:ser>
        <c:ser>
          <c:idx val="1"/>
          <c:order val="1"/>
          <c:tx>
            <c:strRef>
              <c:f>'INFO. EJEC. Ficha5'!$AA$27</c:f>
              <c:strCache>
                <c:ptCount val="1"/>
                <c:pt idx="0">
                  <c:v>Proyección Oblig.  </c:v>
                </c:pt>
              </c:strCache>
            </c:strRef>
          </c:tx>
          <c:spPr>
            <a:ln w="22225" cap="rnd">
              <a:solidFill>
                <a:srgbClr val="70AD47">
                  <a:lumMod val="50000"/>
                </a:srgbClr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70AD47">
                  <a:lumMod val="50000"/>
                </a:srgbClr>
              </a:solidFill>
              <a:ln w="9525">
                <a:solidFill>
                  <a:srgbClr val="70AD47">
                    <a:lumMod val="50000"/>
                  </a:srgbClr>
                </a:solidFill>
                <a:round/>
              </a:ln>
              <a:effectLst/>
            </c:spPr>
          </c:marker>
          <c:cat>
            <c:strRef>
              <c:f>'[Seguimiento Juana Inv. DICIEMBRE.xls]INFO. EJEC. Ficha5'!$U$5,'[Seguimiento Juana Inv. DICIEMBRE.xls]INFO. EJEC. Ficha5'!$U$16,'[Seguimiento Juana Inv. DICIEMBRE.xls]INFO. EJEC. Ficha5'!$U$26,'[Seguimiento Juana Inv. DICIEMBRE.xls]INFO. EJEC. Ficha5'!$U$36,'[Seguimiento Juana Inv. DICIEMBRE.xls]INFO. EJEC. Ficha5'!$U$47,'[Seguimiento Juana Inv. DICIEMBRE.xls]INFO. EJEC. Ficha5'!$U$57,'[Seguimiento Juana Inv. DICIEMBRE.xls]INFO. EJEC. Ficha5'!$U$67,'[Seguimiento Juana Inv. DICIEMBRE.xls]INFO. EJEC. Ficha5'!$U$78,'[Seguimiento Juana Inv. DICIEMBRE.xls]INFO. EJEC. Ficha5'!$U$89,'[Seguimiento Juana Inv. DICIEMBRE.xls]INFO. EJEC. Ficha5'!$U$99,'[Seguimiento Juana Inv. DICIEMBRE.xls]INFO. EJEC. Ficha5'!$U$109,'[Seguimiento Juana Inv. DICIEMBRE.xls]INFO. EJEC. Ficha5'!$U$119</c:f>
              <c:strCache>
                <c:ptCount val="12"/>
                <c:pt idx="0">
                  <c:v>ENERO </c:v>
                </c:pt>
                <c:pt idx="1">
                  <c:v>FEBRERO </c:v>
                </c:pt>
                <c:pt idx="2">
                  <c:v>MARZO</c:v>
                </c:pt>
                <c:pt idx="3">
                  <c:v>ABRIL</c:v>
                </c:pt>
                <c:pt idx="4">
                  <c:v>MAYO </c:v>
                </c:pt>
                <c:pt idx="5">
                  <c:v>JUNIO </c:v>
                </c:pt>
                <c:pt idx="6">
                  <c:v>JULIO 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'[Seguimiento Juana Inv. DICIEMBRE.xls]INFO. EJEC. Ficha5'!$AA$5,'[Seguimiento Juana Inv. DICIEMBRE.xls]INFO. EJEC. Ficha5'!$AA$16,'[Seguimiento Juana Inv. DICIEMBRE.xls]INFO. EJEC. Ficha5'!$AA$26,'[Seguimiento Juana Inv. DICIEMBRE.xls]INFO. EJEC. Ficha5'!$AA$36,'[Seguimiento Juana Inv. DICIEMBRE.xls]INFO. EJEC. Ficha5'!$AA$47,'[Seguimiento Juana Inv. DICIEMBRE.xls]INFO. EJEC. Ficha5'!$AA$57,'[Seguimiento Juana Inv. DICIEMBRE.xls]INFO. EJEC. Ficha5'!$AA$67,'[Seguimiento Juana Inv. DICIEMBRE.xls]INFO. EJEC. Ficha5'!$AA$78,'[Seguimiento Juana Inv. DICIEMBRE.xls]INFO. EJEC. Ficha5'!$AA$89,'[Seguimiento Juana Inv. DICIEMBRE.xls]INFO. EJEC. Ficha5'!$AA$99,'[Seguimiento Juana Inv. DICIEMBRE.xls]INFO. EJEC. Ficha5'!$AA$109,'[Seguimiento Juana Inv. DICIEMBRE.xls]INFO. EJEC. Ficha5'!$AA$119</c:f>
              <c:numCache>
                <c:formatCode>_(* #,##0_);_(* \(#,##0\);_(* "-"_);_(@_)</c:formatCode>
                <c:ptCount val="12"/>
                <c:pt idx="0">
                  <c:v>2710000</c:v>
                </c:pt>
                <c:pt idx="1">
                  <c:v>75285000</c:v>
                </c:pt>
                <c:pt idx="2">
                  <c:v>228245000</c:v>
                </c:pt>
                <c:pt idx="3">
                  <c:v>829330000</c:v>
                </c:pt>
                <c:pt idx="4">
                  <c:v>1396940061.9025004</c:v>
                </c:pt>
                <c:pt idx="5">
                  <c:v>2504125511.4000001</c:v>
                </c:pt>
                <c:pt idx="6">
                  <c:v>2907892547.5750012</c:v>
                </c:pt>
                <c:pt idx="7">
                  <c:v>3830230589.5875001</c:v>
                </c:pt>
                <c:pt idx="8">
                  <c:v>4173940400.2250004</c:v>
                </c:pt>
                <c:pt idx="9">
                  <c:v>4915633503.8000011</c:v>
                </c:pt>
                <c:pt idx="10">
                  <c:v>5251912287.6000004</c:v>
                </c:pt>
                <c:pt idx="11">
                  <c:v>5975000000.2389975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D7-42C2-996A-3406E2681FB3}"/>
            </c:ext>
          </c:extLst>
        </c:ser>
        <c:ser>
          <c:idx val="2"/>
          <c:order val="2"/>
          <c:tx>
            <c:strRef>
              <c:f>'INFO. EJEC. Ficha5'!$Y$27</c:f>
              <c:strCache>
                <c:ptCount val="1"/>
                <c:pt idx="0">
                  <c:v>Ejecución 
Compromiso </c:v>
                </c:pt>
              </c:strCache>
            </c:strRef>
          </c:tx>
          <c:spPr>
            <a:ln w="22225" cap="rnd">
              <a:solidFill>
                <a:srgbClr val="ED7D31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ED7D31"/>
              </a:solidFill>
              <a:ln w="9525">
                <a:solidFill>
                  <a:srgbClr val="ED7D31"/>
                </a:solidFill>
                <a:round/>
              </a:ln>
              <a:effectLst/>
            </c:spPr>
          </c:marker>
          <c:cat>
            <c:strRef>
              <c:f>'[Seguimiento Juana Inv. DICIEMBRE.xls]INFO. EJEC. Ficha5'!$U$5,'[Seguimiento Juana Inv. DICIEMBRE.xls]INFO. EJEC. Ficha5'!$U$16,'[Seguimiento Juana Inv. DICIEMBRE.xls]INFO. EJEC. Ficha5'!$U$26,'[Seguimiento Juana Inv. DICIEMBRE.xls]INFO. EJEC. Ficha5'!$U$36,'[Seguimiento Juana Inv. DICIEMBRE.xls]INFO. EJEC. Ficha5'!$U$47,'[Seguimiento Juana Inv. DICIEMBRE.xls]INFO. EJEC. Ficha5'!$U$57,'[Seguimiento Juana Inv. DICIEMBRE.xls]INFO. EJEC. Ficha5'!$U$67,'[Seguimiento Juana Inv. DICIEMBRE.xls]INFO. EJEC. Ficha5'!$U$78,'[Seguimiento Juana Inv. DICIEMBRE.xls]INFO. EJEC. Ficha5'!$U$89,'[Seguimiento Juana Inv. DICIEMBRE.xls]INFO. EJEC. Ficha5'!$U$99,'[Seguimiento Juana Inv. DICIEMBRE.xls]INFO. EJEC. Ficha5'!$U$109,'[Seguimiento Juana Inv. DICIEMBRE.xls]INFO. EJEC. Ficha5'!$U$119</c:f>
              <c:strCache>
                <c:ptCount val="12"/>
                <c:pt idx="0">
                  <c:v>ENERO </c:v>
                </c:pt>
                <c:pt idx="1">
                  <c:v>FEBRERO </c:v>
                </c:pt>
                <c:pt idx="2">
                  <c:v>MARZO</c:v>
                </c:pt>
                <c:pt idx="3">
                  <c:v>ABRIL</c:v>
                </c:pt>
                <c:pt idx="4">
                  <c:v>MAYO </c:v>
                </c:pt>
                <c:pt idx="5">
                  <c:v>JUNIO </c:v>
                </c:pt>
                <c:pt idx="6">
                  <c:v>JULIO 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'[Seguimiento Juana Inv. DICIEMBRE.xls]INFO. EJEC. Ficha5'!$Y$5,'[Seguimiento Juana Inv. DICIEMBRE.xls]INFO. EJEC. Ficha5'!$Y$16,'[Seguimiento Juana Inv. DICIEMBRE.xls]INFO. EJEC. Ficha5'!$Y$26,'[Seguimiento Juana Inv. DICIEMBRE.xls]INFO. EJEC. Ficha5'!$Y$36,'[Seguimiento Juana Inv. DICIEMBRE.xls]INFO. EJEC. Ficha5'!$Y$47,'[Seguimiento Juana Inv. DICIEMBRE.xls]INFO. EJEC. Ficha5'!$Y$57,'[Seguimiento Juana Inv. DICIEMBRE.xls]INFO. EJEC. Ficha5'!$Y$67,'[Seguimiento Juana Inv. DICIEMBRE.xls]INFO. EJEC. Ficha5'!$Y$78,'[Seguimiento Juana Inv. DICIEMBRE.xls]INFO. EJEC. Ficha5'!$Y$89,'[Seguimiento Juana Inv. DICIEMBRE.xls]INFO. EJEC. Ficha5'!$Y$99,'[Seguimiento Juana Inv. DICIEMBRE.xls]INFO. EJEC. Ficha5'!$Y$109,'[Seguimiento Juana Inv. DICIEMBRE.xls]INFO. EJEC. Ficha5'!$Y$119</c:f>
              <c:numCache>
                <c:formatCode>_(* #,##0_);_(* \(#,##0\);_(* "-"_);_(@_)</c:formatCode>
                <c:ptCount val="12"/>
                <c:pt idx="0">
                  <c:v>1463670223</c:v>
                </c:pt>
                <c:pt idx="1">
                  <c:v>2843978747</c:v>
                </c:pt>
                <c:pt idx="2">
                  <c:v>3624633128</c:v>
                </c:pt>
                <c:pt idx="3">
                  <c:v>3924357053</c:v>
                </c:pt>
                <c:pt idx="4">
                  <c:v>4236474601</c:v>
                </c:pt>
                <c:pt idx="5">
                  <c:v>5242726361</c:v>
                </c:pt>
                <c:pt idx="6">
                  <c:v>5519572376</c:v>
                </c:pt>
                <c:pt idx="7">
                  <c:v>5704765231</c:v>
                </c:pt>
                <c:pt idx="8">
                  <c:v>5779407577</c:v>
                </c:pt>
                <c:pt idx="9">
                  <c:v>5827211858</c:v>
                </c:pt>
                <c:pt idx="10">
                  <c:v>5857540270</c:v>
                </c:pt>
                <c:pt idx="11">
                  <c:v>5857540270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D7-42C2-996A-3406E2681FB3}"/>
            </c:ext>
          </c:extLst>
        </c:ser>
        <c:ser>
          <c:idx val="3"/>
          <c:order val="3"/>
          <c:tx>
            <c:strRef>
              <c:f>'INFO. EJEC. Ficha5'!$Z$27</c:f>
              <c:strCache>
                <c:ptCount val="1"/>
                <c:pt idx="0">
                  <c:v>Ejecución Obligaciones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strRef>
              <c:f>'[Seguimiento Juana Inv. DICIEMBRE.xls]INFO. EJEC. Ficha5'!$U$5,'[Seguimiento Juana Inv. DICIEMBRE.xls]INFO. EJEC. Ficha5'!$U$16,'[Seguimiento Juana Inv. DICIEMBRE.xls]INFO. EJEC. Ficha5'!$U$26,'[Seguimiento Juana Inv. DICIEMBRE.xls]INFO. EJEC. Ficha5'!$U$36,'[Seguimiento Juana Inv. DICIEMBRE.xls]INFO. EJEC. Ficha5'!$U$47,'[Seguimiento Juana Inv. DICIEMBRE.xls]INFO. EJEC. Ficha5'!$U$57,'[Seguimiento Juana Inv. DICIEMBRE.xls]INFO. EJEC. Ficha5'!$U$67,'[Seguimiento Juana Inv. DICIEMBRE.xls]INFO. EJEC. Ficha5'!$U$78,'[Seguimiento Juana Inv. DICIEMBRE.xls]INFO. EJEC. Ficha5'!$U$89,'[Seguimiento Juana Inv. DICIEMBRE.xls]INFO. EJEC. Ficha5'!$U$99,'[Seguimiento Juana Inv. DICIEMBRE.xls]INFO. EJEC. Ficha5'!$U$109,'[Seguimiento Juana Inv. DICIEMBRE.xls]INFO. EJEC. Ficha5'!$U$119</c:f>
              <c:strCache>
                <c:ptCount val="12"/>
                <c:pt idx="0">
                  <c:v>ENERO </c:v>
                </c:pt>
                <c:pt idx="1">
                  <c:v>FEBRERO </c:v>
                </c:pt>
                <c:pt idx="2">
                  <c:v>MARZO</c:v>
                </c:pt>
                <c:pt idx="3">
                  <c:v>ABRIL</c:v>
                </c:pt>
                <c:pt idx="4">
                  <c:v>MAYO </c:v>
                </c:pt>
                <c:pt idx="5">
                  <c:v>JUNIO </c:v>
                </c:pt>
                <c:pt idx="6">
                  <c:v>JULIO 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'[Seguimiento Juana Inv. DICIEMBRE.xls]INFO. EJEC. Ficha5'!$Z$5,'[Seguimiento Juana Inv. DICIEMBRE.xls]INFO. EJEC. Ficha5'!$Z$16,'[Seguimiento Juana Inv. DICIEMBRE.xls]INFO. EJEC. Ficha5'!$Z$26,'[Seguimiento Juana Inv. DICIEMBRE.xls]INFO. EJEC. Ficha5'!$Z$36,'[Seguimiento Juana Inv. DICIEMBRE.xls]INFO. EJEC. Ficha5'!$Z$47,'[Seguimiento Juana Inv. DICIEMBRE.xls]INFO. EJEC. Ficha5'!$Z$57,'[Seguimiento Juana Inv. DICIEMBRE.xls]INFO. EJEC. Ficha5'!$Z$67,'[Seguimiento Juana Inv. DICIEMBRE.xls]INFO. EJEC. Ficha5'!$Z$78,'[Seguimiento Juana Inv. DICIEMBRE.xls]INFO. EJEC. Ficha5'!$Z$89,'[Seguimiento Juana Inv. DICIEMBRE.xls]INFO. EJEC. Ficha5'!$Z$99,'[Seguimiento Juana Inv. DICIEMBRE.xls]INFO. EJEC. Ficha5'!$Z$109,'[Seguimiento Juana Inv. DICIEMBRE.xls]INFO. EJEC. Ficha5'!$Z$119</c:f>
              <c:numCache>
                <c:formatCode>_(* #,##0_);_(* \(#,##0\);_(* "-"_);_(@_)</c:formatCode>
                <c:ptCount val="12"/>
                <c:pt idx="0">
                  <c:v>2716223</c:v>
                </c:pt>
                <c:pt idx="1">
                  <c:v>75755460</c:v>
                </c:pt>
                <c:pt idx="2">
                  <c:v>212797669</c:v>
                </c:pt>
                <c:pt idx="3">
                  <c:v>784800945</c:v>
                </c:pt>
                <c:pt idx="4">
                  <c:v>1074533046</c:v>
                </c:pt>
                <c:pt idx="5">
                  <c:v>1483200254</c:v>
                </c:pt>
                <c:pt idx="6">
                  <c:v>2117755705</c:v>
                </c:pt>
                <c:pt idx="7">
                  <c:v>2593463211</c:v>
                </c:pt>
                <c:pt idx="8">
                  <c:v>3287942175</c:v>
                </c:pt>
                <c:pt idx="9">
                  <c:v>3856964460</c:v>
                </c:pt>
                <c:pt idx="10">
                  <c:v>4542599378</c:v>
                </c:pt>
                <c:pt idx="11">
                  <c:v>5534438728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D7-42C2-996A-3406E2681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522888"/>
        <c:axId val="121523280"/>
      </c:lineChart>
      <c:catAx>
        <c:axId val="121522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21523280"/>
        <c:crosses val="autoZero"/>
        <c:auto val="1"/>
        <c:lblAlgn val="ctr"/>
        <c:lblOffset val="100"/>
        <c:noMultiLvlLbl val="0"/>
      </c:catAx>
      <c:valAx>
        <c:axId val="121523280"/>
        <c:scaling>
          <c:orientation val="minMax"/>
        </c:scaling>
        <c:delete val="0"/>
        <c:axPos val="l"/>
        <c:numFmt formatCode="_(* #,##0_);_(* \(#,##0\);_(* &quot;-&quot;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215228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s-CO"/>
        </a:p>
      </c:txPr>
    </c:legend>
    <c:plotVisOnly val="0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r>
              <a:rPr lang="es-CO"/>
              <a:t>Ejecución por actividades -diciembre-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827070599225951"/>
          <c:y val="0.14436453992805851"/>
          <c:w val="0.73139442146002953"/>
          <c:h val="0.60217440735961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'INFO. EJEC. Ficha5'!$V$7</c:f>
              <c:strCache>
                <c:ptCount val="1"/>
                <c:pt idx="0">
                  <c:v>Apropiación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'INFO. EJEC. Ficha5'!$U$8:$U$14</c:f>
              <c:strCache>
                <c:ptCount val="7"/>
                <c:pt idx="0">
                  <c:v>Actividad 1.1 (1)</c:v>
                </c:pt>
                <c:pt idx="1">
                  <c:v>Actividad 2.1 (2)</c:v>
                </c:pt>
                <c:pt idx="2">
                  <c:v>Actividad 2.2 (3)</c:v>
                </c:pt>
                <c:pt idx="3">
                  <c:v>Actividad 2.3 (4)</c:v>
                </c:pt>
                <c:pt idx="4">
                  <c:v>Actividad 3.1 (5)</c:v>
                </c:pt>
                <c:pt idx="5">
                  <c:v>Actividad 4.1 (6)</c:v>
                </c:pt>
                <c:pt idx="6">
                  <c:v>Actividad 5.1 (7)</c:v>
                </c:pt>
              </c:strCache>
            </c:strRef>
          </c:cat>
          <c:val>
            <c:numRef>
              <c:f>'INFO. EJEC. Ficha5'!$V$111:$V$117</c:f>
              <c:numCache>
                <c:formatCode>_(* #,##0_);_(* \(#,##0\);_(* "-"??_);_(@_)</c:formatCode>
                <c:ptCount val="7"/>
                <c:pt idx="0">
                  <c:v>367625000</c:v>
                </c:pt>
                <c:pt idx="1">
                  <c:v>2773076529</c:v>
                </c:pt>
                <c:pt idx="2">
                  <c:v>698020000</c:v>
                </c:pt>
                <c:pt idx="3">
                  <c:v>1355507550</c:v>
                </c:pt>
                <c:pt idx="4">
                  <c:v>213200000</c:v>
                </c:pt>
                <c:pt idx="5">
                  <c:v>10000000</c:v>
                </c:pt>
                <c:pt idx="6">
                  <c:v>557570921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01-4D8F-9FA2-753726AB6B74}"/>
            </c:ext>
          </c:extLst>
        </c:ser>
        <c:ser>
          <c:idx val="1"/>
          <c:order val="1"/>
          <c:tx>
            <c:strRef>
              <c:f>'INFO. EJEC. Ficha5'!$Y$7</c:f>
              <c:strCache>
                <c:ptCount val="1"/>
                <c:pt idx="0">
                  <c:v>Ejecución 
Compromiso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'INFO. EJEC. Ficha5'!$U$8:$U$14</c:f>
              <c:strCache>
                <c:ptCount val="7"/>
                <c:pt idx="0">
                  <c:v>Actividad 1.1 (1)</c:v>
                </c:pt>
                <c:pt idx="1">
                  <c:v>Actividad 2.1 (2)</c:v>
                </c:pt>
                <c:pt idx="2">
                  <c:v>Actividad 2.2 (3)</c:v>
                </c:pt>
                <c:pt idx="3">
                  <c:v>Actividad 2.3 (4)</c:v>
                </c:pt>
                <c:pt idx="4">
                  <c:v>Actividad 3.1 (5)</c:v>
                </c:pt>
                <c:pt idx="5">
                  <c:v>Actividad 4.1 (6)</c:v>
                </c:pt>
                <c:pt idx="6">
                  <c:v>Actividad 5.1 (7)</c:v>
                </c:pt>
              </c:strCache>
            </c:strRef>
          </c:cat>
          <c:val>
            <c:numRef>
              <c:f>'INFO. EJEC. Ficha5'!$Y$121:$Y$127</c:f>
              <c:numCache>
                <c:formatCode>_(* #,##0_);_(* \(#,##0\);_(* "-"_);_(@_)</c:formatCode>
                <c:ptCount val="7"/>
                <c:pt idx="0">
                  <c:v>365609857</c:v>
                </c:pt>
                <c:pt idx="1">
                  <c:v>2701043543</c:v>
                </c:pt>
                <c:pt idx="2">
                  <c:v>679168639</c:v>
                </c:pt>
                <c:pt idx="3">
                  <c:v>1344730454</c:v>
                </c:pt>
                <c:pt idx="4">
                  <c:v>213200000</c:v>
                </c:pt>
                <c:pt idx="5">
                  <c:v>6722226</c:v>
                </c:pt>
                <c:pt idx="6">
                  <c:v>547065551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01-4D8F-9FA2-753726AB6B74}"/>
            </c:ext>
          </c:extLst>
        </c:ser>
        <c:ser>
          <c:idx val="2"/>
          <c:order val="2"/>
          <c:tx>
            <c:strRef>
              <c:f>'INFO. EJEC. Ficha5'!$Z$17</c:f>
              <c:strCache>
                <c:ptCount val="1"/>
                <c:pt idx="0">
                  <c:v>Ejecución Obligaciones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'INFO. EJEC. Ficha5'!$U$8:$U$14</c:f>
              <c:strCache>
                <c:ptCount val="7"/>
                <c:pt idx="0">
                  <c:v>Actividad 1.1 (1)</c:v>
                </c:pt>
                <c:pt idx="1">
                  <c:v>Actividad 2.1 (2)</c:v>
                </c:pt>
                <c:pt idx="2">
                  <c:v>Actividad 2.2 (3)</c:v>
                </c:pt>
                <c:pt idx="3">
                  <c:v>Actividad 2.3 (4)</c:v>
                </c:pt>
                <c:pt idx="4">
                  <c:v>Actividad 3.1 (5)</c:v>
                </c:pt>
                <c:pt idx="5">
                  <c:v>Actividad 4.1 (6)</c:v>
                </c:pt>
                <c:pt idx="6">
                  <c:v>Actividad 5.1 (7)</c:v>
                </c:pt>
              </c:strCache>
            </c:strRef>
          </c:cat>
          <c:val>
            <c:numRef>
              <c:f>'INFO. EJEC. Ficha5'!$Z$121:$Z$127</c:f>
              <c:numCache>
                <c:formatCode>_(* #,##0_);_(* \(#,##0\);_(* "-"_);_(@_)</c:formatCode>
                <c:ptCount val="7"/>
                <c:pt idx="0">
                  <c:v>365609857</c:v>
                </c:pt>
                <c:pt idx="1">
                  <c:v>2557203231</c:v>
                </c:pt>
                <c:pt idx="2">
                  <c:v>679168639</c:v>
                </c:pt>
                <c:pt idx="3">
                  <c:v>1344730454</c:v>
                </c:pt>
                <c:pt idx="4">
                  <c:v>213200000</c:v>
                </c:pt>
                <c:pt idx="5">
                  <c:v>6722226</c:v>
                </c:pt>
                <c:pt idx="6">
                  <c:v>367804321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01-4D8F-9FA2-753726AB6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1524064"/>
        <c:axId val="121524456"/>
      </c:barChart>
      <c:lineChart>
        <c:grouping val="standard"/>
        <c:varyColors val="0"/>
        <c:ser>
          <c:idx val="3"/>
          <c:order val="3"/>
          <c:tx>
            <c:v>PROY. COMP.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'INFO. EJEC. Ficha5'!$U$18:$U$24</c:f>
              <c:strCache>
                <c:ptCount val="7"/>
                <c:pt idx="0">
                  <c:v>Actividad 1.1 (1)</c:v>
                </c:pt>
                <c:pt idx="1">
                  <c:v>Actividad 2.1 (2)</c:v>
                </c:pt>
                <c:pt idx="2">
                  <c:v>Actividad 2.2 (3)</c:v>
                </c:pt>
                <c:pt idx="3">
                  <c:v>Actividad 2.3 (4)</c:v>
                </c:pt>
                <c:pt idx="4">
                  <c:v>Actividad 3.1 (5)</c:v>
                </c:pt>
                <c:pt idx="5">
                  <c:v>Actividad 4.1 (6)</c:v>
                </c:pt>
                <c:pt idx="6">
                  <c:v>Actividad 5.1 (7)</c:v>
                </c:pt>
              </c:strCache>
            </c:strRef>
          </c:cat>
          <c:val>
            <c:numRef>
              <c:f>'INFO. EJEC. Ficha5'!$W$121:$W$127</c:f>
              <c:numCache>
                <c:formatCode>_(* #,##0_);_(* \(#,##0\);_(* "-"_);_(@_)</c:formatCode>
                <c:ptCount val="7"/>
                <c:pt idx="0">
                  <c:v>385500000.28750002</c:v>
                </c:pt>
                <c:pt idx="1">
                  <c:v>2810780000.2249999</c:v>
                </c:pt>
                <c:pt idx="2">
                  <c:v>635169999.579</c:v>
                </c:pt>
                <c:pt idx="3">
                  <c:v>1357599999.8724999</c:v>
                </c:pt>
                <c:pt idx="4">
                  <c:v>213200000.19</c:v>
                </c:pt>
                <c:pt idx="5">
                  <c:v>10000000.195</c:v>
                </c:pt>
                <c:pt idx="6">
                  <c:v>562749999.88999999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01-4D8F-9FA2-753726AB6B74}"/>
            </c:ext>
          </c:extLst>
        </c:ser>
        <c:ser>
          <c:idx val="4"/>
          <c:order val="4"/>
          <c:tx>
            <c:strRef>
              <c:f>'INFO. EJEC. Ficha5'!$AA$68</c:f>
              <c:strCache>
                <c:ptCount val="1"/>
                <c:pt idx="0">
                  <c:v>Proyección Oblig.  </c:v>
                </c:pt>
              </c:strCache>
            </c:strRef>
          </c:tx>
          <c:spPr>
            <a:ln w="15875" cap="rnd">
              <a:solidFill>
                <a:srgbClr val="FFFF66"/>
              </a:solidFill>
              <a:round/>
            </a:ln>
            <a:effectLst/>
          </c:spPr>
          <c:marker>
            <c:symbol val="none"/>
          </c:marker>
          <c:val>
            <c:numRef>
              <c:f>'INFO. EJEC. Ficha5'!$AA$121:$AA$127</c:f>
              <c:numCache>
                <c:formatCode>_(* #,##0_);_(* \(#,##0\);_(* "-"_);_(@_)</c:formatCode>
                <c:ptCount val="7"/>
                <c:pt idx="0">
                  <c:v>385500000.28750002</c:v>
                </c:pt>
                <c:pt idx="1">
                  <c:v>2810780000.2249999</c:v>
                </c:pt>
                <c:pt idx="2">
                  <c:v>635169999.579</c:v>
                </c:pt>
                <c:pt idx="3">
                  <c:v>1357599999.8724999</c:v>
                </c:pt>
                <c:pt idx="4">
                  <c:v>213200000.19</c:v>
                </c:pt>
                <c:pt idx="5">
                  <c:v>10000000.195</c:v>
                </c:pt>
                <c:pt idx="6">
                  <c:v>562749999.88999999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A01-4D8F-9FA2-753726AB6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524064"/>
        <c:axId val="121524456"/>
      </c:lineChart>
      <c:catAx>
        <c:axId val="12152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21524456"/>
        <c:crosses val="autoZero"/>
        <c:auto val="1"/>
        <c:lblAlgn val="ctr"/>
        <c:lblOffset val="100"/>
        <c:noMultiLvlLbl val="0"/>
      </c:catAx>
      <c:valAx>
        <c:axId val="121524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2152406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8895420429175269"/>
          <c:y val="0.87666565488837744"/>
          <c:w val="0.67248738788527151"/>
          <c:h val="9.6550550228840473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808080"/>
              </a:solidFill>
              <a:latin typeface="Calibri"/>
              <a:ea typeface="Calibri"/>
              <a:cs typeface="Calibri"/>
            </a:defRPr>
          </a:pPr>
          <a:endParaRPr lang="es-CO"/>
        </a:p>
      </c:txPr>
    </c:legend>
    <c:plotVisOnly val="0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O" sz="1600" b="1" i="0" strike="noStrike">
                <a:solidFill>
                  <a:srgbClr val="333333"/>
                </a:solidFill>
                <a:latin typeface="Calibri"/>
              </a:rPr>
              <a:t>PROYECCIÓN VS. EJECUCIÓN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O" sz="1600" b="1" i="0" strike="noStrike">
                <a:solidFill>
                  <a:srgbClr val="333333"/>
                </a:solidFill>
                <a:latin typeface="Calibri"/>
              </a:rPr>
              <a:t> 2015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PROY. COMP.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'[Seguimiento Juana Inv. DICIEMBRE.xls]INFO. EJEC. Ficha2'!$U$4,'[Seguimiento Juana Inv. DICIEMBRE.xls]INFO. EJEC. Ficha2'!$U$21,'[Seguimiento Juana Inv. DICIEMBRE.xls]INFO. EJEC. Ficha2'!$U$37,'[Seguimiento Juana Inv. DICIEMBRE.xls]INFO. EJEC. Ficha2'!$U$53,'[Seguimiento Juana Inv. DICIEMBRE.xls]INFO. EJEC. Ficha2'!$U$69,'[Seguimiento Juana Inv. DICIEMBRE.xls]INFO. EJEC. Ficha2'!$U$85,'[Seguimiento Juana Inv. DICIEMBRE.xls]INFO. EJEC. Ficha2'!$U$101,'[Seguimiento Juana Inv. DICIEMBRE.xls]INFO. EJEC. Ficha2'!$U$117,'[Seguimiento Juana Inv. DICIEMBRE.xls]INFO. EJEC. Ficha2'!$U$133,'[Seguimiento Juana Inv. DICIEMBRE.xls]INFO. EJEC. Ficha2'!$U$149,'[Seguimiento Juana Inv. DICIEMBRE.xls]INFO. EJEC. Ficha2'!$U$165,'[Seguimiento Juana Inv. DICIEMBRE.xls]INFO. EJEC. Ficha2'!$U$181</c:f>
              <c:strCache>
                <c:ptCount val="12"/>
                <c:pt idx="0">
                  <c:v>ENERO 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 </c:v>
                </c:pt>
                <c:pt idx="5">
                  <c:v>JUNIO 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'[Seguimiento Juana Inv. DICIEMBRE.xls]INFO. EJEC. Ficha3'!$W$5,'[Seguimiento Juana Inv. DICIEMBRE.xls]INFO. EJEC. Ficha3'!$W$18,'[Seguimiento Juana Inv. DICIEMBRE.xls]INFO. EJEC. Ficha3'!$W$32,'[Seguimiento Juana Inv. DICIEMBRE.xls]INFO. EJEC. Ficha3'!$W$43,'[Seguimiento Juana Inv. DICIEMBRE.xls]INFO. EJEC. Ficha3'!$W$54,'[Seguimiento Juana Inv. DICIEMBRE.xls]INFO. EJEC. Ficha3'!$W$65,'[Seguimiento Juana Inv. DICIEMBRE.xls]INFO. EJEC. Ficha3'!$W$76,'[Seguimiento Juana Inv. DICIEMBRE.xls]INFO. EJEC. Ficha3'!$W$87,'[Seguimiento Juana Inv. DICIEMBRE.xls]INFO. EJEC. Ficha3'!$W$98,'[Seguimiento Juana Inv. DICIEMBRE.xls]INFO. EJEC. Ficha3'!$W$109,'[Seguimiento Juana Inv. DICIEMBRE.xls]INFO. EJEC. Ficha3'!$W$120,'[Seguimiento Juana Inv. DICIEMBRE.xls]INFO. EJEC. Ficha3'!$W$131</c:f>
              <c:numCache>
                <c:formatCode>_(* #,##0_);_(* \(#,##0\);_(* "-"_);_(@_)</c:formatCode>
                <c:ptCount val="12"/>
                <c:pt idx="0">
                  <c:v>1565887500</c:v>
                </c:pt>
                <c:pt idx="1">
                  <c:v>2668575000</c:v>
                </c:pt>
                <c:pt idx="2">
                  <c:v>3192600000</c:v>
                </c:pt>
                <c:pt idx="3">
                  <c:v>3315000000</c:v>
                </c:pt>
                <c:pt idx="4">
                  <c:v>4272326823.4987497</c:v>
                </c:pt>
                <c:pt idx="5">
                  <c:v>6034056623.4412498</c:v>
                </c:pt>
                <c:pt idx="6">
                  <c:v>6084042346.1512518</c:v>
                </c:pt>
                <c:pt idx="7">
                  <c:v>6271282654.4962482</c:v>
                </c:pt>
                <c:pt idx="8">
                  <c:v>6294550198.4737492</c:v>
                </c:pt>
                <c:pt idx="9">
                  <c:v>6306832748.5387506</c:v>
                </c:pt>
                <c:pt idx="10">
                  <c:v>6320695131.5197506</c:v>
                </c:pt>
                <c:pt idx="11">
                  <c:v>6374999999.553751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72-4884-AD4F-54C9790E1DCF}"/>
            </c:ext>
          </c:extLst>
        </c:ser>
        <c:ser>
          <c:idx val="1"/>
          <c:order val="1"/>
          <c:tx>
            <c:v>PROY. OBLIG.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'[Seguimiento Juana Inv. DICIEMBRE.xls]INFO. EJEC. Ficha2'!$U$4,'[Seguimiento Juana Inv. DICIEMBRE.xls]INFO. EJEC. Ficha2'!$U$21,'[Seguimiento Juana Inv. DICIEMBRE.xls]INFO. EJEC. Ficha2'!$U$37,'[Seguimiento Juana Inv. DICIEMBRE.xls]INFO. EJEC. Ficha2'!$U$53,'[Seguimiento Juana Inv. DICIEMBRE.xls]INFO. EJEC. Ficha2'!$U$69,'[Seguimiento Juana Inv. DICIEMBRE.xls]INFO. EJEC. Ficha2'!$U$85,'[Seguimiento Juana Inv. DICIEMBRE.xls]INFO. EJEC. Ficha2'!$U$101,'[Seguimiento Juana Inv. DICIEMBRE.xls]INFO. EJEC. Ficha2'!$U$117,'[Seguimiento Juana Inv. DICIEMBRE.xls]INFO. EJEC. Ficha2'!$U$133,'[Seguimiento Juana Inv. DICIEMBRE.xls]INFO. EJEC. Ficha2'!$U$149,'[Seguimiento Juana Inv. DICIEMBRE.xls]INFO. EJEC. Ficha2'!$U$165,'[Seguimiento Juana Inv. DICIEMBRE.xls]INFO. EJEC. Ficha2'!$U$181</c:f>
              <c:strCache>
                <c:ptCount val="12"/>
                <c:pt idx="0">
                  <c:v>ENERO 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 </c:v>
                </c:pt>
                <c:pt idx="5">
                  <c:v>JUNIO 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'[Seguimiento Juana Inv. DICIEMBRE.xls]INFO. EJEC. Ficha3'!$AA$5,'[Seguimiento Juana Inv. DICIEMBRE.xls]INFO. EJEC. Ficha3'!$AA$18,'[Seguimiento Juana Inv. DICIEMBRE.xls]INFO. EJEC. Ficha3'!$AA$32,'[Seguimiento Juana Inv. DICIEMBRE.xls]INFO. EJEC. Ficha3'!$AA$43,'[Seguimiento Juana Inv. DICIEMBRE.xls]INFO. EJEC. Ficha3'!$AA$54,'[Seguimiento Juana Inv. DICIEMBRE.xls]INFO. EJEC. Ficha3'!$AA$65,'[Seguimiento Juana Inv. DICIEMBRE.xls]INFO. EJEC. Ficha3'!$AA$76,'[Seguimiento Juana Inv. DICIEMBRE.xls]INFO. EJEC. Ficha3'!$AA$87,'[Seguimiento Juana Inv. DICIEMBRE.xls]INFO. EJEC. Ficha3'!$AA$98,'[Seguimiento Juana Inv. DICIEMBRE.xls]INFO. EJEC. Ficha3'!$AA$109,'[Seguimiento Juana Inv. DICIEMBRE.xls]INFO. EJEC. Ficha3'!$AA$120,'[Seguimiento Juana Inv. DICIEMBRE.xls]INFO. EJEC. Ficha3'!$AA$131</c:f>
              <c:numCache>
                <c:formatCode>_(* #,##0_);_(* \(#,##0\);_(* "-"_);_(@_)</c:formatCode>
                <c:ptCount val="12"/>
                <c:pt idx="0">
                  <c:v>4184999.9999999986</c:v>
                </c:pt>
                <c:pt idx="1">
                  <c:v>52912500</c:v>
                </c:pt>
                <c:pt idx="2">
                  <c:v>236512500</c:v>
                </c:pt>
                <c:pt idx="3">
                  <c:v>559087500</c:v>
                </c:pt>
                <c:pt idx="4">
                  <c:v>938470610.3924998</c:v>
                </c:pt>
                <c:pt idx="5">
                  <c:v>1337880410.6025002</c:v>
                </c:pt>
                <c:pt idx="6">
                  <c:v>1987796841.7237508</c:v>
                </c:pt>
                <c:pt idx="7">
                  <c:v>2882180441.6812491</c:v>
                </c:pt>
                <c:pt idx="8">
                  <c:v>3597241318.94625</c:v>
                </c:pt>
                <c:pt idx="9">
                  <c:v>4663735892.5012503</c:v>
                </c:pt>
                <c:pt idx="10">
                  <c:v>5062423136.9512501</c:v>
                </c:pt>
                <c:pt idx="11">
                  <c:v>6374999999.553751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72-4884-AD4F-54C9790E1DCF}"/>
            </c:ext>
          </c:extLst>
        </c:ser>
        <c:ser>
          <c:idx val="2"/>
          <c:order val="2"/>
          <c:tx>
            <c:v>EJEC. COMP.</c:v>
          </c:tx>
          <c:spPr>
            <a:ln w="22225" cap="rnd">
              <a:solidFill>
                <a:srgbClr val="FFC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C000"/>
              </a:solidFill>
              <a:ln w="9525">
                <a:solidFill>
                  <a:srgbClr val="FFC000"/>
                </a:solidFill>
                <a:round/>
              </a:ln>
              <a:effectLst/>
            </c:spPr>
          </c:marker>
          <c:cat>
            <c:strRef>
              <c:f>'[Seguimiento Juana Inv. DICIEMBRE.xls]INFO. EJEC. Ficha2'!$U$4,'[Seguimiento Juana Inv. DICIEMBRE.xls]INFO. EJEC. Ficha2'!$U$21,'[Seguimiento Juana Inv. DICIEMBRE.xls]INFO. EJEC. Ficha2'!$U$37,'[Seguimiento Juana Inv. DICIEMBRE.xls]INFO. EJEC. Ficha2'!$U$53,'[Seguimiento Juana Inv. DICIEMBRE.xls]INFO. EJEC. Ficha2'!$U$69,'[Seguimiento Juana Inv. DICIEMBRE.xls]INFO. EJEC. Ficha2'!$U$85,'[Seguimiento Juana Inv. DICIEMBRE.xls]INFO. EJEC. Ficha2'!$U$101,'[Seguimiento Juana Inv. DICIEMBRE.xls]INFO. EJEC. Ficha2'!$U$117,'[Seguimiento Juana Inv. DICIEMBRE.xls]INFO. EJEC. Ficha2'!$U$133,'[Seguimiento Juana Inv. DICIEMBRE.xls]INFO. EJEC. Ficha2'!$U$149,'[Seguimiento Juana Inv. DICIEMBRE.xls]INFO. EJEC. Ficha2'!$U$165,'[Seguimiento Juana Inv. DICIEMBRE.xls]INFO. EJEC. Ficha2'!$U$181</c:f>
              <c:strCache>
                <c:ptCount val="12"/>
                <c:pt idx="0">
                  <c:v>ENERO 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 </c:v>
                </c:pt>
                <c:pt idx="5">
                  <c:v>JUNIO 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'[Seguimiento Juana Inv. DICIEMBRE.xls]INFO. EJEC. Ficha3'!$Y$5,'[Seguimiento Juana Inv. DICIEMBRE.xls]INFO. EJEC. Ficha3'!$Y$18,'[Seguimiento Juana Inv. DICIEMBRE.xls]INFO. EJEC. Ficha3'!$Y$32,'[Seguimiento Juana Inv. DICIEMBRE.xls]INFO. EJEC. Ficha3'!$Y$43,'[Seguimiento Juana Inv. DICIEMBRE.xls]INFO. EJEC. Ficha3'!$Y$54,'[Seguimiento Juana Inv. DICIEMBRE.xls]INFO. EJEC. Ficha3'!$Y$65,'[Seguimiento Juana Inv. DICIEMBRE.xls]INFO. EJEC. Ficha3'!$Y$76,'[Seguimiento Juana Inv. DICIEMBRE.xls]INFO. EJEC. Ficha3'!$Y$87,'[Seguimiento Juana Inv. DICIEMBRE.xls]INFO. EJEC. Ficha3'!$Y$98,'[Seguimiento Juana Inv. DICIEMBRE.xls]INFO. EJEC. Ficha3'!$Y$109,'[Seguimiento Juana Inv. DICIEMBRE.xls]INFO. EJEC. Ficha3'!$Y$120,'[Seguimiento Juana Inv. DICIEMBRE.xls]INFO. EJEC. Ficha3'!$Y$131</c:f>
              <c:numCache>
                <c:formatCode>_(* #,##0_);_(* \(#,##0\);_(* "-"_);_(@_)</c:formatCode>
                <c:ptCount val="12"/>
                <c:pt idx="0">
                  <c:v>1565562056</c:v>
                </c:pt>
                <c:pt idx="1">
                  <c:v>2803587174</c:v>
                </c:pt>
                <c:pt idx="2">
                  <c:v>2928119830</c:v>
                </c:pt>
                <c:pt idx="3">
                  <c:v>2998922534</c:v>
                </c:pt>
                <c:pt idx="4">
                  <c:v>3315994353</c:v>
                </c:pt>
                <c:pt idx="5">
                  <c:v>3776804149</c:v>
                </c:pt>
                <c:pt idx="6">
                  <c:v>4170215637</c:v>
                </c:pt>
                <c:pt idx="7">
                  <c:v>4808263402</c:v>
                </c:pt>
                <c:pt idx="8">
                  <c:v>5578242778</c:v>
                </c:pt>
                <c:pt idx="9">
                  <c:v>5597565518</c:v>
                </c:pt>
                <c:pt idx="10">
                  <c:v>6213714445</c:v>
                </c:pt>
                <c:pt idx="11">
                  <c:v>6213714445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72-4884-AD4F-54C9790E1DCF}"/>
            </c:ext>
          </c:extLst>
        </c:ser>
        <c:ser>
          <c:idx val="3"/>
          <c:order val="3"/>
          <c:tx>
            <c:v>EJEC. OBLIG.</c:v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x"/>
            <c:size val="7"/>
            <c:spPr>
              <a:noFill/>
              <a:ln w="9525">
                <a:solidFill>
                  <a:srgbClr val="70AD47">
                    <a:lumMod val="60000"/>
                    <a:lumOff val="40000"/>
                  </a:srgbClr>
                </a:solidFill>
                <a:round/>
              </a:ln>
              <a:effectLst/>
            </c:spPr>
          </c:marker>
          <c:cat>
            <c:strRef>
              <c:f>'[Seguimiento Juana Inv. DICIEMBRE.xls]INFO. EJEC. Ficha2'!$U$4,'[Seguimiento Juana Inv. DICIEMBRE.xls]INFO. EJEC. Ficha2'!$U$21,'[Seguimiento Juana Inv. DICIEMBRE.xls]INFO. EJEC. Ficha2'!$U$37,'[Seguimiento Juana Inv. DICIEMBRE.xls]INFO. EJEC. Ficha2'!$U$53,'[Seguimiento Juana Inv. DICIEMBRE.xls]INFO. EJEC. Ficha2'!$U$69,'[Seguimiento Juana Inv. DICIEMBRE.xls]INFO. EJEC. Ficha2'!$U$85,'[Seguimiento Juana Inv. DICIEMBRE.xls]INFO. EJEC. Ficha2'!$U$101,'[Seguimiento Juana Inv. DICIEMBRE.xls]INFO. EJEC. Ficha2'!$U$117,'[Seguimiento Juana Inv. DICIEMBRE.xls]INFO. EJEC. Ficha2'!$U$133,'[Seguimiento Juana Inv. DICIEMBRE.xls]INFO. EJEC. Ficha2'!$U$149,'[Seguimiento Juana Inv. DICIEMBRE.xls]INFO. EJEC. Ficha2'!$U$165,'[Seguimiento Juana Inv. DICIEMBRE.xls]INFO. EJEC. Ficha2'!$U$181</c:f>
              <c:strCache>
                <c:ptCount val="12"/>
                <c:pt idx="0">
                  <c:v>ENERO 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 </c:v>
                </c:pt>
                <c:pt idx="5">
                  <c:v>JUNIO 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'[Seguimiento Juana Inv. DICIEMBRE.xls]INFO. EJEC. Ficha3'!$Z$5,'[Seguimiento Juana Inv. DICIEMBRE.xls]INFO. EJEC. Ficha3'!$Z$18,'[Seguimiento Juana Inv. DICIEMBRE.xls]INFO. EJEC. Ficha3'!$Z$32,'[Seguimiento Juana Inv. DICIEMBRE.xls]INFO. EJEC. Ficha3'!$Z$43,'[Seguimiento Juana Inv. DICIEMBRE.xls]INFO. EJEC. Ficha3'!$Z$54,'[Seguimiento Juana Inv. DICIEMBRE.xls]INFO. EJEC. Ficha3'!$Z$65,'[Seguimiento Juana Inv. DICIEMBRE.xls]INFO. EJEC. Ficha3'!$Z$76,'[Seguimiento Juana Inv. DICIEMBRE.xls]INFO. EJEC. Ficha3'!$Z$87,'[Seguimiento Juana Inv. DICIEMBRE.xls]INFO. EJEC. Ficha3'!$Z$98,'[Seguimiento Juana Inv. DICIEMBRE.xls]INFO. EJEC. Ficha3'!$Z$109,'[Seguimiento Juana Inv. DICIEMBRE.xls]INFO. EJEC. Ficha3'!$Z$120,'[Seguimiento Juana Inv. DICIEMBRE.xls]INFO. EJEC. Ficha3'!$Z$131</c:f>
              <c:numCache>
                <c:formatCode>_(* #,##0_);_(* \(#,##0\);_(* "-"_);_(@_)</c:formatCode>
                <c:ptCount val="12"/>
                <c:pt idx="0">
                  <c:v>0</c:v>
                </c:pt>
                <c:pt idx="1">
                  <c:v>53745723</c:v>
                </c:pt>
                <c:pt idx="2">
                  <c:v>230116893</c:v>
                </c:pt>
                <c:pt idx="3">
                  <c:v>554880242</c:v>
                </c:pt>
                <c:pt idx="4">
                  <c:v>825160039</c:v>
                </c:pt>
                <c:pt idx="5">
                  <c:v>1138139819</c:v>
                </c:pt>
                <c:pt idx="6">
                  <c:v>1403086101</c:v>
                </c:pt>
                <c:pt idx="7">
                  <c:v>1826101848</c:v>
                </c:pt>
                <c:pt idx="8">
                  <c:v>2248125771</c:v>
                </c:pt>
                <c:pt idx="9">
                  <c:v>2850244993</c:v>
                </c:pt>
                <c:pt idx="10">
                  <c:v>3999489485</c:v>
                </c:pt>
                <c:pt idx="11">
                  <c:v>5959988295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372-4884-AD4F-54C9790E1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525632"/>
        <c:axId val="121526024"/>
      </c:lineChart>
      <c:catAx>
        <c:axId val="121525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21526024"/>
        <c:crosses val="autoZero"/>
        <c:auto val="1"/>
        <c:lblAlgn val="ctr"/>
        <c:lblOffset val="100"/>
        <c:noMultiLvlLbl val="0"/>
      </c:catAx>
      <c:valAx>
        <c:axId val="121526024"/>
        <c:scaling>
          <c:orientation val="minMax"/>
        </c:scaling>
        <c:delete val="0"/>
        <c:axPos val="l"/>
        <c:numFmt formatCode="_(* #,##0_);_(* \(#,##0\);_(* &quot;-&quot;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215256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s-CO"/>
        </a:p>
      </c:txPr>
    </c:legend>
    <c:plotVisOnly val="0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r>
              <a:rPr lang="es-CO"/>
              <a:t>Ejecución por actividades -diciembre-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324033163451254"/>
          <c:y val="0.14229356066798779"/>
          <c:w val="0.8035628256681645"/>
          <c:h val="0.672511083226396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'INFO. EJEC. Ficha3'!$V$7</c:f>
              <c:strCache>
                <c:ptCount val="1"/>
                <c:pt idx="0">
                  <c:v>Apropiación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'INFO. EJEC. Ficha3'!$U$8:$U$15</c:f>
              <c:strCache>
                <c:ptCount val="8"/>
                <c:pt idx="0">
                  <c:v>Actividad 1.1 (1)</c:v>
                </c:pt>
                <c:pt idx="1">
                  <c:v>Actividad 1.2 (2)</c:v>
                </c:pt>
                <c:pt idx="2">
                  <c:v>Actividad 1.3 (3)</c:v>
                </c:pt>
                <c:pt idx="3">
                  <c:v>Actividad 2.1 (4)</c:v>
                </c:pt>
                <c:pt idx="4">
                  <c:v>Actividad 2.2 (5)</c:v>
                </c:pt>
                <c:pt idx="5">
                  <c:v>Actividad 3.1 (6)</c:v>
                </c:pt>
                <c:pt idx="6">
                  <c:v>Actividad 3.2 (7)</c:v>
                </c:pt>
                <c:pt idx="7">
                  <c:v>Actividad 4.1 (8)</c:v>
                </c:pt>
              </c:strCache>
            </c:strRef>
          </c:cat>
          <c:val>
            <c:numRef>
              <c:f>'INFO. EJEC. Ficha3'!$V$122:$V$129</c:f>
              <c:numCache>
                <c:formatCode>_(* #,##0_);_(* \(#,##0\);_(* "-"_);_(@_)</c:formatCode>
                <c:ptCount val="8"/>
                <c:pt idx="0">
                  <c:v>2341520000</c:v>
                </c:pt>
                <c:pt idx="1">
                  <c:v>1693400010</c:v>
                </c:pt>
                <c:pt idx="2">
                  <c:v>993400000</c:v>
                </c:pt>
                <c:pt idx="3">
                  <c:v>82920000</c:v>
                </c:pt>
                <c:pt idx="4">
                  <c:v>163400000</c:v>
                </c:pt>
                <c:pt idx="5">
                  <c:v>348760000</c:v>
                </c:pt>
                <c:pt idx="6">
                  <c:v>251300000</c:v>
                </c:pt>
                <c:pt idx="7">
                  <c:v>500299990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F5-43A1-9EFF-F6BC5A0C7C91}"/>
            </c:ext>
          </c:extLst>
        </c:ser>
        <c:ser>
          <c:idx val="1"/>
          <c:order val="1"/>
          <c:tx>
            <c:strRef>
              <c:f>'INFO. EJEC. Ficha3'!$Y$7</c:f>
              <c:strCache>
                <c:ptCount val="1"/>
                <c:pt idx="0">
                  <c:v>Ejecución 
Compromiso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'INFO. EJEC. Ficha3'!$U$8:$U$15</c:f>
              <c:strCache>
                <c:ptCount val="8"/>
                <c:pt idx="0">
                  <c:v>Actividad 1.1 (1)</c:v>
                </c:pt>
                <c:pt idx="1">
                  <c:v>Actividad 1.2 (2)</c:v>
                </c:pt>
                <c:pt idx="2">
                  <c:v>Actividad 1.3 (3)</c:v>
                </c:pt>
                <c:pt idx="3">
                  <c:v>Actividad 2.1 (4)</c:v>
                </c:pt>
                <c:pt idx="4">
                  <c:v>Actividad 2.2 (5)</c:v>
                </c:pt>
                <c:pt idx="5">
                  <c:v>Actividad 3.1 (6)</c:v>
                </c:pt>
                <c:pt idx="6">
                  <c:v>Actividad 3.2 (7)</c:v>
                </c:pt>
                <c:pt idx="7">
                  <c:v>Actividad 4.1 (8)</c:v>
                </c:pt>
              </c:strCache>
            </c:strRef>
          </c:cat>
          <c:val>
            <c:numRef>
              <c:f>'INFO. EJEC. Ficha3'!$Y$133:$Y$140</c:f>
              <c:numCache>
                <c:formatCode>_(* #,##0_);_(* \(#,##0\);_(* "-"_);_(@_)</c:formatCode>
                <c:ptCount val="8"/>
                <c:pt idx="0">
                  <c:v>2284693719</c:v>
                </c:pt>
                <c:pt idx="1">
                  <c:v>1642906892</c:v>
                </c:pt>
                <c:pt idx="2">
                  <c:v>982016172</c:v>
                </c:pt>
                <c:pt idx="3">
                  <c:v>81051285</c:v>
                </c:pt>
                <c:pt idx="4">
                  <c:v>159327779</c:v>
                </c:pt>
                <c:pt idx="5">
                  <c:v>348760000</c:v>
                </c:pt>
                <c:pt idx="6">
                  <c:v>228885443</c:v>
                </c:pt>
                <c:pt idx="7">
                  <c:v>486073155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F5-43A1-9EFF-F6BC5A0C7C91}"/>
            </c:ext>
          </c:extLst>
        </c:ser>
        <c:ser>
          <c:idx val="2"/>
          <c:order val="2"/>
          <c:tx>
            <c:strRef>
              <c:f>'INFO. EJEC. Ficha3'!$Z$7</c:f>
              <c:strCache>
                <c:ptCount val="1"/>
                <c:pt idx="0">
                  <c:v>Ejecución Obligaciones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'INFO. EJEC. Ficha3'!$U$8:$U$15</c:f>
              <c:strCache>
                <c:ptCount val="8"/>
                <c:pt idx="0">
                  <c:v>Actividad 1.1 (1)</c:v>
                </c:pt>
                <c:pt idx="1">
                  <c:v>Actividad 1.2 (2)</c:v>
                </c:pt>
                <c:pt idx="2">
                  <c:v>Actividad 1.3 (3)</c:v>
                </c:pt>
                <c:pt idx="3">
                  <c:v>Actividad 2.1 (4)</c:v>
                </c:pt>
                <c:pt idx="4">
                  <c:v>Actividad 2.2 (5)</c:v>
                </c:pt>
                <c:pt idx="5">
                  <c:v>Actividad 3.1 (6)</c:v>
                </c:pt>
                <c:pt idx="6">
                  <c:v>Actividad 3.2 (7)</c:v>
                </c:pt>
                <c:pt idx="7">
                  <c:v>Actividad 4.1 (8)</c:v>
                </c:pt>
              </c:strCache>
            </c:strRef>
          </c:cat>
          <c:val>
            <c:numRef>
              <c:f>'INFO. EJEC. Ficha3'!$Z$133:$Z$140</c:f>
              <c:numCache>
                <c:formatCode>_(* #,##0_);_(* \(#,##0\);_(* "-"_);_(@_)</c:formatCode>
                <c:ptCount val="8"/>
                <c:pt idx="0">
                  <c:v>2284693719</c:v>
                </c:pt>
                <c:pt idx="1">
                  <c:v>1642906892</c:v>
                </c:pt>
                <c:pt idx="2">
                  <c:v>982016172</c:v>
                </c:pt>
                <c:pt idx="3">
                  <c:v>81051285</c:v>
                </c:pt>
                <c:pt idx="4">
                  <c:v>159327779</c:v>
                </c:pt>
                <c:pt idx="5">
                  <c:v>348760000</c:v>
                </c:pt>
                <c:pt idx="6">
                  <c:v>228885443</c:v>
                </c:pt>
                <c:pt idx="7">
                  <c:v>232347005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F5-43A1-9EFF-F6BC5A0C7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1526808"/>
        <c:axId val="121527200"/>
      </c:barChart>
      <c:lineChart>
        <c:grouping val="standard"/>
        <c:varyColors val="0"/>
        <c:ser>
          <c:idx val="3"/>
          <c:order val="3"/>
          <c:tx>
            <c:strRef>
              <c:f>'INFO. EJEC. Ficha3'!$W$7</c:f>
              <c:strCache>
                <c:ptCount val="1"/>
                <c:pt idx="0">
                  <c:v>Proyección Comp. </c:v>
                </c:pt>
              </c:strCache>
            </c:strRef>
          </c:tx>
          <c:spPr>
            <a:ln w="15875" cap="rnd">
              <a:solidFill>
                <a:srgbClr val="FF0066"/>
              </a:solidFill>
              <a:round/>
            </a:ln>
            <a:effectLst/>
          </c:spPr>
          <c:marker>
            <c:symbol val="none"/>
          </c:marker>
          <c:cat>
            <c:strRef>
              <c:f>'INFO. EJEC. Ficha3'!$U$21:$U$29</c:f>
              <c:strCache>
                <c:ptCount val="9"/>
                <c:pt idx="0">
                  <c:v>Actividad 1.1 (1)</c:v>
                </c:pt>
                <c:pt idx="1">
                  <c:v>Actividad 1.2 (2)</c:v>
                </c:pt>
                <c:pt idx="3">
                  <c:v>Actividad 1.3 (3)</c:v>
                </c:pt>
                <c:pt idx="4">
                  <c:v>Actividad 2.1 (4)</c:v>
                </c:pt>
                <c:pt idx="5">
                  <c:v>Actividad 2.2 (5)</c:v>
                </c:pt>
                <c:pt idx="6">
                  <c:v>Actividad 3.1 (6)</c:v>
                </c:pt>
                <c:pt idx="7">
                  <c:v>Actividad 3.2 (7)</c:v>
                </c:pt>
                <c:pt idx="8">
                  <c:v>Actividad 4.1 (8)</c:v>
                </c:pt>
              </c:strCache>
            </c:strRef>
          </c:cat>
          <c:val>
            <c:numRef>
              <c:f>'INFO. EJEC. Ficha3'!$W$122:$W$129</c:f>
              <c:numCache>
                <c:formatCode>_(* #,##0_);_(* \(#,##0\);_(* "-"_);_(@_)</c:formatCode>
                <c:ptCount val="8"/>
                <c:pt idx="0">
                  <c:v>2732758000.00875</c:v>
                </c:pt>
                <c:pt idx="1">
                  <c:v>1297039999.9875</c:v>
                </c:pt>
                <c:pt idx="2">
                  <c:v>1028359999.4962499</c:v>
                </c:pt>
                <c:pt idx="3">
                  <c:v>80480000.028750002</c:v>
                </c:pt>
                <c:pt idx="4">
                  <c:v>160715256.98625001</c:v>
                </c:pt>
                <c:pt idx="5">
                  <c:v>348761874.99975002</c:v>
                </c:pt>
                <c:pt idx="6">
                  <c:v>174080000.02125001</c:v>
                </c:pt>
                <c:pt idx="7">
                  <c:v>498499999.99124998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F5-43A1-9EFF-F6BC5A0C7C91}"/>
            </c:ext>
          </c:extLst>
        </c:ser>
        <c:ser>
          <c:idx val="4"/>
          <c:order val="4"/>
          <c:tx>
            <c:strRef>
              <c:f>'INFO. EJEC. Ficha3'!$AA$77</c:f>
              <c:strCache>
                <c:ptCount val="1"/>
                <c:pt idx="0">
                  <c:v>Proyección Oblig.  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none"/>
          </c:marker>
          <c:val>
            <c:numRef>
              <c:f>'INFO. EJEC. Ficha3'!$AA$133:$AA$140</c:f>
              <c:numCache>
                <c:formatCode>_(* #,##0_);_(* \(#,##0\);_(* "-"_);_(@_)</c:formatCode>
                <c:ptCount val="8"/>
                <c:pt idx="0">
                  <c:v>2739260000.0174999</c:v>
                </c:pt>
                <c:pt idx="1">
                  <c:v>1314839999.97</c:v>
                </c:pt>
                <c:pt idx="2">
                  <c:v>1035239999.52</c:v>
                </c:pt>
                <c:pt idx="3">
                  <c:v>82919999.977500007</c:v>
                </c:pt>
                <c:pt idx="4">
                  <c:v>163400000.00624999</c:v>
                </c:pt>
                <c:pt idx="5">
                  <c:v>348759999.9975</c:v>
                </c:pt>
                <c:pt idx="6">
                  <c:v>180580000.00125</c:v>
                </c:pt>
                <c:pt idx="7">
                  <c:v>510000000.06375003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9F5-43A1-9EFF-F6BC5A0C7C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526808"/>
        <c:axId val="121527200"/>
      </c:lineChart>
      <c:catAx>
        <c:axId val="121526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21527200"/>
        <c:crosses val="autoZero"/>
        <c:auto val="1"/>
        <c:lblAlgn val="ctr"/>
        <c:lblOffset val="100"/>
        <c:noMultiLvlLbl val="0"/>
      </c:catAx>
      <c:valAx>
        <c:axId val="12152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215268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9375525968780979"/>
          <c:y val="0.9121284624829622"/>
          <c:w val="0.64251018656937942"/>
          <c:h val="8.063014655356930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808080"/>
              </a:solidFill>
              <a:latin typeface="Calibri"/>
              <a:ea typeface="Calibri"/>
              <a:cs typeface="Calibri"/>
            </a:defRPr>
          </a:pPr>
          <a:endParaRPr lang="es-CO"/>
        </a:p>
      </c:txPr>
    </c:legend>
    <c:plotVisOnly val="0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CO"/>
              <a:t>PROYECCIÓN VS. EJECUCIÓN: COMPROMISOS - OBLIGACIONES 2015 
</a:t>
            </a:r>
          </a:p>
        </c:rich>
      </c:tx>
      <c:layout>
        <c:manualLayout>
          <c:xMode val="edge"/>
          <c:yMode val="edge"/>
          <c:x val="0.16436602688144267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707309805043785E-2"/>
          <c:y val="0.18390726835465601"/>
          <c:w val="0.9128214787233353"/>
          <c:h val="0.71570164442677942"/>
        </c:manualLayout>
      </c:layout>
      <c:lineChart>
        <c:grouping val="standard"/>
        <c:varyColors val="0"/>
        <c:ser>
          <c:idx val="0"/>
          <c:order val="0"/>
          <c:tx>
            <c:strRef>
              <c:f>'INFO. EJEC. Ficha2'!$X$22</c:f>
              <c:strCache>
                <c:ptCount val="1"/>
                <c:pt idx="0">
                  <c:v>Proyección Comp.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'[Seguimiento Juana Inv. DICIEMBRE.xls]INFO. EJEC. Ficha2'!$U$4,'[Seguimiento Juana Inv. DICIEMBRE.xls]INFO. EJEC. Ficha2'!$U$21,'[Seguimiento Juana Inv. DICIEMBRE.xls]INFO. EJEC. Ficha2'!$U$37,'[Seguimiento Juana Inv. DICIEMBRE.xls]INFO. EJEC. Ficha2'!$U$53,'[Seguimiento Juana Inv. DICIEMBRE.xls]INFO. EJEC. Ficha2'!$U$69,'[Seguimiento Juana Inv. DICIEMBRE.xls]INFO. EJEC. Ficha2'!$U$85,'[Seguimiento Juana Inv. DICIEMBRE.xls]INFO. EJEC. Ficha2'!$U$101,'[Seguimiento Juana Inv. DICIEMBRE.xls]INFO. EJEC. Ficha2'!$U$117,'[Seguimiento Juana Inv. DICIEMBRE.xls]INFO. EJEC. Ficha2'!$U$133,'[Seguimiento Juana Inv. DICIEMBRE.xls]INFO. EJEC. Ficha2'!$U$149,'[Seguimiento Juana Inv. DICIEMBRE.xls]INFO. EJEC. Ficha2'!$U$165,'[Seguimiento Juana Inv. DICIEMBRE.xls]INFO. EJEC. Ficha2'!$U$181</c:f>
              <c:strCache>
                <c:ptCount val="12"/>
                <c:pt idx="0">
                  <c:v>ENERO 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 </c:v>
                </c:pt>
                <c:pt idx="5">
                  <c:v>JUNIO 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'[Seguimiento Juana Inv. DICIEMBRE.xls]INFO. EJEC. Ficha2'!$X$4,'[Seguimiento Juana Inv. DICIEMBRE.xls]INFO. EJEC. Ficha2'!$X$21,'[Seguimiento Juana Inv. DICIEMBRE.xls]INFO. EJEC. Ficha2'!$X$37,'[Seguimiento Juana Inv. DICIEMBRE.xls]INFO. EJEC. Ficha2'!$X$53,'[Seguimiento Juana Inv. DICIEMBRE.xls]INFO. EJEC. Ficha2'!$X$69,'[Seguimiento Juana Inv. DICIEMBRE.xls]INFO. EJEC. Ficha2'!$X$85,'[Seguimiento Juana Inv. DICIEMBRE.xls]INFO. EJEC. Ficha2'!$X$101,'[Seguimiento Juana Inv. DICIEMBRE.xls]INFO. EJEC. Ficha2'!$X$117,'[Seguimiento Juana Inv. DICIEMBRE.xls]INFO. EJEC. Ficha2'!$X$133,'[Seguimiento Juana Inv. DICIEMBRE.xls]INFO. EJEC. Ficha2'!$X$149,'[Seguimiento Juana Inv. DICIEMBRE.xls]INFO. EJEC. Ficha2'!$X$165,'[Seguimiento Juana Inv. DICIEMBRE.xls]INFO. EJEC. Ficha2'!$X$181</c:f>
              <c:numCache>
                <c:formatCode>_(* #,##0_);_(* \(#,##0\);_(* "-"_);_(@_)</c:formatCode>
                <c:ptCount val="12"/>
                <c:pt idx="0">
                  <c:v>1440193656.0941994</c:v>
                </c:pt>
                <c:pt idx="1">
                  <c:v>1921279344.1307993</c:v>
                </c:pt>
                <c:pt idx="2">
                  <c:v>2487283146.8360009</c:v>
                </c:pt>
                <c:pt idx="3">
                  <c:v>2861844486.8615007</c:v>
                </c:pt>
                <c:pt idx="4">
                  <c:v>3648811229.4434991</c:v>
                </c:pt>
                <c:pt idx="5">
                  <c:v>4371102513.4263144</c:v>
                </c:pt>
                <c:pt idx="6">
                  <c:v>4813721404.1231174</c:v>
                </c:pt>
                <c:pt idx="7">
                  <c:v>4818617630.7901144</c:v>
                </c:pt>
                <c:pt idx="8">
                  <c:v>4858759094.7264824</c:v>
                </c:pt>
                <c:pt idx="9">
                  <c:v>4885013480.2744102</c:v>
                </c:pt>
                <c:pt idx="10">
                  <c:v>4893826688.275012</c:v>
                </c:pt>
                <c:pt idx="11">
                  <c:v>4896226698.8274174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4C-4593-BE40-E36A5C8BB5F9}"/>
            </c:ext>
          </c:extLst>
        </c:ser>
        <c:ser>
          <c:idx val="1"/>
          <c:order val="1"/>
          <c:tx>
            <c:strRef>
              <c:f>'INFO. EJEC. Ficha2'!$AA$6</c:f>
              <c:strCache>
                <c:ptCount val="1"/>
                <c:pt idx="0">
                  <c:v>Proyección Oblig.  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'[Seguimiento Juana Inv. DICIEMBRE.xls]INFO. EJEC. Ficha2'!$U$4,'[Seguimiento Juana Inv. DICIEMBRE.xls]INFO. EJEC. Ficha2'!$U$21,'[Seguimiento Juana Inv. DICIEMBRE.xls]INFO. EJEC. Ficha2'!$U$37,'[Seguimiento Juana Inv. DICIEMBRE.xls]INFO. EJEC. Ficha2'!$U$53,'[Seguimiento Juana Inv. DICIEMBRE.xls]INFO. EJEC. Ficha2'!$U$69,'[Seguimiento Juana Inv. DICIEMBRE.xls]INFO. EJEC. Ficha2'!$U$85,'[Seguimiento Juana Inv. DICIEMBRE.xls]INFO. EJEC. Ficha2'!$U$101,'[Seguimiento Juana Inv. DICIEMBRE.xls]INFO. EJEC. Ficha2'!$U$117,'[Seguimiento Juana Inv. DICIEMBRE.xls]INFO. EJEC. Ficha2'!$U$133,'[Seguimiento Juana Inv. DICIEMBRE.xls]INFO. EJEC. Ficha2'!$U$149,'[Seguimiento Juana Inv. DICIEMBRE.xls]INFO. EJEC. Ficha2'!$U$165,'[Seguimiento Juana Inv. DICIEMBRE.xls]INFO. EJEC. Ficha2'!$U$181</c:f>
              <c:strCache>
                <c:ptCount val="12"/>
                <c:pt idx="0">
                  <c:v>ENERO 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 </c:v>
                </c:pt>
                <c:pt idx="5">
                  <c:v>JUNIO 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'[Seguimiento Juana Inv. DICIEMBRE.xls]INFO. EJEC. Ficha2'!$AA$4,'[Seguimiento Juana Inv. DICIEMBRE.xls]INFO. EJEC. Ficha2'!$AA$21,'[Seguimiento Juana Inv. DICIEMBRE.xls]INFO. EJEC. Ficha2'!$AA$37,'[Seguimiento Juana Inv. DICIEMBRE.xls]INFO. EJEC. Ficha2'!$AA$53,'[Seguimiento Juana Inv. DICIEMBRE.xls]INFO. EJEC. Ficha2'!$AA$69,'[Seguimiento Juana Inv. DICIEMBRE.xls]INFO. EJEC. Ficha2'!$AA$85,'[Seguimiento Juana Inv. DICIEMBRE.xls]INFO. EJEC. Ficha2'!$AA$101,'[Seguimiento Juana Inv. DICIEMBRE.xls]INFO. EJEC. Ficha2'!$AA$117,'[Seguimiento Juana Inv. DICIEMBRE.xls]INFO. EJEC. Ficha2'!$AA$133,'[Seguimiento Juana Inv. DICIEMBRE.xls]INFO. EJEC. Ficha2'!$AA$149,'[Seguimiento Juana Inv. DICIEMBRE.xls]INFO. EJEC. Ficha2'!$AA$165,'[Seguimiento Juana Inv. DICIEMBRE.xls]INFO. EJEC. Ficha2'!$AA$181</c:f>
              <c:numCache>
                <c:formatCode>_(* #,##0_);_(* \(#,##0\);_(* "-"_);_(@_)</c:formatCode>
                <c:ptCount val="12"/>
                <c:pt idx="0">
                  <c:v>0</c:v>
                </c:pt>
                <c:pt idx="1">
                  <c:v>101841514.67359996</c:v>
                </c:pt>
                <c:pt idx="2">
                  <c:v>345673602.69019997</c:v>
                </c:pt>
                <c:pt idx="3">
                  <c:v>623779277.37580001</c:v>
                </c:pt>
                <c:pt idx="4">
                  <c:v>1009601938.7354</c:v>
                </c:pt>
                <c:pt idx="5">
                  <c:v>1436063281.4310999</c:v>
                </c:pt>
                <c:pt idx="6">
                  <c:v>2203791622.8167009</c:v>
                </c:pt>
                <c:pt idx="7">
                  <c:v>2802600144.1907997</c:v>
                </c:pt>
                <c:pt idx="8">
                  <c:v>3527731313.5734997</c:v>
                </c:pt>
                <c:pt idx="9">
                  <c:v>3904740766.9325008</c:v>
                </c:pt>
                <c:pt idx="10">
                  <c:v>4313086070.9603004</c:v>
                </c:pt>
                <c:pt idx="11">
                  <c:v>4896234289.792181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4C-4593-BE40-E36A5C8BB5F9}"/>
            </c:ext>
          </c:extLst>
        </c:ser>
        <c:ser>
          <c:idx val="2"/>
          <c:order val="2"/>
          <c:tx>
            <c:strRef>
              <c:f>'INFO. EJEC. Ficha2'!$W$6</c:f>
              <c:strCache>
                <c:ptCount val="1"/>
                <c:pt idx="0">
                  <c:v>Ejecución 
Compromiso </c:v>
                </c:pt>
              </c:strCache>
            </c:strRef>
          </c:tx>
          <c:spPr>
            <a:ln w="22225" cap="rnd">
              <a:solidFill>
                <a:srgbClr val="FFC000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rgbClr val="FFC000"/>
              </a:solidFill>
              <a:ln w="9525">
                <a:solidFill>
                  <a:srgbClr val="FFC000"/>
                </a:solidFill>
                <a:round/>
              </a:ln>
              <a:effectLst/>
            </c:spPr>
          </c:marker>
          <c:cat>
            <c:strRef>
              <c:f>'[Seguimiento Juana Inv. DICIEMBRE.xls]INFO. EJEC. Ficha2'!$U$4,'[Seguimiento Juana Inv. DICIEMBRE.xls]INFO. EJEC. Ficha2'!$U$21,'[Seguimiento Juana Inv. DICIEMBRE.xls]INFO. EJEC. Ficha2'!$U$37,'[Seguimiento Juana Inv. DICIEMBRE.xls]INFO. EJEC. Ficha2'!$U$53,'[Seguimiento Juana Inv. DICIEMBRE.xls]INFO. EJEC. Ficha2'!$U$69,'[Seguimiento Juana Inv. DICIEMBRE.xls]INFO. EJEC. Ficha2'!$U$85,'[Seguimiento Juana Inv. DICIEMBRE.xls]INFO. EJEC. Ficha2'!$U$101,'[Seguimiento Juana Inv. DICIEMBRE.xls]INFO. EJEC. Ficha2'!$U$117,'[Seguimiento Juana Inv. DICIEMBRE.xls]INFO. EJEC. Ficha2'!$U$133,'[Seguimiento Juana Inv. DICIEMBRE.xls]INFO. EJEC. Ficha2'!$U$149,'[Seguimiento Juana Inv. DICIEMBRE.xls]INFO. EJEC. Ficha2'!$U$165,'[Seguimiento Juana Inv. DICIEMBRE.xls]INFO. EJEC. Ficha2'!$U$181</c:f>
              <c:strCache>
                <c:ptCount val="12"/>
                <c:pt idx="0">
                  <c:v>ENERO 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 </c:v>
                </c:pt>
                <c:pt idx="5">
                  <c:v>JUNIO 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'[Seguimiento Juana Inv. DICIEMBRE.xls]INFO. EJEC. Ficha2'!$W$4,'[Seguimiento Juana Inv. DICIEMBRE.xls]INFO. EJEC. Ficha2'!$W$21,'[Seguimiento Juana Inv. DICIEMBRE.xls]INFO. EJEC. Ficha2'!$W$37,'[Seguimiento Juana Inv. DICIEMBRE.xls]INFO. EJEC. Ficha2'!$W$53,'[Seguimiento Juana Inv. DICIEMBRE.xls]INFO. EJEC. Ficha2'!$W$69,'[Seguimiento Juana Inv. DICIEMBRE.xls]INFO. EJEC. Ficha2'!$W$85,'[Seguimiento Juana Inv. DICIEMBRE.xls]INFO. EJEC. Ficha2'!$W$101,'[Seguimiento Juana Inv. DICIEMBRE.xls]INFO. EJEC. Ficha2'!$W$117,'[Seguimiento Juana Inv. DICIEMBRE.xls]INFO. EJEC. Ficha2'!$W$133,'[Seguimiento Juana Inv. DICIEMBRE.xls]INFO. EJEC. Ficha2'!$W$149,'[Seguimiento Juana Inv. DICIEMBRE.xls]INFO. EJEC. Ficha2'!$W$165,'[Seguimiento Juana Inv. DICIEMBRE.xls]INFO. EJEC. Ficha2'!$W$181</c:f>
              <c:numCache>
                <c:formatCode>_(* #,##0_);_(* \(#,##0\);_(* "-"_);_(@_)</c:formatCode>
                <c:ptCount val="12"/>
                <c:pt idx="0">
                  <c:v>1493605760</c:v>
                </c:pt>
                <c:pt idx="1">
                  <c:v>2030972784</c:v>
                </c:pt>
                <c:pt idx="2">
                  <c:v>2566177451</c:v>
                </c:pt>
                <c:pt idx="3">
                  <c:v>2597534477</c:v>
                </c:pt>
                <c:pt idx="4">
                  <c:v>2682895498</c:v>
                </c:pt>
                <c:pt idx="5">
                  <c:v>2726547176</c:v>
                </c:pt>
                <c:pt idx="6">
                  <c:v>2907948911</c:v>
                </c:pt>
                <c:pt idx="7">
                  <c:v>4008270255</c:v>
                </c:pt>
                <c:pt idx="8">
                  <c:v>4033891791</c:v>
                </c:pt>
                <c:pt idx="9">
                  <c:v>3994424575</c:v>
                </c:pt>
                <c:pt idx="10">
                  <c:v>4680150082</c:v>
                </c:pt>
                <c:pt idx="11">
                  <c:v>4680150082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4C-4593-BE40-E36A5C8BB5F9}"/>
            </c:ext>
          </c:extLst>
        </c:ser>
        <c:ser>
          <c:idx val="3"/>
          <c:order val="3"/>
          <c:tx>
            <c:strRef>
              <c:f>'INFO. EJEC. Ficha2'!$Z$6</c:f>
              <c:strCache>
                <c:ptCount val="1"/>
                <c:pt idx="0">
                  <c:v>Ejecución Obligaciones</c:v>
                </c:pt>
              </c:strCache>
            </c:strRef>
          </c:tx>
          <c:spPr>
            <a:ln w="22225" cap="rnd">
              <a:solidFill>
                <a:srgbClr val="70AD47"/>
              </a:solidFill>
              <a:round/>
            </a:ln>
            <a:effectLst/>
          </c:spPr>
          <c:marker>
            <c:symbol val="x"/>
            <c:size val="7"/>
            <c:spPr>
              <a:noFill/>
              <a:ln w="9525">
                <a:solidFill>
                  <a:srgbClr val="70AD47"/>
                </a:solidFill>
                <a:round/>
              </a:ln>
              <a:effectLst/>
            </c:spPr>
          </c:marker>
          <c:cat>
            <c:strRef>
              <c:f>'[Seguimiento Juana Inv. DICIEMBRE.xls]INFO. EJEC. Ficha2'!$U$4,'[Seguimiento Juana Inv. DICIEMBRE.xls]INFO. EJEC. Ficha2'!$U$21,'[Seguimiento Juana Inv. DICIEMBRE.xls]INFO. EJEC. Ficha2'!$U$37,'[Seguimiento Juana Inv. DICIEMBRE.xls]INFO. EJEC. Ficha2'!$U$53,'[Seguimiento Juana Inv. DICIEMBRE.xls]INFO. EJEC. Ficha2'!$U$69,'[Seguimiento Juana Inv. DICIEMBRE.xls]INFO. EJEC. Ficha2'!$U$85,'[Seguimiento Juana Inv. DICIEMBRE.xls]INFO. EJEC. Ficha2'!$U$101,'[Seguimiento Juana Inv. DICIEMBRE.xls]INFO. EJEC. Ficha2'!$U$117,'[Seguimiento Juana Inv. DICIEMBRE.xls]INFO. EJEC. Ficha2'!$U$133,'[Seguimiento Juana Inv. DICIEMBRE.xls]INFO. EJEC. Ficha2'!$U$149,'[Seguimiento Juana Inv. DICIEMBRE.xls]INFO. EJEC. Ficha2'!$U$165,'[Seguimiento Juana Inv. DICIEMBRE.xls]INFO. EJEC. Ficha2'!$U$181</c:f>
              <c:strCache>
                <c:ptCount val="12"/>
                <c:pt idx="0">
                  <c:v>ENERO 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 </c:v>
                </c:pt>
                <c:pt idx="5">
                  <c:v>JUNIO 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'[Seguimiento Juana Inv. DICIEMBRE.xls]INFO. EJEC. Ficha2'!$Z$4,'[Seguimiento Juana Inv. DICIEMBRE.xls]INFO. EJEC. Ficha2'!$Z$21,'[Seguimiento Juana Inv. DICIEMBRE.xls]INFO. EJEC. Ficha2'!$Z$37,'[Seguimiento Juana Inv. DICIEMBRE.xls]INFO. EJEC. Ficha2'!$Z$53,'[Seguimiento Juana Inv. DICIEMBRE.xls]INFO. EJEC. Ficha2'!$Z$69,'[Seguimiento Juana Inv. DICIEMBRE.xls]INFO. EJEC. Ficha2'!$Z$85,'[Seguimiento Juana Inv. DICIEMBRE.xls]INFO. EJEC. Ficha2'!$Z$101,'[Seguimiento Juana Inv. DICIEMBRE.xls]INFO. EJEC. Ficha2'!$Z$117,'[Seguimiento Juana Inv. DICIEMBRE.xls]INFO. EJEC. Ficha2'!$Z$133,'[Seguimiento Juana Inv. DICIEMBRE.xls]INFO. EJEC. Ficha2'!$Z$149,'[Seguimiento Juana Inv. DICIEMBRE.xls]INFO. EJEC. Ficha2'!$Z$165,'[Seguimiento Juana Inv. DICIEMBRE.xls]INFO. EJEC. Ficha2'!$Z$181</c:f>
              <c:numCache>
                <c:formatCode>_(* #,##0_);_(* \(#,##0\);_(* "-"_);_(@_)</c:formatCode>
                <c:ptCount val="12"/>
                <c:pt idx="0">
                  <c:v>0</c:v>
                </c:pt>
                <c:pt idx="1">
                  <c:v>97569337</c:v>
                </c:pt>
                <c:pt idx="2">
                  <c:v>346508942</c:v>
                </c:pt>
                <c:pt idx="3">
                  <c:v>585315443</c:v>
                </c:pt>
                <c:pt idx="4">
                  <c:v>803680509</c:v>
                </c:pt>
                <c:pt idx="5">
                  <c:v>1068421614</c:v>
                </c:pt>
                <c:pt idx="6">
                  <c:v>1517408669</c:v>
                </c:pt>
                <c:pt idx="7">
                  <c:v>1717970016</c:v>
                </c:pt>
                <c:pt idx="8">
                  <c:v>2432908282</c:v>
                </c:pt>
                <c:pt idx="9">
                  <c:v>2795671620.3299999</c:v>
                </c:pt>
                <c:pt idx="10">
                  <c:v>3135665857</c:v>
                </c:pt>
                <c:pt idx="11">
                  <c:v>4339650082.3299999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4C-4593-BE40-E36A5C8BB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456280"/>
        <c:axId val="162456672"/>
      </c:lineChart>
      <c:catAx>
        <c:axId val="162456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62456672"/>
        <c:crosses val="autoZero"/>
        <c:auto val="1"/>
        <c:lblAlgn val="ctr"/>
        <c:lblOffset val="100"/>
        <c:noMultiLvlLbl val="0"/>
      </c:catAx>
      <c:valAx>
        <c:axId val="162456672"/>
        <c:scaling>
          <c:orientation val="minMax"/>
        </c:scaling>
        <c:delete val="0"/>
        <c:axPos val="l"/>
        <c:numFmt formatCode="_(* #,##0_);_(* \(#,##0\);_(* &quot;-&quot;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624562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9.8131167841229702E-2"/>
          <c:y val="0.16353619085472595"/>
          <c:w val="0.849273854880498"/>
          <c:h val="0.1071463187907260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s-CO"/>
        </a:p>
      </c:txPr>
    </c:legend>
    <c:plotVisOnly val="0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r>
              <a:rPr lang="es-CO"/>
              <a:t>Ejecución por actividades -diciembre- 31 de 2015</a:t>
            </a:r>
          </a:p>
        </c:rich>
      </c:tx>
      <c:layout>
        <c:manualLayout>
          <c:xMode val="edge"/>
          <c:yMode val="edge"/>
          <c:x val="0.38076154239109372"/>
          <c:y val="4.8922998549232001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608107607928187"/>
          <c:y val="7.8619543626229096E-2"/>
          <c:w val="0.84106613808131392"/>
          <c:h val="0.66208106183824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'INFO. EJEC. Ficha2'!$V$6</c:f>
              <c:strCache>
                <c:ptCount val="1"/>
                <c:pt idx="0">
                  <c:v>Apropiación 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'INFO. EJEC. Ficha2'!$U$7:$U$19</c:f>
              <c:strCache>
                <c:ptCount val="13"/>
                <c:pt idx="0">
                  <c:v>Actividad 1.1.1 (1)</c:v>
                </c:pt>
                <c:pt idx="1">
                  <c:v>Actividad 1.1.2 (2)</c:v>
                </c:pt>
                <c:pt idx="2">
                  <c:v>Actividad 1.1.3 (3)</c:v>
                </c:pt>
                <c:pt idx="3">
                  <c:v>Actividad 1.2.1 (4)</c:v>
                </c:pt>
                <c:pt idx="4">
                  <c:v>Actividad 1.2.2 (5)</c:v>
                </c:pt>
                <c:pt idx="5">
                  <c:v>Actividad 1.2.3 (6)</c:v>
                </c:pt>
                <c:pt idx="6">
                  <c:v>Actividad 2.1.1 (7)</c:v>
                </c:pt>
                <c:pt idx="7">
                  <c:v>Actividad 2.1.2 (8)</c:v>
                </c:pt>
                <c:pt idx="8">
                  <c:v>Actividad 2.1.3 (9)</c:v>
                </c:pt>
                <c:pt idx="9">
                  <c:v>Actividad 2.1.4 (10)</c:v>
                </c:pt>
                <c:pt idx="10">
                  <c:v>Actividad 3.1.1 (11)</c:v>
                </c:pt>
                <c:pt idx="11">
                  <c:v> Actividad 3.1.2 (12) </c:v>
                </c:pt>
                <c:pt idx="12">
                  <c:v> Actividad 3.1.3 (13) </c:v>
                </c:pt>
              </c:strCache>
            </c:strRef>
          </c:cat>
          <c:val>
            <c:numRef>
              <c:f>'INFO. EJEC. Ficha2'!$V$151:$V$163</c:f>
              <c:numCache>
                <c:formatCode>_(* #,##0_);_(* \(#,##0\);_(* "-"_);_(@_)</c:formatCode>
                <c:ptCount val="13"/>
                <c:pt idx="0">
                  <c:v>148052000</c:v>
                </c:pt>
                <c:pt idx="1">
                  <c:v>66519840</c:v>
                </c:pt>
                <c:pt idx="2">
                  <c:v>315101528</c:v>
                </c:pt>
                <c:pt idx="3">
                  <c:v>116133333</c:v>
                </c:pt>
                <c:pt idx="4">
                  <c:v>100003904</c:v>
                </c:pt>
                <c:pt idx="5">
                  <c:v>233847732</c:v>
                </c:pt>
                <c:pt idx="6">
                  <c:v>1840915490</c:v>
                </c:pt>
                <c:pt idx="7">
                  <c:v>266800000</c:v>
                </c:pt>
                <c:pt idx="8">
                  <c:v>248300000</c:v>
                </c:pt>
                <c:pt idx="9">
                  <c:v>338842400</c:v>
                </c:pt>
                <c:pt idx="10">
                  <c:v>578240320</c:v>
                </c:pt>
                <c:pt idx="11">
                  <c:v>171245120</c:v>
                </c:pt>
                <c:pt idx="12">
                  <c:v>472225000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28-41B3-A73B-21081AE9FF9F}"/>
            </c:ext>
          </c:extLst>
        </c:ser>
        <c:ser>
          <c:idx val="1"/>
          <c:order val="1"/>
          <c:tx>
            <c:strRef>
              <c:f>'INFO. EJEC. Ficha2'!$W$6</c:f>
              <c:strCache>
                <c:ptCount val="1"/>
                <c:pt idx="0">
                  <c:v>Ejecución 
Compromiso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'INFO. EJEC. Ficha2'!$U$7:$U$19</c:f>
              <c:strCache>
                <c:ptCount val="13"/>
                <c:pt idx="0">
                  <c:v>Actividad 1.1.1 (1)</c:v>
                </c:pt>
                <c:pt idx="1">
                  <c:v>Actividad 1.1.2 (2)</c:v>
                </c:pt>
                <c:pt idx="2">
                  <c:v>Actividad 1.1.3 (3)</c:v>
                </c:pt>
                <c:pt idx="3">
                  <c:v>Actividad 1.2.1 (4)</c:v>
                </c:pt>
                <c:pt idx="4">
                  <c:v>Actividad 1.2.2 (5)</c:v>
                </c:pt>
                <c:pt idx="5">
                  <c:v>Actividad 1.2.3 (6)</c:v>
                </c:pt>
                <c:pt idx="6">
                  <c:v>Actividad 2.1.1 (7)</c:v>
                </c:pt>
                <c:pt idx="7">
                  <c:v>Actividad 2.1.2 (8)</c:v>
                </c:pt>
                <c:pt idx="8">
                  <c:v>Actividad 2.1.3 (9)</c:v>
                </c:pt>
                <c:pt idx="9">
                  <c:v>Actividad 2.1.4 (10)</c:v>
                </c:pt>
                <c:pt idx="10">
                  <c:v>Actividad 3.1.1 (11)</c:v>
                </c:pt>
                <c:pt idx="11">
                  <c:v> Actividad 3.1.2 (12) </c:v>
                </c:pt>
                <c:pt idx="12">
                  <c:v> Actividad 3.1.3 (13) </c:v>
                </c:pt>
              </c:strCache>
            </c:strRef>
          </c:cat>
          <c:val>
            <c:numRef>
              <c:f>'INFO. EJEC. Ficha2'!$W$183:$W$195</c:f>
              <c:numCache>
                <c:formatCode>_(* #,##0_);_(* \(#,##0\);_(* "-"_);_(@_)</c:formatCode>
                <c:ptCount val="13"/>
                <c:pt idx="0">
                  <c:v>143268000</c:v>
                </c:pt>
                <c:pt idx="1">
                  <c:v>63835200</c:v>
                </c:pt>
                <c:pt idx="2">
                  <c:v>308163138</c:v>
                </c:pt>
                <c:pt idx="3">
                  <c:v>111955999</c:v>
                </c:pt>
                <c:pt idx="4">
                  <c:v>98658560</c:v>
                </c:pt>
                <c:pt idx="5">
                  <c:v>225650933</c:v>
                </c:pt>
                <c:pt idx="6">
                  <c:v>1800806525</c:v>
                </c:pt>
                <c:pt idx="7">
                  <c:v>266800000</c:v>
                </c:pt>
                <c:pt idx="8">
                  <c:v>248300000</c:v>
                </c:pt>
                <c:pt idx="9">
                  <c:v>285054400</c:v>
                </c:pt>
                <c:pt idx="10">
                  <c:v>563060400</c:v>
                </c:pt>
                <c:pt idx="11">
                  <c:v>167721920</c:v>
                </c:pt>
                <c:pt idx="12">
                  <c:v>396875007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28-41B3-A73B-21081AE9FF9F}"/>
            </c:ext>
          </c:extLst>
        </c:ser>
        <c:ser>
          <c:idx val="2"/>
          <c:order val="2"/>
          <c:tx>
            <c:strRef>
              <c:f>'INFO. EJEC. Ficha2'!$Z$6</c:f>
              <c:strCache>
                <c:ptCount val="1"/>
                <c:pt idx="0">
                  <c:v>Ejecución Obligaciones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'INFO. EJEC. Ficha2'!$U$7:$U$19</c:f>
              <c:strCache>
                <c:ptCount val="13"/>
                <c:pt idx="0">
                  <c:v>Actividad 1.1.1 (1)</c:v>
                </c:pt>
                <c:pt idx="1">
                  <c:v>Actividad 1.1.2 (2)</c:v>
                </c:pt>
                <c:pt idx="2">
                  <c:v>Actividad 1.1.3 (3)</c:v>
                </c:pt>
                <c:pt idx="3">
                  <c:v>Actividad 1.2.1 (4)</c:v>
                </c:pt>
                <c:pt idx="4">
                  <c:v>Actividad 1.2.2 (5)</c:v>
                </c:pt>
                <c:pt idx="5">
                  <c:v>Actividad 1.2.3 (6)</c:v>
                </c:pt>
                <c:pt idx="6">
                  <c:v>Actividad 2.1.1 (7)</c:v>
                </c:pt>
                <c:pt idx="7">
                  <c:v>Actividad 2.1.2 (8)</c:v>
                </c:pt>
                <c:pt idx="8">
                  <c:v>Actividad 2.1.3 (9)</c:v>
                </c:pt>
                <c:pt idx="9">
                  <c:v>Actividad 2.1.4 (10)</c:v>
                </c:pt>
                <c:pt idx="10">
                  <c:v>Actividad 3.1.1 (11)</c:v>
                </c:pt>
                <c:pt idx="11">
                  <c:v> Actividad 3.1.2 (12) </c:v>
                </c:pt>
                <c:pt idx="12">
                  <c:v> Actividad 3.1.3 (13) </c:v>
                </c:pt>
              </c:strCache>
            </c:strRef>
          </c:cat>
          <c:val>
            <c:numRef>
              <c:f>'INFO. EJEC. Ficha2'!$Z$183:$Z$195</c:f>
              <c:numCache>
                <c:formatCode>_(* #,##0_);_(* \(#,##0\);_(* "-"_);_(@_)</c:formatCode>
                <c:ptCount val="13"/>
                <c:pt idx="0">
                  <c:v>143268000</c:v>
                </c:pt>
                <c:pt idx="1">
                  <c:v>63835200</c:v>
                </c:pt>
                <c:pt idx="2">
                  <c:v>308163138</c:v>
                </c:pt>
                <c:pt idx="3">
                  <c:v>111955999.33</c:v>
                </c:pt>
                <c:pt idx="4">
                  <c:v>98658560</c:v>
                </c:pt>
                <c:pt idx="5">
                  <c:v>225650933</c:v>
                </c:pt>
                <c:pt idx="6">
                  <c:v>1460306525</c:v>
                </c:pt>
                <c:pt idx="7">
                  <c:v>266800000</c:v>
                </c:pt>
                <c:pt idx="8">
                  <c:v>248300000</c:v>
                </c:pt>
                <c:pt idx="9">
                  <c:v>285054400</c:v>
                </c:pt>
                <c:pt idx="10">
                  <c:v>563060400</c:v>
                </c:pt>
                <c:pt idx="11">
                  <c:v>167721920</c:v>
                </c:pt>
                <c:pt idx="12">
                  <c:v>396875007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28-41B3-A73B-21081AE9F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2457456"/>
        <c:axId val="162457848"/>
      </c:barChart>
      <c:lineChart>
        <c:grouping val="standard"/>
        <c:varyColors val="0"/>
        <c:ser>
          <c:idx val="3"/>
          <c:order val="3"/>
          <c:tx>
            <c:v>PROY. COMP.</c:v>
          </c:tx>
          <c:spPr>
            <a:ln w="15875" cap="rnd">
              <a:solidFill>
                <a:srgbClr val="FF0066"/>
              </a:solidFill>
              <a:round/>
            </a:ln>
            <a:effectLst/>
          </c:spPr>
          <c:marker>
            <c:symbol val="none"/>
          </c:marker>
          <c:cat>
            <c:strRef>
              <c:f>'INFO. EJEC. Ficha2'!$U$39:$U$51</c:f>
              <c:strCache>
                <c:ptCount val="13"/>
                <c:pt idx="0">
                  <c:v>Actividad 1.1.1 (1)</c:v>
                </c:pt>
                <c:pt idx="1">
                  <c:v>Actividad 1.1.2 (2)</c:v>
                </c:pt>
                <c:pt idx="2">
                  <c:v>Actividad 1.1.3 (3)</c:v>
                </c:pt>
                <c:pt idx="3">
                  <c:v>Actividad 1.2.1 (4)</c:v>
                </c:pt>
                <c:pt idx="4">
                  <c:v>Actividad 1.2.2 (5)</c:v>
                </c:pt>
                <c:pt idx="5">
                  <c:v>Actividad 1.2.3 (6)</c:v>
                </c:pt>
                <c:pt idx="6">
                  <c:v>Actividad 2.1.1 (7)</c:v>
                </c:pt>
                <c:pt idx="7">
                  <c:v>Actividad 2.1.2 (8)</c:v>
                </c:pt>
                <c:pt idx="8">
                  <c:v>Actividad 2.1.3 (9)</c:v>
                </c:pt>
                <c:pt idx="9">
                  <c:v>Actividad 2.1.4 (10)</c:v>
                </c:pt>
                <c:pt idx="10">
                  <c:v>Actividad 3.1.1 (11)</c:v>
                </c:pt>
                <c:pt idx="11">
                  <c:v> Actividad 3.1.2 (12) </c:v>
                </c:pt>
                <c:pt idx="12">
                  <c:v> Actividad 3.1.3 (13) </c:v>
                </c:pt>
              </c:strCache>
            </c:strRef>
          </c:cat>
          <c:val>
            <c:numRef>
              <c:f>'INFO. EJEC. Ficha2'!$X$183:$X$195</c:f>
              <c:numCache>
                <c:formatCode>_(* #,##0_);_(* \(#,##0\);_(* "-"_);_(@_)</c:formatCode>
                <c:ptCount val="13"/>
                <c:pt idx="0">
                  <c:v>148052000</c:v>
                </c:pt>
                <c:pt idx="1">
                  <c:v>66519840.000000007</c:v>
                </c:pt>
                <c:pt idx="2">
                  <c:v>315101528</c:v>
                </c:pt>
                <c:pt idx="3">
                  <c:v>116133333</c:v>
                </c:pt>
                <c:pt idx="4">
                  <c:v>100003904</c:v>
                </c:pt>
                <c:pt idx="5">
                  <c:v>233847732</c:v>
                </c:pt>
                <c:pt idx="6">
                  <c:v>1840915490</c:v>
                </c:pt>
                <c:pt idx="7">
                  <c:v>266800000</c:v>
                </c:pt>
                <c:pt idx="8">
                  <c:v>248300000.00000003</c:v>
                </c:pt>
                <c:pt idx="9">
                  <c:v>338842400</c:v>
                </c:pt>
                <c:pt idx="10">
                  <c:v>578240320</c:v>
                </c:pt>
                <c:pt idx="11">
                  <c:v>171245120</c:v>
                </c:pt>
                <c:pt idx="12">
                  <c:v>472225031.82741958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928-41B3-A73B-21081AE9FF9F}"/>
            </c:ext>
          </c:extLst>
        </c:ser>
        <c:ser>
          <c:idx val="4"/>
          <c:order val="4"/>
          <c:tx>
            <c:strRef>
              <c:f>'INFO. EJEC. Ficha2'!$AA$102</c:f>
              <c:strCache>
                <c:ptCount val="1"/>
                <c:pt idx="0">
                  <c:v>Proyección Oblig.  </c:v>
                </c:pt>
              </c:strCache>
            </c:strRef>
          </c:tx>
          <c:spPr>
            <a:ln w="15875" cap="rnd">
              <a:solidFill>
                <a:srgbClr val="FFFF66"/>
              </a:solidFill>
              <a:round/>
            </a:ln>
            <a:effectLst/>
          </c:spPr>
          <c:marker>
            <c:symbol val="none"/>
          </c:marker>
          <c:val>
            <c:numRef>
              <c:f>'INFO. EJEC. Ficha2'!$AA$183:$AA$195</c:f>
              <c:numCache>
                <c:formatCode>_(* #,##0_);_(* \(#,##0\);_(* "-"_);_(@_)</c:formatCode>
                <c:ptCount val="13"/>
                <c:pt idx="0">
                  <c:v>153267999.83547577</c:v>
                </c:pt>
                <c:pt idx="1">
                  <c:v>45302399.908118837</c:v>
                </c:pt>
                <c:pt idx="2">
                  <c:v>425139199.92012995</c:v>
                </c:pt>
                <c:pt idx="3">
                  <c:v>114400000.19330564</c:v>
                </c:pt>
                <c:pt idx="4">
                  <c:v>98658559.973991305</c:v>
                </c:pt>
                <c:pt idx="5">
                  <c:v>251222400.15814447</c:v>
                </c:pt>
                <c:pt idx="6">
                  <c:v>1188803834.7475998</c:v>
                </c:pt>
                <c:pt idx="7">
                  <c:v>299999999.76392657</c:v>
                </c:pt>
                <c:pt idx="8">
                  <c:v>249999999.88487592</c:v>
                </c:pt>
                <c:pt idx="9">
                  <c:v>783294400.2345705</c:v>
                </c:pt>
                <c:pt idx="10">
                  <c:v>648059067.09855425</c:v>
                </c:pt>
                <c:pt idx="11">
                  <c:v>220486399.9277533</c:v>
                </c:pt>
                <c:pt idx="12">
                  <c:v>417600028.14573467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928-41B3-A73B-21081AE9F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457456"/>
        <c:axId val="162457848"/>
      </c:lineChart>
      <c:catAx>
        <c:axId val="16245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62457848"/>
        <c:crosses val="autoZero"/>
        <c:auto val="1"/>
        <c:lblAlgn val="ctr"/>
        <c:lblOffset val="100"/>
        <c:noMultiLvlLbl val="0"/>
      </c:catAx>
      <c:valAx>
        <c:axId val="162457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es-CO"/>
          </a:p>
        </c:txPr>
        <c:crossAx val="1624574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6644577145977565"/>
          <c:y val="0.88996910196352041"/>
          <c:w val="0.55019232327502687"/>
          <c:h val="8.3669003399891556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25" b="0" i="0" u="none" strike="noStrike" baseline="0">
              <a:solidFill>
                <a:srgbClr val="808080"/>
              </a:solidFill>
              <a:latin typeface="Calibri"/>
              <a:ea typeface="Calibri"/>
              <a:cs typeface="Calibri"/>
            </a:defRPr>
          </a:pPr>
          <a:endParaRPr lang="es-CO"/>
        </a:p>
      </c:txPr>
    </c:legend>
    <c:plotVisOnly val="0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O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B867B-2E77-4354-95A3-72B76400019A}" type="datetimeFigureOut">
              <a:rPr lang="es-ES" smtClean="0"/>
              <a:pPr/>
              <a:t>07/10/2022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DEBF6-1E81-46BC-B823-3A76FD04C7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45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pPr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16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pPr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6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pPr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768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pPr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722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pPr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394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pPr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588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pPr/>
              <a:t>7/10/2022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81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pPr/>
              <a:t>7/10/2022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16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pPr/>
              <a:t>7/10/2022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641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pPr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38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pPr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429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D0BC-0D26-484E-8689-C95A13490EEC}" type="datetimeFigureOut">
              <a:rPr lang="es-CO" smtClean="0"/>
              <a:pPr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F0C6-4D73-4625-82C2-CE7A9D77CE6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715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package" Target="../embeddings/Microsoft_Excel_Worksheet3.xlsx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809919" y="3466614"/>
            <a:ext cx="10515600" cy="6802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INFORME EJECUCIÓN PRESUPUESTAL  </a:t>
            </a:r>
          </a:p>
          <a:p>
            <a:r>
              <a:rPr lang="es-CO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CIERRE VIGENCIA DICIEMBRE  2015</a:t>
            </a:r>
          </a:p>
        </p:txBody>
      </p:sp>
    </p:spTree>
    <p:extLst>
      <p:ext uri="{BB962C8B-B14F-4D97-AF65-F5344CB8AC3E}">
        <p14:creationId xmlns:p14="http://schemas.microsoft.com/office/powerpoint/2010/main" val="3359100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08218" y="540327"/>
            <a:ext cx="5839691" cy="966355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CUENTAS POR PAGAR 2015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186005"/>
              </p:ext>
            </p:extLst>
          </p:nvPr>
        </p:nvGraphicFramePr>
        <p:xfrm>
          <a:off x="987137" y="1690688"/>
          <a:ext cx="9860972" cy="4575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7686743" imgH="5324385" progId="Excel.Sheet.12">
                  <p:embed/>
                </p:oleObj>
              </mc:Choice>
              <mc:Fallback>
                <p:oleObj name="Hoja de cálculo" r:id="rId2" imgW="7686743" imgH="53243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7137" y="1690688"/>
                        <a:ext cx="9860972" cy="45750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398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9456" y="540327"/>
            <a:ext cx="7055426" cy="966355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RESERVAS PRESUPUESTALES 2015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683610"/>
              </p:ext>
            </p:extLst>
          </p:nvPr>
        </p:nvGraphicFramePr>
        <p:xfrm>
          <a:off x="2067792" y="1636713"/>
          <a:ext cx="789709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400800" imgH="4724310" progId="Excel.Sheet.8">
                  <p:embed/>
                </p:oleObj>
              </mc:Choice>
              <mc:Fallback>
                <p:oleObj name="Hoja de cálculo" r:id="rId2" imgW="6400800" imgH="47243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67792" y="1636713"/>
                        <a:ext cx="7897090" cy="472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232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6491" y="540327"/>
            <a:ext cx="6161810" cy="394855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rgbClr val="00B050"/>
                </a:solidFill>
              </a:rPr>
              <a:t>AUSTERIDAD DEL GASTO 2015</a:t>
            </a: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676583"/>
              </p:ext>
            </p:extLst>
          </p:nvPr>
        </p:nvGraphicFramePr>
        <p:xfrm>
          <a:off x="529936" y="1153391"/>
          <a:ext cx="11440391" cy="5444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2820785" imgH="12410985" progId="Excel.Sheet.8">
                  <p:embed/>
                </p:oleObj>
              </mc:Choice>
              <mc:Fallback>
                <p:oleObj name="Hoja de cálculo" r:id="rId2" imgW="12820785" imgH="124109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9936" y="1153391"/>
                        <a:ext cx="11440391" cy="5444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305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743201" y="516835"/>
            <a:ext cx="7128163" cy="755375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REPORTE DE LA EJECUCIÓN DE PAC PROGRAMADO POR LAS AREAS: A 31 DE DICIEMBRE 2015</a:t>
            </a:r>
          </a:p>
        </p:txBody>
      </p:sp>
      <p:graphicFrame>
        <p:nvGraphicFramePr>
          <p:cNvPr id="7" name="6 Gráfico"/>
          <p:cNvGraphicFramePr/>
          <p:nvPr/>
        </p:nvGraphicFramePr>
        <p:xfrm>
          <a:off x="4426225" y="3737113"/>
          <a:ext cx="7765775" cy="2875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65043" y="1232455"/>
          <a:ext cx="11754678" cy="2464906"/>
        </p:xfrm>
        <a:graphic>
          <a:graphicData uri="http://schemas.openxmlformats.org/drawingml/2006/table">
            <a:tbl>
              <a:tblPr/>
              <a:tblGrid>
                <a:gridCol w="1274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1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1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0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87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87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87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83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83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570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POSICION DE PAC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PAC DISPONIBLE AL INICIO DEL 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MODIFIC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REINTEGRO DE PAGOS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PAC PROGRAMADO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PAC APROBADO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VALOR PAC EJECUTADO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VALOR PAC NO EJECUTADO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% PAC EJECUTADO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% PAC NO EJECUTADO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315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FUNCIONAMIENTO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953.944.227,20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     534.283.120,00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953.944.227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944.327.082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9.617.145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98,99%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1,01%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89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GASTOS DE PERSONAL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818.856.407,92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        490.129.741,00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818.856.408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809.773.943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  9.082.465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98,89%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1,11%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89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GASTOS GENERALES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135.087.819,28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          44.153.379,00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135.087.819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134.553.139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     534.680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99,60%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0,40%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948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01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INVERSION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5.492.258.776,67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  5.874.157.762,76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5.492.258.777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4.946.105.094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546.153.682,7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90,06%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9,94%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67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USO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1.361.840.823,63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     1.456.535.129,00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1.361.840.824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1.297.750.395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64.090.429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95,29%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4,71%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67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ORDENAMIENTO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2.376.878.039,14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     2.542.151.991,10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2.376.878.039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2.218.130.468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158.747.571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93,32%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6,68%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67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TIC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1.154.909.567,24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     1.235.215.104,67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1.154.909.567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886.938.099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267.971.468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76,80%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23,20%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89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FORTALECIMIENTO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327.998.008,68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        350.805.038,00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327.998.009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305.499.463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22.498.546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93,14%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6,86%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89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ZONIFICACION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270.632.337,98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                         289.450.499,99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270.632.338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237.786.669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                 32.845.669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87,86%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12,14%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" y="4002156"/>
          <a:ext cx="4426226" cy="2570919"/>
        </p:xfrm>
        <a:graphic>
          <a:graphicData uri="http://schemas.openxmlformats.org/drawingml/2006/table">
            <a:tbl>
              <a:tblPr/>
              <a:tblGrid>
                <a:gridCol w="1383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1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196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POSICION DE PAC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PAC NO EJECUTADO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PAC NO EJECTADO PERMITIDO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%  EXCEDIDO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6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GASTOS PERSONAL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1,11%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ENTIDAD CUMPLIÓ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6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GASTOS GENERALES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0,40%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ENTIDAD CUMPLIÓ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6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INVERSIÓN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9,94%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10,00%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ENTIDAD CUMPLIÓ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299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392" y="1627626"/>
            <a:ext cx="2853220" cy="386665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5990" y="4776988"/>
            <a:ext cx="29514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4800" b="1" dirty="0">
                <a:solidFill>
                  <a:schemeClr val="bg1"/>
                </a:solidFill>
                <a:latin typeface="Century Gothic"/>
                <a:cs typeface="Century Gothic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94048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524404" y="623421"/>
            <a:ext cx="7457209" cy="68022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INFORME EJECUCIÓN PRESUPUESTAL UPRA –DICIEMBRE 31 2015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693978"/>
              </p:ext>
            </p:extLst>
          </p:nvPr>
        </p:nvGraphicFramePr>
        <p:xfrm>
          <a:off x="636104" y="1303643"/>
          <a:ext cx="10495722" cy="5176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1115743" imgH="8210460" progId="Excel.Sheet.8">
                  <p:embed/>
                </p:oleObj>
              </mc:Choice>
              <mc:Fallback>
                <p:oleObj name="Hoja de cálculo" r:id="rId2" imgW="11115743" imgH="821046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04" y="1303643"/>
                        <a:ext cx="10495722" cy="51766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148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10098156" y="2262433"/>
            <a:ext cx="1974573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94,9%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41289" y="4877005"/>
            <a:ext cx="183328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91,6% 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569026" y="733910"/>
            <a:ext cx="9690079" cy="68022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COMPORTAMIENTO EJECUCIÓN PRESUPUESTAL  </a:t>
            </a:r>
            <a:b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VIGENCIA 2015 DICIEMBRE 31 </a:t>
            </a:r>
          </a:p>
        </p:txBody>
      </p:sp>
      <p:graphicFrame>
        <p:nvGraphicFramePr>
          <p:cNvPr id="7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688338"/>
              </p:ext>
            </p:extLst>
          </p:nvPr>
        </p:nvGraphicFramePr>
        <p:xfrm>
          <a:off x="366574" y="1414132"/>
          <a:ext cx="9453287" cy="2362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27969"/>
              </p:ext>
            </p:extLst>
          </p:nvPr>
        </p:nvGraphicFramePr>
        <p:xfrm>
          <a:off x="2120349" y="3737113"/>
          <a:ext cx="9740348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317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828799" y="748652"/>
            <a:ext cx="8423563" cy="78860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INFORME EJECUCIÓN PRESUPUESTAL FUNCIONAMIENTO 2015</a:t>
            </a:r>
            <a:b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- DICIEMBRE 31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1775791"/>
            <a:ext cx="6900512" cy="4823792"/>
          </a:xfrm>
          <a:prstGeom prst="rect">
            <a:avLst/>
          </a:prstGeom>
        </p:spPr>
      </p:pic>
      <p:graphicFrame>
        <p:nvGraphicFramePr>
          <p:cNvPr id="9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686125"/>
              </p:ext>
            </p:extLst>
          </p:nvPr>
        </p:nvGraphicFramePr>
        <p:xfrm>
          <a:off x="7086042" y="3193773"/>
          <a:ext cx="4944920" cy="3110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809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179444"/>
            <a:ext cx="10515600" cy="596348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DE LA PLANIFICACIÓN DEL USO EFICIENTE DEL SUELO RURAL Y LA ADECUACIÓN DE TIERRAS A NIVEL NACIONAL</a:t>
            </a:r>
          </a:p>
        </p:txBody>
      </p:sp>
      <p:graphicFrame>
        <p:nvGraphicFramePr>
          <p:cNvPr id="10" name="9 Gráfico"/>
          <p:cNvGraphicFramePr>
            <a:graphicFrameLocks/>
          </p:cNvGraphicFramePr>
          <p:nvPr/>
        </p:nvGraphicFramePr>
        <p:xfrm>
          <a:off x="6069495" y="1762539"/>
          <a:ext cx="5883966" cy="235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Gráfico"/>
          <p:cNvGraphicFramePr>
            <a:graphicFrameLocks/>
          </p:cNvGraphicFramePr>
          <p:nvPr/>
        </p:nvGraphicFramePr>
        <p:xfrm>
          <a:off x="6069496" y="4161182"/>
          <a:ext cx="5936973" cy="2425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76" y="1736036"/>
            <a:ext cx="5863120" cy="49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931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348645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DE PLANIFICACIÓN DEL ORDENAMIENTO SOCIAL DE LA PROPIEDAD RURAL PRODUCTIVA Y DE REGULARIZACIÓN DEL MERCADO DE TIERRAS 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026" y="2120348"/>
            <a:ext cx="5804452" cy="473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" name="9 Gráfico"/>
          <p:cNvGraphicFramePr>
            <a:graphicFrameLocks/>
          </p:cNvGraphicFramePr>
          <p:nvPr/>
        </p:nvGraphicFramePr>
        <p:xfrm>
          <a:off x="5976730" y="2107096"/>
          <a:ext cx="6056243" cy="221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10 Gráfico"/>
          <p:cNvGraphicFramePr>
            <a:graphicFrameLocks/>
          </p:cNvGraphicFramePr>
          <p:nvPr/>
        </p:nvGraphicFramePr>
        <p:xfrm>
          <a:off x="5923722" y="4346713"/>
          <a:ext cx="6268277" cy="229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7959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254375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A LA GESTIÓN DE INFORMACIÓN Y CONOCIMIENTO REQUERIDOS POR LA UPRA A NIVEL NACIONAL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95059"/>
            <a:ext cx="5777947" cy="496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7105244"/>
              </p:ext>
            </p:extLst>
          </p:nvPr>
        </p:nvGraphicFramePr>
        <p:xfrm>
          <a:off x="5777947" y="1842053"/>
          <a:ext cx="6414053" cy="263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740188"/>
              </p:ext>
            </p:extLst>
          </p:nvPr>
        </p:nvGraphicFramePr>
        <p:xfrm>
          <a:off x="5777947" y="4545496"/>
          <a:ext cx="6414053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0386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2639290" y="649357"/>
            <a:ext cx="8198428" cy="556591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MEJORAMIENTO Y FORTALECIMIENTO DE LA CAPACIDAD DE GESTIÓN DE LA UPRA 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2452"/>
            <a:ext cx="6317674" cy="539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09099"/>
              </p:ext>
            </p:extLst>
          </p:nvPr>
        </p:nvGraphicFramePr>
        <p:xfrm>
          <a:off x="6317673" y="1229657"/>
          <a:ext cx="5874327" cy="2666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1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497299"/>
              </p:ext>
            </p:extLst>
          </p:nvPr>
        </p:nvGraphicFramePr>
        <p:xfrm>
          <a:off x="6286500" y="3896139"/>
          <a:ext cx="5905500" cy="2961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58615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42900" y="1198308"/>
            <a:ext cx="11700164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FORMULACIÓN Y AJUSTE DE UNA METODOLOGÍA GENERAL PARA LA ZONIFICACIÓN DE PLANTACIONES FORESTALES CON FINES COMERCIALES EN COLOMBIA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0" y="1881811"/>
          <a:ext cx="5579166" cy="4731023"/>
        </p:xfrm>
        <a:graphic>
          <a:graphicData uri="http://schemas.openxmlformats.org/drawingml/2006/table">
            <a:tbl>
              <a:tblPr/>
              <a:tblGrid>
                <a:gridCol w="48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4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82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93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48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48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483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950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3833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390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52566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ESTRUCTURA PROYECTO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 Apropiación Vigente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 Disponibilidad Presupuestal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Proyección  Acuerdo de gestión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  Registro  Presupuestal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66"/>
                          </a:solidFill>
                          <a:latin typeface="Century Gothic"/>
                        </a:rPr>
                        <a:t> Comparación  act. prog. vs. act. ejec.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Proyección  Acuerdo de gestión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 Obligado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89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 CDP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Compromiso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 Compromiso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Obligación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 Obligación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66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   1.300.000.000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    1.295.609.159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99,7%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  1.300.000.000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    1.219.179.773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93,8%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93,8%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  1.300.000.000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100,0%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   1.219.179.773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93,8%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6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Actividad 1.5 (1)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157.432.000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 156.371.624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12,0%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157.432.000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12,1%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 134.734.770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10,4%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86%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157.432.000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12,1%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134.734.770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10,4%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6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Actividad 1.6 (2)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220.528.000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 220.528.000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17,0%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220.528.000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17,0%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 220.528.000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17,0%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      220.528.000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17,0%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220.528.000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17,0%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22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6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Actividad 2.3 (3)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552.948.200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 552.068.535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42,5%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552.948.200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42,5%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       551.700.988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42,4%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552.948.200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42,5%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551.700.988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42,4%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6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Actividad 2.4 (4)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369.091.800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 366.641.000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28,2%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369.091.800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28,4%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 312.216.015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24,0%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369.091.800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28,4%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      312.216.015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24,0%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224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latin typeface="Century Gothic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669"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TOTAL PROYECTO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   1.300.000.000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    1.295.609.159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  1.300.000.000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    1.219.179.773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94%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93,8%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  1.300.000.000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100%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latin typeface="Century Gothic"/>
                        </a:rPr>
                        <a:t>   1.219.179.773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latin typeface="Century Gothic"/>
                        </a:rPr>
                        <a:t>94%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7 Gráfico"/>
          <p:cNvGraphicFramePr>
            <a:graphicFrameLocks/>
          </p:cNvGraphicFramePr>
          <p:nvPr/>
        </p:nvGraphicFramePr>
        <p:xfrm>
          <a:off x="5579165" y="1828800"/>
          <a:ext cx="6440557" cy="253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8 Gráfico"/>
          <p:cNvGraphicFramePr>
            <a:graphicFrameLocks/>
          </p:cNvGraphicFramePr>
          <p:nvPr/>
        </p:nvGraphicFramePr>
        <p:xfrm>
          <a:off x="5592417" y="4267200"/>
          <a:ext cx="6599582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7688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B1C7C4050E044DAF5AA32AD2267181" ma:contentTypeVersion="6" ma:contentTypeDescription="Crear nuevo documento." ma:contentTypeScope="" ma:versionID="5dfade50012f974ca9fe1096253b1fe4">
  <xsd:schema xmlns:xsd="http://www.w3.org/2001/XMLSchema" xmlns:xs="http://www.w3.org/2001/XMLSchema" xmlns:p="http://schemas.microsoft.com/office/2006/metadata/properties" xmlns:ns1="http://schemas.microsoft.com/sharepoint/v3" xmlns:ns2="a7912b74-821a-4119-aad9-e1c9b233eb5e" targetNamespace="http://schemas.microsoft.com/office/2006/metadata/properties" ma:root="true" ma:fieldsID="8eabd1c6c6e262e393fcf49e85392772" ns1:_="" ns2:_="">
    <xsd:import namespace="http://schemas.microsoft.com/sharepoint/v3"/>
    <xsd:import namespace="a7912b74-821a-4119-aad9-e1c9b233eb5e"/>
    <xsd:element name="properties">
      <xsd:complexType>
        <xsd:sequence>
          <xsd:element name="documentManagement">
            <xsd:complexType>
              <xsd:all>
                <xsd:element ref="ns1:VariationsItemGroupID" minOccurs="0"/>
                <xsd:element ref="ns2:Año"/>
                <xsd:element ref="ns2:Categoría_x0020_Documento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ariationsItemGroupID" ma:index="8" nillable="true" ma:displayName="Identificador de grupo de elementos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12b74-821a-4119-aad9-e1c9b233eb5e" elementFormDefault="qualified">
    <xsd:import namespace="http://schemas.microsoft.com/office/2006/documentManagement/types"/>
    <xsd:import namespace="http://schemas.microsoft.com/office/infopath/2007/PartnerControls"/>
    <xsd:element name="Año" ma:index="9" ma:displayName="Año" ma:default="2024" ma:format="Dropdown" ma:internalName="A_x00f1_o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</xsd:restriction>
      </xsd:simpleType>
    </xsd:element>
    <xsd:element name="Categoría_x0020_Documento" ma:index="10" ma:displayName="Categoría Documento" ma:default="Presupuesto" ma:format="Dropdown" ma:internalName="Categor_x00ed_a_x0020_Documento" ma:readOnly="false">
      <xsd:simpleType>
        <xsd:restriction base="dms:Choice">
          <xsd:enumeration value="Presupuesto"/>
          <xsd:enumeration value="Estados"/>
          <xsd:enumeration value="Operaciones"/>
        </xsd:restriction>
      </xsd:simpleType>
    </xsd:element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ño xmlns="a7912b74-821a-4119-aad9-e1c9b233eb5e">2015</Año>
    <Categoría_x0020_Documento xmlns="a7912b74-821a-4119-aad9-e1c9b233eb5e">Presupuesto</Categoría_x0020_Documento>
    <VariationsItemGroupID xmlns="http://schemas.microsoft.com/sharepoint/v3">9509cc25-e8fd-4a82-a2fc-393cb430eae5</VariationsItemGroupID>
  </documentManagement>
</p:properties>
</file>

<file path=customXml/itemProps1.xml><?xml version="1.0" encoding="utf-8"?>
<ds:datastoreItem xmlns:ds="http://schemas.openxmlformats.org/officeDocument/2006/customXml" ds:itemID="{918C7651-7A08-436D-B907-D9A6242CC802}"/>
</file>

<file path=customXml/itemProps2.xml><?xml version="1.0" encoding="utf-8"?>
<ds:datastoreItem xmlns:ds="http://schemas.openxmlformats.org/officeDocument/2006/customXml" ds:itemID="{5538B76D-56C6-46DD-AF93-CEEDB33D3314}"/>
</file>

<file path=customXml/itemProps3.xml><?xml version="1.0" encoding="utf-8"?>
<ds:datastoreItem xmlns:ds="http://schemas.openxmlformats.org/officeDocument/2006/customXml" ds:itemID="{61BAB8CE-0A23-4AD7-8DA5-F373039E2DE4}"/>
</file>

<file path=docProps/app.xml><?xml version="1.0" encoding="utf-8"?>
<Properties xmlns="http://schemas.openxmlformats.org/officeDocument/2006/extended-properties" xmlns:vt="http://schemas.openxmlformats.org/officeDocument/2006/docPropsVTypes">
  <TotalTime>2235</TotalTime>
  <Words>734</Words>
  <Application>Microsoft Office PowerPoint</Application>
  <PresentationFormat>Panorámica</PresentationFormat>
  <Paragraphs>285</Paragraphs>
  <Slides>14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Tahoma</vt:lpstr>
      <vt:lpstr>Tema de Office</vt:lpstr>
      <vt:lpstr>Hoja de cálculo</vt:lpstr>
      <vt:lpstr>Presentación de PowerPoint</vt:lpstr>
      <vt:lpstr>INFORME EJECUCIÓN PRESUPUESTAL UPRA –DICIEMBRE 31 2015</vt:lpstr>
      <vt:lpstr>COMPORTAMIENTO EJECUCIÓN PRESUPUESTAL   VIGENCIA 2015 DICIEMBRE 31 </vt:lpstr>
      <vt:lpstr>INFORME EJECUCIÓN PRESUPUESTAL FUNCIONAMIENTO 2015  - DICIEMBRE 31</vt:lpstr>
      <vt:lpstr>FORTALECIMIENTO DE LA PLANIFICACIÓN DEL USO EFICIENTE DEL SUELO RURAL Y LA ADECUACIÓN DE TIERRAS A NIVEL NACIONAL</vt:lpstr>
      <vt:lpstr>FORTALECIMIENTO DE PLANIFICACIÓN DEL ORDENAMIENTO SOCIAL DE LA PROPIEDAD RURAL PRODUCTIVA Y DE REGULARIZACIÓN DEL MERCADO DE TIERRAS </vt:lpstr>
      <vt:lpstr>FORTALECIMIENTO A LA GESTIÓN DE INFORMACIÓN Y CONOCIMIENTO REQUERIDOS POR LA UPRA A NIVEL NACIONAL</vt:lpstr>
      <vt:lpstr>MEJORAMIENTO Y FORTALECIMIENTO DE LA CAPACIDAD DE GESTIÓN DE LA UPRA </vt:lpstr>
      <vt:lpstr>FORMULACIÓN Y AJUSTE DE UNA METODOLOGÍA GENERAL PARA LA ZONIFICACIÓN DE PLANTACIONES FORESTALES CON FINES COMERCIALES EN COLOMBIA</vt:lpstr>
      <vt:lpstr>CUENTAS POR PAGAR 2015</vt:lpstr>
      <vt:lpstr>RESERVAS PRESUPUESTALES 2015</vt:lpstr>
      <vt:lpstr>AUSTERIDAD DEL GASTO 2015</vt:lpstr>
      <vt:lpstr>REPORTE DE LA EJECUCIÓN DE PAC PROGRAMADO POR LAS AREAS: A 31 DE DICIEMBRE 2015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Ejecución Presupuestal a Diciembre 31 de 2015</dc:title>
  <dc:creator>Felipe Alejandro Garcia Barbosa</dc:creator>
  <cp:lastModifiedBy>NELCY MUÑOZ</cp:lastModifiedBy>
  <cp:revision>94</cp:revision>
  <dcterms:created xsi:type="dcterms:W3CDTF">2014-10-08T15:31:53Z</dcterms:created>
  <dcterms:modified xsi:type="dcterms:W3CDTF">2022-10-07T23:21:30Z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0x01010076B1C7C4050E044DAF5AA32AD2267181</vt:lpwstr>
  </property>
</Properties>
</file>