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6" r:id="rId11"/>
    <p:sldId id="39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X:\2015\Seguimiento%20Proy.%20Inv\NOVIEMBRE\Seguimiento%20Proyectos%20Inv.%20NOVIEMB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X:\2015\Seguimiento%20Proy.%20Inv\NOVIEMBRE\Seguimiento%20Proyectos%20Inv.%20NOVIEMBR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X:\2015\Seguimiento%20Proy.%20Inv\NOVIEMBRE\Seguimiento%20Proyectos%20Inv.%20NOVIEM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PROYECCIÓN vs</a:t>
            </a:r>
            <a:r>
              <a:rPr lang="es-CO" baseline="0"/>
              <a:t> EJECUCIÓN: </a:t>
            </a:r>
            <a:r>
              <a:rPr lang="es-CO"/>
              <a:t>COMPROMISOS UPRA 2015 </a:t>
            </a:r>
          </a:p>
        </c:rich>
      </c:tx>
      <c:layout>
        <c:manualLayout>
          <c:xMode val="edge"/>
          <c:yMode val="edge"/>
          <c:x val="0.21059590693193592"/>
          <c:y val="3.68756923591233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372469958703601E-2"/>
          <c:y val="0.17161054772414613"/>
          <c:w val="0.74126554261842137"/>
          <c:h val="0.65099334260372954"/>
        </c:manualLayout>
      </c:layout>
      <c:lineChart>
        <c:grouping val="standard"/>
        <c:varyColors val="0"/>
        <c:ser>
          <c:idx val="2"/>
          <c:order val="0"/>
          <c:tx>
            <c:strRef>
              <c:f>'INFO. EJEC. GENERAL'!$Q$5</c:f>
              <c:strCache>
                <c:ptCount val="1"/>
                <c:pt idx="0">
                  <c:v>Prog.  Inv.  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GENERAL'!$Q$6:$Q$17</c:f>
              <c:numCache>
                <c:formatCode>#,##0.00</c:formatCode>
                <c:ptCount val="12"/>
                <c:pt idx="0">
                  <c:v>26.54</c:v>
                </c:pt>
                <c:pt idx="1">
                  <c:v>44.94</c:v>
                </c:pt>
                <c:pt idx="2">
                  <c:v>59.3</c:v>
                </c:pt>
                <c:pt idx="3">
                  <c:v>66.09</c:v>
                </c:pt>
                <c:pt idx="4">
                  <c:v>75.12</c:v>
                </c:pt>
                <c:pt idx="5">
                  <c:v>92.53</c:v>
                </c:pt>
                <c:pt idx="6">
                  <c:v>96.1</c:v>
                </c:pt>
                <c:pt idx="7">
                  <c:v>97.55</c:v>
                </c:pt>
                <c:pt idx="8">
                  <c:v>98.27</c:v>
                </c:pt>
                <c:pt idx="9">
                  <c:v>98.86</c:v>
                </c:pt>
                <c:pt idx="10">
                  <c:v>99.35</c:v>
                </c:pt>
                <c:pt idx="11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3E-4601-8FD3-DC8B3D99FED8}"/>
            </c:ext>
          </c:extLst>
        </c:ser>
        <c:ser>
          <c:idx val="3"/>
          <c:order val="1"/>
          <c:tx>
            <c:strRef>
              <c:f>'INFO. EJEC. GENERAL'!$R$5</c:f>
              <c:strCache>
                <c:ptCount val="1"/>
                <c:pt idx="0">
                  <c:v>Ejecución  Inv.</c:v>
                </c:pt>
              </c:strCache>
            </c:strRef>
          </c:tx>
          <c:spPr>
            <a:ln>
              <a:solidFill>
                <a:srgbClr val="9900FF"/>
              </a:solidFill>
            </a:ln>
          </c:spPr>
          <c:marker>
            <c:spPr>
              <a:solidFill>
                <a:srgbClr val="9900FF"/>
              </a:solidFill>
              <a:ln>
                <a:solidFill>
                  <a:srgbClr val="9900FF"/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GENERAL'!$R$6:$R$17</c:f>
              <c:numCache>
                <c:formatCode>#,##0.00</c:formatCode>
                <c:ptCount val="12"/>
                <c:pt idx="0">
                  <c:v>21</c:v>
                </c:pt>
                <c:pt idx="1">
                  <c:v>45.9</c:v>
                </c:pt>
                <c:pt idx="2">
                  <c:v>55.6</c:v>
                </c:pt>
                <c:pt idx="3">
                  <c:v>57.9</c:v>
                </c:pt>
                <c:pt idx="4">
                  <c:v>62.2</c:v>
                </c:pt>
                <c:pt idx="5">
                  <c:v>68.2</c:v>
                </c:pt>
                <c:pt idx="6">
                  <c:v>74.89</c:v>
                </c:pt>
                <c:pt idx="7">
                  <c:v>84.23</c:v>
                </c:pt>
                <c:pt idx="8">
                  <c:v>88.55</c:v>
                </c:pt>
                <c:pt idx="9">
                  <c:v>89.3</c:v>
                </c:pt>
                <c:pt idx="10">
                  <c:v>94.611254610824417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3E-4601-8FD3-DC8B3D99FED8}"/>
            </c:ext>
          </c:extLst>
        </c:ser>
        <c:ser>
          <c:idx val="5"/>
          <c:order val="2"/>
          <c:tx>
            <c:strRef>
              <c:f>'INFO. EJEC. GENERAL'!$U$5</c:f>
              <c:strCache>
                <c:ptCount val="1"/>
                <c:pt idx="0">
                  <c:v>Prog. Func.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GENERAL'!$U$6:$U$17</c:f>
              <c:numCache>
                <c:formatCode>#,##0.00</c:formatCode>
                <c:ptCount val="12"/>
                <c:pt idx="0">
                  <c:v>15</c:v>
                </c:pt>
                <c:pt idx="1">
                  <c:v>23</c:v>
                </c:pt>
                <c:pt idx="2">
                  <c:v>30</c:v>
                </c:pt>
                <c:pt idx="3">
                  <c:v>37</c:v>
                </c:pt>
                <c:pt idx="4">
                  <c:v>42.89</c:v>
                </c:pt>
                <c:pt idx="5">
                  <c:v>50.29</c:v>
                </c:pt>
                <c:pt idx="6">
                  <c:v>63.07</c:v>
                </c:pt>
                <c:pt idx="7">
                  <c:v>69.989999999999995</c:v>
                </c:pt>
                <c:pt idx="8">
                  <c:v>76.55</c:v>
                </c:pt>
                <c:pt idx="9">
                  <c:v>83.08</c:v>
                </c:pt>
                <c:pt idx="10">
                  <c:v>89.36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3E-4601-8FD3-DC8B3D99FED8}"/>
            </c:ext>
          </c:extLst>
        </c:ser>
        <c:ser>
          <c:idx val="7"/>
          <c:order val="3"/>
          <c:tx>
            <c:strRef>
              <c:f>'INFO. EJEC. GENERAL'!$V$5</c:f>
              <c:strCache>
                <c:ptCount val="1"/>
                <c:pt idx="0">
                  <c:v>Ejecución   Func.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diamond"/>
            <c:size val="6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GENERAL'!$V$6:$V$17</c:f>
              <c:numCache>
                <c:formatCode>#,##0.00</c:formatCode>
                <c:ptCount val="12"/>
                <c:pt idx="0">
                  <c:v>14</c:v>
                </c:pt>
                <c:pt idx="1">
                  <c:v>21</c:v>
                </c:pt>
                <c:pt idx="2">
                  <c:v>26.2</c:v>
                </c:pt>
                <c:pt idx="3">
                  <c:v>31.8</c:v>
                </c:pt>
                <c:pt idx="4">
                  <c:v>37.799999999999997</c:v>
                </c:pt>
                <c:pt idx="5">
                  <c:v>44.1</c:v>
                </c:pt>
                <c:pt idx="6">
                  <c:v>54.43</c:v>
                </c:pt>
                <c:pt idx="7">
                  <c:v>60.85</c:v>
                </c:pt>
                <c:pt idx="8">
                  <c:v>68.180000000000007</c:v>
                </c:pt>
                <c:pt idx="9">
                  <c:v>75.91</c:v>
                </c:pt>
                <c:pt idx="10">
                  <c:v>81.900325497161305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3E-4601-8FD3-DC8B3D99F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87000"/>
        <c:axId val="112585824"/>
      </c:lineChart>
      <c:catAx>
        <c:axId val="112587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585824"/>
        <c:crosses val="autoZero"/>
        <c:auto val="1"/>
        <c:lblAlgn val="ctr"/>
        <c:lblOffset val="100"/>
        <c:noMultiLvlLbl val="0"/>
      </c:catAx>
      <c:valAx>
        <c:axId val="112585824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25870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2450995239901348"/>
          <c:y val="0.33751522087224545"/>
          <c:w val="0.1732185476815398"/>
          <c:h val="0.34567098467530266"/>
        </c:manualLayout>
      </c:layout>
      <c:overlay val="0"/>
    </c:legend>
    <c:plotVisOnly val="0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1800" b="1" i="0" u="none" strike="noStrike" baseline="0">
                <a:effectLst/>
              </a:rPr>
              <a:t>PROYECCIÓN vs EJECUCIÓN: </a:t>
            </a:r>
            <a:r>
              <a:rPr lang="es-CO"/>
              <a:t>OBLIGACIONES UPRA 2015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4111610688915489E-2"/>
          <c:y val="0.1627345300725849"/>
          <c:w val="0.76890529057893131"/>
          <c:h val="0.65305625554433577"/>
        </c:manualLayout>
      </c:layout>
      <c:lineChart>
        <c:grouping val="standard"/>
        <c:varyColors val="0"/>
        <c:ser>
          <c:idx val="2"/>
          <c:order val="0"/>
          <c:tx>
            <c:strRef>
              <c:f>'INFO. EJEC. GENERAL'!$S$5</c:f>
              <c:strCache>
                <c:ptCount val="1"/>
                <c:pt idx="0">
                  <c:v>Prog. Inv. 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GENERAL'!$S$6:$S$17</c:f>
              <c:numCache>
                <c:formatCode>#,##0.00</c:formatCode>
                <c:ptCount val="12"/>
                <c:pt idx="0">
                  <c:v>0.03</c:v>
                </c:pt>
                <c:pt idx="1">
                  <c:v>1.55</c:v>
                </c:pt>
                <c:pt idx="2">
                  <c:v>5.31</c:v>
                </c:pt>
                <c:pt idx="3">
                  <c:v>12.48</c:v>
                </c:pt>
                <c:pt idx="4">
                  <c:v>19.88</c:v>
                </c:pt>
                <c:pt idx="5">
                  <c:v>28.86</c:v>
                </c:pt>
                <c:pt idx="6">
                  <c:v>40.92</c:v>
                </c:pt>
                <c:pt idx="7">
                  <c:v>53.25</c:v>
                </c:pt>
                <c:pt idx="8">
                  <c:v>65.510000000000005</c:v>
                </c:pt>
                <c:pt idx="9">
                  <c:v>77</c:v>
                </c:pt>
                <c:pt idx="10">
                  <c:v>85.14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0-41EF-B3C1-C246B4EEC919}"/>
            </c:ext>
          </c:extLst>
        </c:ser>
        <c:ser>
          <c:idx val="5"/>
          <c:order val="1"/>
          <c:tx>
            <c:strRef>
              <c:f>'INFO. EJEC. GENERAL'!$T$5</c:f>
              <c:strCache>
                <c:ptCount val="1"/>
                <c:pt idx="0">
                  <c:v>Ejecución  Inv. </c:v>
                </c:pt>
              </c:strCache>
            </c:strRef>
          </c:tx>
          <c:spPr>
            <a:ln>
              <a:solidFill>
                <a:srgbClr val="9900FF"/>
              </a:solidFill>
            </a:ln>
          </c:spPr>
          <c:marker>
            <c:symbol val="x"/>
            <c:size val="5"/>
            <c:spPr>
              <a:solidFill>
                <a:srgbClr val="9900FF"/>
              </a:solidFill>
              <a:ln>
                <a:solidFill>
                  <a:srgbClr val="9900FF">
                    <a:alpha val="88000"/>
                  </a:srgb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GENERAL'!$T$6:$T$17</c:f>
              <c:numCache>
                <c:formatCode>#,##0.00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4.5999999999999996</c:v>
                </c:pt>
                <c:pt idx="3">
                  <c:v>11.2</c:v>
                </c:pt>
                <c:pt idx="4">
                  <c:v>16.600000000000001</c:v>
                </c:pt>
                <c:pt idx="5">
                  <c:v>22.5</c:v>
                </c:pt>
                <c:pt idx="6">
                  <c:v>30.7</c:v>
                </c:pt>
                <c:pt idx="7">
                  <c:v>37.409999999999997</c:v>
                </c:pt>
                <c:pt idx="8">
                  <c:v>47.68</c:v>
                </c:pt>
                <c:pt idx="9">
                  <c:v>56.79</c:v>
                </c:pt>
                <c:pt idx="10">
                  <c:v>68.787977997401526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D0-41EF-B3C1-C246B4EEC919}"/>
            </c:ext>
          </c:extLst>
        </c:ser>
        <c:ser>
          <c:idx val="6"/>
          <c:order val="2"/>
          <c:tx>
            <c:strRef>
              <c:f>'INFO. EJEC. GENERAL'!$W$5</c:f>
              <c:strCache>
                <c:ptCount val="1"/>
                <c:pt idx="0">
                  <c:v>Prog.  Func.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  <a:ln>
                <a:solidFill>
                  <a:schemeClr val="accent6">
                    <a:alpha val="90000"/>
                  </a:scheme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GENERAL'!$W$6:$W$17</c:f>
              <c:numCache>
                <c:formatCode>#,##0.00</c:formatCode>
                <c:ptCount val="12"/>
                <c:pt idx="0">
                  <c:v>6.08</c:v>
                </c:pt>
                <c:pt idx="1">
                  <c:v>13.29</c:v>
                </c:pt>
                <c:pt idx="2">
                  <c:v>20.53</c:v>
                </c:pt>
                <c:pt idx="3">
                  <c:v>27.99</c:v>
                </c:pt>
                <c:pt idx="4">
                  <c:v>35.4</c:v>
                </c:pt>
                <c:pt idx="5">
                  <c:v>43.66</c:v>
                </c:pt>
                <c:pt idx="6">
                  <c:v>55.4</c:v>
                </c:pt>
                <c:pt idx="7">
                  <c:v>63.57</c:v>
                </c:pt>
                <c:pt idx="8">
                  <c:v>71.959999999999994</c:v>
                </c:pt>
                <c:pt idx="9">
                  <c:v>79.72</c:v>
                </c:pt>
                <c:pt idx="10">
                  <c:v>87.7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D0-41EF-B3C1-C246B4EEC919}"/>
            </c:ext>
          </c:extLst>
        </c:ser>
        <c:ser>
          <c:idx val="7"/>
          <c:order val="3"/>
          <c:tx>
            <c:strRef>
              <c:f>'INFO. EJEC. GENERAL'!$X$5</c:f>
              <c:strCache>
                <c:ptCount val="1"/>
                <c:pt idx="0">
                  <c:v>Ejecución  Func.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diamond"/>
            <c:size val="6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GENERAL'!$X$6:$X$17</c:f>
              <c:numCache>
                <c:formatCode>#,##0.00</c:formatCode>
                <c:ptCount val="12"/>
                <c:pt idx="0">
                  <c:v>4.8197200000000002</c:v>
                </c:pt>
                <c:pt idx="1">
                  <c:v>10.98</c:v>
                </c:pt>
                <c:pt idx="2">
                  <c:v>17</c:v>
                </c:pt>
                <c:pt idx="3">
                  <c:v>23</c:v>
                </c:pt>
                <c:pt idx="4">
                  <c:v>30</c:v>
                </c:pt>
                <c:pt idx="5">
                  <c:v>37</c:v>
                </c:pt>
                <c:pt idx="6">
                  <c:v>48.37</c:v>
                </c:pt>
                <c:pt idx="7">
                  <c:v>56.04</c:v>
                </c:pt>
                <c:pt idx="8">
                  <c:v>63.96</c:v>
                </c:pt>
                <c:pt idx="9">
                  <c:v>72.319999999999993</c:v>
                </c:pt>
                <c:pt idx="10">
                  <c:v>81.900325497161305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D0-41EF-B3C1-C246B4EEC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92752"/>
        <c:axId val="116893536"/>
      </c:lineChart>
      <c:catAx>
        <c:axId val="11689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893536"/>
        <c:crosses val="autoZero"/>
        <c:auto val="1"/>
        <c:lblAlgn val="ctr"/>
        <c:lblOffset val="100"/>
        <c:noMultiLvlLbl val="0"/>
      </c:catAx>
      <c:valAx>
        <c:axId val="116893536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689275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4951685645034558"/>
          <c:y val="0.31926868410248394"/>
          <c:w val="0.12703447597598538"/>
          <c:h val="0.36161315248103221"/>
        </c:manualLayout>
      </c:layout>
      <c:overlay val="0"/>
    </c:legend>
    <c:plotVisOnly val="0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proyección</a:t>
            </a:r>
            <a:r>
              <a:rPr lang="es-CO" baseline="0"/>
              <a:t> vs. </a:t>
            </a:r>
            <a:r>
              <a:rPr lang="es-CO"/>
              <a:t>EJECUCIÓN FUNCIONAMIENTO - NOVIEMBRE</a:t>
            </a:r>
          </a:p>
        </c:rich>
      </c:tx>
      <c:layout>
        <c:manualLayout>
          <c:xMode val="edge"/>
          <c:yMode val="edge"/>
          <c:x val="0.13986721188362383"/>
          <c:y val="1.2461059190031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2372488682860701E-2"/>
          <c:y val="0.23334723346497577"/>
          <c:w val="0.71567099548987945"/>
          <c:h val="0.6470664998650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'INFO. EJEC. S.G.'!$P$4</c:f>
              <c:strCache>
                <c:ptCount val="1"/>
                <c:pt idx="0">
                  <c:v>Proyección Compromisos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S.G.'!$P$35:$P$36</c:f>
              <c:numCache>
                <c:formatCode>0.0</c:formatCode>
                <c:ptCount val="2"/>
                <c:pt idx="0">
                  <c:v>88.992663565582347</c:v>
                </c:pt>
                <c:pt idx="1">
                  <c:v>93.517086420204137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5-420E-A01B-83D3062710F7}"/>
            </c:ext>
          </c:extLst>
        </c:ser>
        <c:ser>
          <c:idx val="1"/>
          <c:order val="1"/>
          <c:tx>
            <c:strRef>
              <c:f>'INFO. EJEC. S.G.'!$Q$4</c:f>
              <c:strCache>
                <c:ptCount val="1"/>
                <c:pt idx="0">
                  <c:v>Presupuesto Comprometido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S.G.'!$Q$35:$Q$36</c:f>
              <c:numCache>
                <c:formatCode>0.0</c:formatCode>
                <c:ptCount val="2"/>
                <c:pt idx="0">
                  <c:v>80.120517899689958</c:v>
                </c:pt>
                <c:pt idx="1">
                  <c:v>94.398153742408439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25-420E-A01B-83D3062710F7}"/>
            </c:ext>
          </c:extLst>
        </c:ser>
        <c:ser>
          <c:idx val="4"/>
          <c:order val="2"/>
          <c:tx>
            <c:strRef>
              <c:f>'INFO. EJEC. S.G.'!$L$26</c:f>
              <c:strCache>
                <c:ptCount val="1"/>
              </c:strCache>
            </c:strRef>
          </c:tx>
          <c:spPr>
            <a:noFill/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'INFO. EJEC. S.G.'!$L$28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225-420E-A01B-83D3062710F7}"/>
            </c:ext>
          </c:extLst>
        </c:ser>
        <c:ser>
          <c:idx val="2"/>
          <c:order val="3"/>
          <c:tx>
            <c:strRef>
              <c:f>'INFO. EJEC. S.G.'!$R$4</c:f>
              <c:strCache>
                <c:ptCount val="1"/>
                <c:pt idx="0">
                  <c:v>Proyección  Obligaciones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S.G.'!$R$35:$R$36</c:f>
              <c:numCache>
                <c:formatCode>0.0</c:formatCode>
                <c:ptCount val="2"/>
                <c:pt idx="0">
                  <c:v>88.513588357973859</c:v>
                </c:pt>
                <c:pt idx="1">
                  <c:v>84.535194303317724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25-420E-A01B-83D3062710F7}"/>
            </c:ext>
          </c:extLst>
        </c:ser>
        <c:ser>
          <c:idx val="3"/>
          <c:order val="4"/>
          <c:tx>
            <c:strRef>
              <c:f>'INFO. EJEC. S.G.'!$S$4</c:f>
              <c:strCache>
                <c:ptCount val="1"/>
                <c:pt idx="0">
                  <c:v>Presupuesto Obligado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S.G.'!$S$35:$S$36</c:f>
              <c:numCache>
                <c:formatCode>0.0</c:formatCode>
                <c:ptCount val="2"/>
                <c:pt idx="0">
                  <c:v>79.313070312733657</c:v>
                </c:pt>
                <c:pt idx="1">
                  <c:v>77.690866806440312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5-420E-A01B-83D3062710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axId val="116258056"/>
        <c:axId val="116263936"/>
      </c:barChart>
      <c:catAx>
        <c:axId val="116258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263936"/>
        <c:crosses val="autoZero"/>
        <c:auto val="1"/>
        <c:lblAlgn val="ctr"/>
        <c:lblOffset val="100"/>
        <c:noMultiLvlLbl val="0"/>
      </c:catAx>
      <c:valAx>
        <c:axId val="116263936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2580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60899196938905"/>
          <c:y val="0.29127923772548286"/>
          <c:w val="0.19798561196227898"/>
          <c:h val="0.46002035742272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NOVIEMBRE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743201" y="788927"/>
            <a:ext cx="7128163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NOVIEMBRE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9" y="1566695"/>
            <a:ext cx="12095511" cy="23071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9" y="4556555"/>
            <a:ext cx="5996053" cy="161876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3873876"/>
            <a:ext cx="6019800" cy="2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24404" y="623421"/>
            <a:ext cx="745720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-NOVIEMBRE 30 2015-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97627" y="6165503"/>
            <a:ext cx="144433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300" dirty="0"/>
              <a:t>Información tomada del SIIF 30/11/2015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4" y="1303644"/>
            <a:ext cx="5612676" cy="55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078011" y="2262433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66575" y="4903509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9026" y="733910"/>
            <a:ext cx="969007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 –noviembre 30-</a:t>
            </a: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416572"/>
              </p:ext>
            </p:extLst>
          </p:nvPr>
        </p:nvGraphicFramePr>
        <p:xfrm>
          <a:off x="-363682" y="1414133"/>
          <a:ext cx="9022580" cy="285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336249"/>
              </p:ext>
            </p:extLst>
          </p:nvPr>
        </p:nvGraphicFramePr>
        <p:xfrm>
          <a:off x="3221182" y="4083627"/>
          <a:ext cx="9258300" cy="277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08017" y="395361"/>
            <a:ext cx="8423563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NOVIEMBRE 30-</a:t>
            </a:r>
          </a:p>
        </p:txBody>
      </p:sp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94530"/>
              </p:ext>
            </p:extLst>
          </p:nvPr>
        </p:nvGraphicFramePr>
        <p:xfrm>
          <a:off x="6473536" y="2753591"/>
          <a:ext cx="5718464" cy="410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945"/>
            <a:ext cx="6417088" cy="54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41180" y="949647"/>
            <a:ext cx="8738191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48" y="4087228"/>
            <a:ext cx="6670352" cy="2770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56" y="1887380"/>
            <a:ext cx="6486248" cy="21998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7380"/>
            <a:ext cx="5463360" cy="49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721934" y="933974"/>
            <a:ext cx="9178694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73" y="4082902"/>
            <a:ext cx="7017327" cy="27750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110" y="1785582"/>
            <a:ext cx="6552452" cy="2297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582"/>
            <a:ext cx="5174672" cy="50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194560" y="865755"/>
            <a:ext cx="83820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3" y="4031673"/>
            <a:ext cx="6788727" cy="28263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15" y="1740996"/>
            <a:ext cx="6432841" cy="22906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0996"/>
            <a:ext cx="5403271" cy="51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680854" y="729085"/>
            <a:ext cx="8021782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65" y="4145973"/>
            <a:ext cx="7006936" cy="27120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80" y="1693718"/>
            <a:ext cx="6580706" cy="2436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69027"/>
            <a:ext cx="5185064" cy="53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76946" y="980099"/>
            <a:ext cx="9133608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64" y="4301837"/>
            <a:ext cx="7006936" cy="25561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65" y="2065671"/>
            <a:ext cx="6297734" cy="22361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84664"/>
            <a:ext cx="5091544" cy="4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4992dc92-081f-4c87-831b-488ae5acf1b3</VariationsItemGroupID>
  </documentManagement>
</p:properties>
</file>

<file path=customXml/itemProps1.xml><?xml version="1.0" encoding="utf-8"?>
<ds:datastoreItem xmlns:ds="http://schemas.openxmlformats.org/officeDocument/2006/customXml" ds:itemID="{9EF33B61-8A5E-4BC1-87D6-FAF857ABC669}"/>
</file>

<file path=customXml/itemProps2.xml><?xml version="1.0" encoding="utf-8"?>
<ds:datastoreItem xmlns:ds="http://schemas.openxmlformats.org/officeDocument/2006/customXml" ds:itemID="{99E514B6-74B5-41F8-B5C4-3405B0B8B014}"/>
</file>

<file path=customXml/itemProps3.xml><?xml version="1.0" encoding="utf-8"?>
<ds:datastoreItem xmlns:ds="http://schemas.openxmlformats.org/officeDocument/2006/customXml" ds:itemID="{F0440F2F-35D3-4484-930F-B15135391DE4}"/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157</Words>
  <Application>Microsoft Office PowerPoint</Application>
  <PresentationFormat>Panorámica</PresentationFormat>
  <Paragraphs>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INFORME EJECUCIÓN PRESUPUESTAL UPRA -NOVIEMBRE 30 2015-</vt:lpstr>
      <vt:lpstr>COMPORTAMIENTO EJECUCIÓN PRESUPUESTAL   VIGENCIA 2015 –noviembre 30-</vt:lpstr>
      <vt:lpstr>INFORME EJECUCIÓN PRESUPUESTAL FUNCIONAMIENTO 2015  - NOVIEMBRE 30-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REPORTE DE LA EJECUCIÓN DE PAC PROGRAMADO POR LAS AREAS: NOVIEMBRE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Noviembre 30 de 2015</dc:title>
  <dc:creator>Felipe Alejandro Garcia Barbosa</dc:creator>
  <cp:lastModifiedBy>NELCY MUÑOZ</cp:lastModifiedBy>
  <cp:revision>87</cp:revision>
  <dcterms:created xsi:type="dcterms:W3CDTF">2014-10-08T15:31:53Z</dcterms:created>
  <dcterms:modified xsi:type="dcterms:W3CDTF">2022-10-07T23:21:01Z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