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3" r:id="rId5"/>
    <p:sldId id="274" r:id="rId6"/>
    <p:sldId id="280" r:id="rId7"/>
    <p:sldId id="275" r:id="rId8"/>
    <p:sldId id="276" r:id="rId9"/>
    <p:sldId id="277" r:id="rId10"/>
    <p:sldId id="278" r:id="rId11"/>
    <p:sldId id="265" r:id="rId12"/>
    <p:sldId id="281" r:id="rId13"/>
    <p:sldId id="282" r:id="rId14"/>
    <p:sldId id="266" r:id="rId15"/>
    <p:sldId id="272" r:id="rId16"/>
    <p:sldId id="283" r:id="rId17"/>
    <p:sldId id="285" r:id="rId18"/>
    <p:sldId id="284" r:id="rId19"/>
    <p:sldId id="271" r:id="rId20"/>
    <p:sldId id="268" r:id="rId21"/>
    <p:sldId id="286" r:id="rId22"/>
    <p:sldId id="267" r:id="rId23"/>
    <p:sldId id="269" r:id="rId24"/>
    <p:sldId id="287" r:id="rId25"/>
    <p:sldId id="279" r:id="rId26"/>
    <p:sldId id="259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o Andres Pulido Laverde" initials="CAPL" lastIdx="1" clrIdx="0">
    <p:extLst>
      <p:ext uri="{19B8F6BF-5375-455C-9EA6-DF929625EA0E}">
        <p15:presenceInfo xmlns:p15="http://schemas.microsoft.com/office/powerpoint/2012/main" userId="S-1-5-21-3301908892-1377591101-3245018683-1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13T09:07:34.76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13T09:07:34.76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27243"/>
            <a:ext cx="10515600" cy="45527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B05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93004"/>
            <a:ext cx="10515600" cy="378395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19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98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79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99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31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43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B23B-50FF-455C-94A1-D96E3984CB43}" type="datetimeFigureOut">
              <a:rPr lang="es-ES" smtClean="0"/>
              <a:t>29/12/2016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0E4E-8FE5-45A2-8EC1-07C92803E9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22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2809188"/>
            <a:ext cx="10515600" cy="1519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Comité de Coordinación de Control Interno</a:t>
            </a:r>
          </a:p>
          <a:p>
            <a:endParaRPr lang="es-CO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CO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Diciembre de 2016</a:t>
            </a:r>
            <a:endParaRPr lang="es-CO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los Indicadores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684213" y="1992646"/>
            <a:ext cx="102028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 sz="1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Resultados de </a:t>
            </a:r>
            <a:r>
              <a:rPr lang="es-CO" altLang="es-CO" sz="1800" b="1" dirty="0">
                <a:ea typeface="ＭＳ Ｐゴシック" panose="020B0600070205080204" pitchFamily="34" charset="-128"/>
              </a:rPr>
              <a:t>Nivel de satisfacción del usuario interno de las auditorías</a:t>
            </a:r>
          </a:p>
          <a:p>
            <a:pPr>
              <a:spcBef>
                <a:spcPct val="0"/>
              </a:spcBef>
              <a:buNone/>
            </a:pPr>
            <a:endParaRPr lang="es-CO" altLang="es-CO" sz="18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704" y="2738677"/>
            <a:ext cx="4580803" cy="2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4113213" y="1079500"/>
            <a:ext cx="4633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Anual de Auditorias 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1" y="1449388"/>
            <a:ext cx="11382629" cy="47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3104545" y="1022939"/>
            <a:ext cx="4633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Anual de Auditorias </a:t>
            </a: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1669270"/>
            <a:ext cx="10221686" cy="45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3104545" y="1022939"/>
            <a:ext cx="4633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Estratégicos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36981" y="1802469"/>
            <a:ext cx="54758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</a:rPr>
              <a:t>Para alcanzar la visión propuesta para la Unidad se definieron como objetivos estratégicos los </a:t>
            </a:r>
            <a:r>
              <a:rPr lang="es-CO" sz="1200" dirty="0" smtClean="0">
                <a:latin typeface="Arial" panose="020B0604020202020204" pitchFamily="34" charset="0"/>
              </a:rPr>
              <a:t>siguientes:</a:t>
            </a:r>
          </a:p>
          <a:p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200" dirty="0" smtClean="0">
                <a:latin typeface="Arial" panose="020B0604020202020204" pitchFamily="34" charset="0"/>
              </a:rPr>
              <a:t>1.Planificar </a:t>
            </a:r>
            <a:r>
              <a:rPr lang="es-CO" sz="1200" dirty="0">
                <a:latin typeface="Arial" panose="020B0604020202020204" pitchFamily="34" charset="0"/>
              </a:rPr>
              <a:t>el ordenamiento productivo en función de la productividad y competitividad </a:t>
            </a:r>
            <a:r>
              <a:rPr lang="es-CO" sz="1200" dirty="0" smtClean="0">
                <a:latin typeface="Arial" panose="020B0604020202020204" pitchFamily="34" charset="0"/>
              </a:rPr>
              <a:t>del </a:t>
            </a:r>
            <a:r>
              <a:rPr lang="es-CO" sz="1200" dirty="0">
                <a:latin typeface="Arial" panose="020B0604020202020204" pitchFamily="34" charset="0"/>
              </a:rPr>
              <a:t>sector agropecuario.</a:t>
            </a:r>
          </a:p>
          <a:p>
            <a:pPr algn="just"/>
            <a:r>
              <a:rPr lang="es-CO" sz="1200" dirty="0">
                <a:latin typeface="Arial" panose="020B0604020202020204" pitchFamily="34" charset="0"/>
              </a:rPr>
              <a:t>2</a:t>
            </a:r>
            <a:r>
              <a:rPr lang="es-CO" sz="1200" dirty="0" smtClean="0">
                <a:latin typeface="Arial" panose="020B0604020202020204" pitchFamily="34" charset="0"/>
              </a:rPr>
              <a:t>. Planificar </a:t>
            </a:r>
            <a:r>
              <a:rPr lang="es-CO" sz="1200" dirty="0">
                <a:latin typeface="Arial" panose="020B0604020202020204" pitchFamily="34" charset="0"/>
              </a:rPr>
              <a:t>el ordenamiento social de la propiedad rural para fomentar la distribución </a:t>
            </a:r>
            <a:r>
              <a:rPr lang="es-CO" sz="1200" dirty="0" smtClean="0">
                <a:latin typeface="Arial" panose="020B0604020202020204" pitchFamily="34" charset="0"/>
              </a:rPr>
              <a:t>equitativa y la </a:t>
            </a:r>
            <a:r>
              <a:rPr lang="es-CO" sz="1200" dirty="0">
                <a:latin typeface="Arial" panose="020B0604020202020204" pitchFamily="34" charset="0"/>
              </a:rPr>
              <a:t>seguridad jurídica en el acceso a la </a:t>
            </a:r>
            <a:r>
              <a:rPr lang="es-CO" sz="1200" dirty="0" smtClean="0">
                <a:latin typeface="Arial" panose="020B0604020202020204" pitchFamily="34" charset="0"/>
              </a:rPr>
              <a:t>tierra.</a:t>
            </a:r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200" dirty="0">
                <a:latin typeface="Arial" panose="020B0604020202020204" pitchFamily="34" charset="0"/>
              </a:rPr>
              <a:t>3</a:t>
            </a:r>
            <a:r>
              <a:rPr lang="es-CO" sz="1200" dirty="0" smtClean="0">
                <a:latin typeface="Arial" panose="020B0604020202020204" pitchFamily="34" charset="0"/>
              </a:rPr>
              <a:t>. Promover </a:t>
            </a:r>
            <a:r>
              <a:rPr lang="es-CO" sz="1200" dirty="0">
                <a:latin typeface="Arial" panose="020B0604020202020204" pitchFamily="34" charset="0"/>
              </a:rPr>
              <a:t>el uso eficiente del suelo rural agropecuario para la gestión del territorio a </a:t>
            </a:r>
            <a:r>
              <a:rPr lang="es-CO" sz="1200" dirty="0" smtClean="0">
                <a:latin typeface="Arial" panose="020B0604020202020204" pitchFamily="34" charset="0"/>
              </a:rPr>
              <a:t>través </a:t>
            </a:r>
            <a:r>
              <a:rPr lang="es-CO" sz="1200" dirty="0">
                <a:latin typeface="Arial" panose="020B0604020202020204" pitchFamily="34" charset="0"/>
              </a:rPr>
              <a:t>de </a:t>
            </a:r>
            <a:r>
              <a:rPr lang="es-CO" sz="1200" dirty="0" smtClean="0">
                <a:latin typeface="Arial" panose="020B0604020202020204" pitchFamily="34" charset="0"/>
              </a:rPr>
              <a:t>lineamientos</a:t>
            </a:r>
            <a:r>
              <a:rPr lang="es-CO" sz="1200" dirty="0">
                <a:latin typeface="Arial" panose="020B0604020202020204" pitchFamily="34" charset="0"/>
              </a:rPr>
              <a:t>, criterios e instrumentos.</a:t>
            </a:r>
          </a:p>
          <a:p>
            <a:pPr algn="just"/>
            <a:r>
              <a:rPr lang="es-CO" sz="1200" dirty="0">
                <a:latin typeface="Arial" panose="020B0604020202020204" pitchFamily="34" charset="0"/>
              </a:rPr>
              <a:t>4</a:t>
            </a:r>
            <a:r>
              <a:rPr lang="es-CO" sz="1200" dirty="0" smtClean="0">
                <a:latin typeface="Arial" panose="020B0604020202020204" pitchFamily="34" charset="0"/>
              </a:rPr>
              <a:t>. Realizar </a:t>
            </a:r>
            <a:r>
              <a:rPr lang="es-CO" sz="1200" dirty="0">
                <a:latin typeface="Arial" panose="020B0604020202020204" pitchFamily="34" charset="0"/>
              </a:rPr>
              <a:t>seguimiento y evaluación de las políticas públicas para determinar su impacto </a:t>
            </a:r>
            <a:r>
              <a:rPr lang="es-CO" sz="1200" dirty="0" smtClean="0">
                <a:latin typeface="Arial" panose="020B0604020202020204" pitchFamily="34" charset="0"/>
              </a:rPr>
              <a:t>en </a:t>
            </a:r>
            <a:r>
              <a:rPr lang="es-CO" sz="1200" dirty="0">
                <a:latin typeface="Arial" panose="020B0604020202020204" pitchFamily="34" charset="0"/>
              </a:rPr>
              <a:t>el ordenamiento productivo y de la propiedad rural, que permita la toma de </a:t>
            </a:r>
            <a:r>
              <a:rPr lang="es-CO" sz="1200" dirty="0" smtClean="0">
                <a:latin typeface="Arial" panose="020B0604020202020204" pitchFamily="34" charset="0"/>
              </a:rPr>
              <a:t>decisiones.</a:t>
            </a:r>
          </a:p>
          <a:p>
            <a:pPr algn="just"/>
            <a:r>
              <a:rPr lang="es-CO" sz="1200" dirty="0" smtClean="0">
                <a:latin typeface="Arial" panose="020B0604020202020204" pitchFamily="34" charset="0"/>
              </a:rPr>
              <a:t>5. Implementar </a:t>
            </a:r>
            <a:r>
              <a:rPr lang="es-CO" sz="1200" dirty="0">
                <a:latin typeface="Arial" panose="020B0604020202020204" pitchFamily="34" charset="0"/>
              </a:rPr>
              <a:t>la gestión de información y </a:t>
            </a:r>
            <a:r>
              <a:rPr lang="es-CO" sz="1200" dirty="0" smtClean="0">
                <a:latin typeface="Arial" panose="020B0604020202020204" pitchFamily="34" charset="0"/>
              </a:rPr>
              <a:t>conocimiento </a:t>
            </a:r>
            <a:r>
              <a:rPr lang="es-CO" sz="1200" dirty="0">
                <a:latin typeface="Arial" panose="020B0604020202020204" pitchFamily="34" charset="0"/>
              </a:rPr>
              <a:t>para la planificación rural </a:t>
            </a:r>
            <a:r>
              <a:rPr lang="es-CO" sz="1200" dirty="0" smtClean="0">
                <a:latin typeface="Arial" panose="020B0604020202020204" pitchFamily="34" charset="0"/>
              </a:rPr>
              <a:t>agropecuaria</a:t>
            </a:r>
            <a:r>
              <a:rPr lang="es-CO" sz="1200" dirty="0">
                <a:latin typeface="Arial" panose="020B0604020202020204" pitchFamily="34" charset="0"/>
              </a:rPr>
              <a:t>, soportado en el plan estratégico de tecnología y de </a:t>
            </a:r>
            <a:r>
              <a:rPr lang="es-CO" sz="1200" dirty="0" smtClean="0">
                <a:latin typeface="Arial" panose="020B0604020202020204" pitchFamily="34" charset="0"/>
              </a:rPr>
              <a:t>comunicación.</a:t>
            </a:r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200" dirty="0" smtClean="0">
                <a:latin typeface="Arial" panose="020B0604020202020204" pitchFamily="34" charset="0"/>
              </a:rPr>
              <a:t>6.Difundir </a:t>
            </a:r>
            <a:r>
              <a:rPr lang="es-CO" sz="1200" dirty="0">
                <a:latin typeface="Arial" panose="020B0604020202020204" pitchFamily="34" charset="0"/>
              </a:rPr>
              <a:t>la gestión, productos y servicios institucionales, con criterios de transparencia </a:t>
            </a:r>
            <a:r>
              <a:rPr lang="es-CO" sz="1200" dirty="0" smtClean="0">
                <a:latin typeface="Arial" panose="020B0604020202020204" pitchFamily="34" charset="0"/>
              </a:rPr>
              <a:t>para </a:t>
            </a:r>
            <a:r>
              <a:rPr lang="es-CO" sz="1200" dirty="0">
                <a:latin typeface="Arial" panose="020B0604020202020204" pitchFamily="34" charset="0"/>
              </a:rPr>
              <a:t>la participación y servicio al ciudadano</a:t>
            </a:r>
            <a:r>
              <a:rPr lang="es-CO" sz="1200" dirty="0" smtClean="0">
                <a:latin typeface="Arial" panose="020B0604020202020204" pitchFamily="34" charset="0"/>
              </a:rPr>
              <a:t>.</a:t>
            </a:r>
            <a:endParaRPr lang="es-CO" sz="1200" dirty="0">
              <a:latin typeface="Arial" panose="020B0604020202020204" pitchFamily="34" charset="0"/>
            </a:endParaRPr>
          </a:p>
          <a:p>
            <a:pPr algn="just"/>
            <a:r>
              <a:rPr lang="es-CO" sz="1200" dirty="0" smtClean="0">
                <a:latin typeface="Arial" panose="020B0604020202020204" pitchFamily="34" charset="0"/>
              </a:rPr>
              <a:t>7.Fortalecer </a:t>
            </a:r>
            <a:r>
              <a:rPr lang="es-CO" sz="1200" dirty="0">
                <a:latin typeface="Arial" panose="020B0604020202020204" pitchFamily="34" charset="0"/>
              </a:rPr>
              <a:t>la gestión institucional, para la eficiencia administrativa y financiera de la </a:t>
            </a:r>
            <a:r>
              <a:rPr lang="es-CO" sz="1200" dirty="0" smtClean="0">
                <a:latin typeface="Arial" panose="020B0604020202020204" pitchFamily="34" charset="0"/>
              </a:rPr>
              <a:t>UPRA</a:t>
            </a:r>
            <a:r>
              <a:rPr lang="es-CO" sz="1200" dirty="0"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es-CO" sz="1200" dirty="0">
                <a:latin typeface="Arial" panose="020B0604020202020204" pitchFamily="34" charset="0"/>
              </a:rPr>
              <a:t>8</a:t>
            </a:r>
            <a:r>
              <a:rPr lang="es-CO" sz="1200" dirty="0" smtClean="0">
                <a:latin typeface="Arial" panose="020B0604020202020204" pitchFamily="34" charset="0"/>
              </a:rPr>
              <a:t>. Consolidar </a:t>
            </a:r>
            <a:r>
              <a:rPr lang="es-CO" sz="1200" dirty="0">
                <a:latin typeface="Arial" panose="020B0604020202020204" pitchFamily="34" charset="0"/>
              </a:rPr>
              <a:t>la gestión del talento humano que permita generar una cultura </a:t>
            </a:r>
          </a:p>
          <a:p>
            <a:pPr algn="just"/>
            <a:r>
              <a:rPr lang="es-CO" sz="1200" dirty="0">
                <a:latin typeface="Arial" panose="020B0604020202020204" pitchFamily="34" charset="0"/>
              </a:rPr>
              <a:t>organizacional de alto nivel técnico y científico.</a:t>
            </a:r>
            <a:endParaRPr lang="es-CO" sz="12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22" y="1991169"/>
            <a:ext cx="3979492" cy="3358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2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2652713" y="1306513"/>
            <a:ext cx="7273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Aprobación Programa Anual de Auditorías 2016</a:t>
            </a:r>
          </a:p>
        </p:txBody>
      </p:sp>
      <p:sp>
        <p:nvSpPr>
          <p:cNvPr id="6147" name="Rectángulo 2"/>
          <p:cNvSpPr>
            <a:spLocks noChangeArrowheads="1"/>
          </p:cNvSpPr>
          <p:nvPr/>
        </p:nvSpPr>
        <p:spPr bwMode="auto">
          <a:xfrm>
            <a:off x="1004693" y="1951831"/>
            <a:ext cx="659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riesgos actual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85936"/>
              </p:ext>
            </p:extLst>
          </p:nvPr>
        </p:nvGraphicFramePr>
        <p:xfrm>
          <a:off x="2333625" y="2535237"/>
          <a:ext cx="6105525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703"/>
                <a:gridCol w="1780972"/>
                <a:gridCol w="1847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Proceso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Riesgo</a:t>
                      </a:r>
                      <a:r>
                        <a:rPr lang="es-CO" sz="1000" baseline="0" dirty="0" smtClean="0"/>
                        <a:t> inherente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Riesgo residual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Comunicación y divulgación estratégica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0000"/>
                          </a:solidFill>
                        </a:rPr>
                        <a:t>1 Extremo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es-CO" sz="1000" baseline="0" dirty="0" smtClean="0">
                          <a:solidFill>
                            <a:srgbClr val="FFC000"/>
                          </a:solidFill>
                        </a:rPr>
                        <a:t> Altos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Alta</a:t>
                      </a:r>
                    </a:p>
                    <a:p>
                      <a:pPr algn="ctr"/>
                      <a:r>
                        <a:rPr lang="es-CO" sz="1000" dirty="0" smtClean="0"/>
                        <a:t>Moderado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Control a la Gestión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1 Alto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Moderado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Evaluación y mejora a la gestión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2 Moderado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2 Alto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Moderado</a:t>
                      </a:r>
                    </a:p>
                    <a:p>
                      <a:pPr algn="ctr"/>
                      <a:r>
                        <a:rPr lang="es-CO" sz="1000" dirty="0" smtClean="0"/>
                        <a:t>Moderado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Gestión Administrativa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1 Alto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0000"/>
                          </a:solidFill>
                        </a:rPr>
                        <a:t>1 Extremo</a:t>
                      </a:r>
                      <a:endParaRPr lang="es-CO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Alto</a:t>
                      </a:r>
                    </a:p>
                    <a:p>
                      <a:pPr algn="ctr"/>
                      <a:r>
                        <a:rPr lang="es-CO" sz="1000" dirty="0" smtClean="0"/>
                        <a:t>Moderado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Gestión Contractual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2 Alto</a:t>
                      </a:r>
                    </a:p>
                    <a:p>
                      <a:pPr algn="ctr"/>
                      <a:r>
                        <a:rPr lang="es-CO" sz="1000" dirty="0" smtClean="0"/>
                        <a:t>1 Moderado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 Moderado</a:t>
                      </a:r>
                    </a:p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 Alto</a:t>
                      </a:r>
                    </a:p>
                    <a:p>
                      <a:pPr algn="ctr"/>
                      <a:r>
                        <a:rPr lang="es-CO" sz="1000" dirty="0" smtClean="0"/>
                        <a:t>1 Bajo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Gestión Documental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2 Altos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2 Altos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289675" y="3026568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8114771" y="3035692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6289675" y="3333749"/>
            <a:ext cx="179109" cy="1841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6289674" y="4132261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6289674" y="4531517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8143611" y="4623592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8143610" y="4120750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6302989" y="5053804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8169889" y="5057614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8122285" y="3337559"/>
            <a:ext cx="179109" cy="1841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2652713" y="1306513"/>
            <a:ext cx="7273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Aprobación Programa Anual de Auditorías 2016</a:t>
            </a:r>
          </a:p>
        </p:txBody>
      </p:sp>
      <p:sp>
        <p:nvSpPr>
          <p:cNvPr id="6147" name="Rectángulo 2"/>
          <p:cNvSpPr>
            <a:spLocks noChangeArrowheads="1"/>
          </p:cNvSpPr>
          <p:nvPr/>
        </p:nvSpPr>
        <p:spPr bwMode="auto">
          <a:xfrm>
            <a:off x="985839" y="1736725"/>
            <a:ext cx="659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de riesgos actual - UPRA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80822"/>
              </p:ext>
            </p:extLst>
          </p:nvPr>
        </p:nvGraphicFramePr>
        <p:xfrm>
          <a:off x="2486025" y="2271712"/>
          <a:ext cx="6648451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941"/>
                <a:gridCol w="2125011"/>
                <a:gridCol w="18264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Proceso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Riesgo</a:t>
                      </a:r>
                      <a:r>
                        <a:rPr lang="es-CO" sz="1000" baseline="0" dirty="0" smtClean="0"/>
                        <a:t> inherente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Riesgo residual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Gestión Financiera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 Moderado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3 Altos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</a:t>
                      </a:r>
                      <a:r>
                        <a:rPr lang="es-CO" sz="1000" baseline="0" dirty="0" smtClean="0"/>
                        <a:t> </a:t>
                      </a:r>
                      <a:r>
                        <a:rPr lang="es-CO" sz="1000" dirty="0" smtClean="0"/>
                        <a:t>bajo</a:t>
                      </a:r>
                    </a:p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2 Altos</a:t>
                      </a:r>
                    </a:p>
                    <a:p>
                      <a:pPr algn="ctr"/>
                      <a:r>
                        <a:rPr lang="es-CO" sz="1000" dirty="0" smtClean="0"/>
                        <a:t>1 Moderado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Gestión de información y conocimiento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0000"/>
                          </a:solidFill>
                        </a:rPr>
                        <a:t>3 Extremos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2 Altos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1 Alto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FF00"/>
                          </a:solidFill>
                        </a:rPr>
                        <a:t>3 Moderado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0000"/>
                          </a:solidFill>
                        </a:rPr>
                        <a:t>1 Extremo</a:t>
                      </a:r>
                      <a:endParaRPr lang="es-CO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Ordenamiento Social de la Propiedad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 Moderado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3 Altos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</a:t>
                      </a:r>
                      <a:r>
                        <a:rPr lang="es-CO" sz="1000" baseline="0" dirty="0" smtClean="0"/>
                        <a:t> </a:t>
                      </a:r>
                      <a:r>
                        <a:rPr lang="es-CO" sz="1000" dirty="0" smtClean="0"/>
                        <a:t>bajo</a:t>
                      </a:r>
                    </a:p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 Alto</a:t>
                      </a:r>
                    </a:p>
                    <a:p>
                      <a:pPr algn="ctr"/>
                      <a:r>
                        <a:rPr lang="es-CO" sz="1000" dirty="0" smtClean="0"/>
                        <a:t>2 Moderados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Uso del Suelo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 Moderado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3 Altos</a:t>
                      </a:r>
                      <a:endParaRPr lang="es-CO" sz="10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1 bajo</a:t>
                      </a:r>
                    </a:p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 Alto</a:t>
                      </a:r>
                    </a:p>
                    <a:p>
                      <a:pPr algn="ctr"/>
                      <a:r>
                        <a:rPr lang="es-CO" sz="1000" dirty="0" smtClean="0"/>
                        <a:t>2 Moderados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Talento Humano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4 Alto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0000"/>
                          </a:solidFill>
                        </a:rPr>
                        <a:t>1 Extremo</a:t>
                      </a:r>
                    </a:p>
                    <a:p>
                      <a:pPr algn="ctr"/>
                      <a:r>
                        <a:rPr lang="es-CO" sz="1000" dirty="0" smtClean="0"/>
                        <a:t>2 Moderado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solidFill>
                            <a:srgbClr val="FFFF00"/>
                          </a:solidFill>
                        </a:rPr>
                        <a:t>4 Moderado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C000"/>
                          </a:solidFill>
                        </a:rPr>
                        <a:t>2 Alto</a:t>
                      </a:r>
                    </a:p>
                    <a:p>
                      <a:pPr algn="ctr"/>
                      <a:r>
                        <a:rPr lang="es-CO" sz="1000" dirty="0" smtClean="0"/>
                        <a:t>1 Bajo</a:t>
                      </a:r>
                      <a:endParaRPr lang="es-CO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Planeación Estratégica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/>
                        <a:t>2 Moderados</a:t>
                      </a:r>
                    </a:p>
                    <a:p>
                      <a:pPr algn="ctr"/>
                      <a:r>
                        <a:rPr lang="es-CO" sz="1000" dirty="0" smtClean="0">
                          <a:solidFill>
                            <a:srgbClr val="FF0000"/>
                          </a:solidFill>
                        </a:rPr>
                        <a:t>1 Extremo</a:t>
                      </a:r>
                      <a:endParaRPr lang="es-CO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 Moderado</a:t>
                      </a:r>
                    </a:p>
                    <a:p>
                      <a:pPr marL="0" algn="ctr" defTabSz="914400" rtl="0" eaLnBrk="1" latinLnBrk="0" hangingPunct="1"/>
                      <a:r>
                        <a:rPr lang="es-CO" sz="1000" kern="1200" dirty="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1 Alto</a:t>
                      </a:r>
                    </a:p>
                    <a:p>
                      <a:pPr algn="ctr"/>
                      <a:r>
                        <a:rPr lang="es-CO" sz="1000" dirty="0" smtClean="0"/>
                        <a:t>1 Bajo</a:t>
                      </a:r>
                      <a:endParaRPr lang="es-CO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968289" y="274795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lipse 6"/>
          <p:cNvSpPr/>
          <p:nvPr/>
        </p:nvSpPr>
        <p:spPr>
          <a:xfrm>
            <a:off x="8778039" y="2731747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lipse 7"/>
          <p:cNvSpPr/>
          <p:nvPr/>
        </p:nvSpPr>
        <p:spPr>
          <a:xfrm>
            <a:off x="6972099" y="3277541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/>
          <p:cNvSpPr/>
          <p:nvPr/>
        </p:nvSpPr>
        <p:spPr>
          <a:xfrm>
            <a:off x="8781849" y="3281351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/>
          <p:cNvSpPr/>
          <p:nvPr/>
        </p:nvSpPr>
        <p:spPr>
          <a:xfrm>
            <a:off x="6981604" y="3812528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8800898" y="3804273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6985414" y="4353548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8829454" y="4345928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6981604" y="4979975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8812328" y="4985997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/>
          <p:cNvSpPr/>
          <p:nvPr/>
        </p:nvSpPr>
        <p:spPr>
          <a:xfrm>
            <a:off x="6996844" y="5440985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/>
          <p:cNvSpPr/>
          <p:nvPr/>
        </p:nvSpPr>
        <p:spPr>
          <a:xfrm>
            <a:off x="8829454" y="5440985"/>
            <a:ext cx="179109" cy="1841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0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2385230" y="1399854"/>
            <a:ext cx="79886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Aprobación Programa Anual de Auditorías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ángulo 2"/>
          <p:cNvSpPr>
            <a:spLocks noChangeArrowheads="1"/>
          </p:cNvSpPr>
          <p:nvPr/>
        </p:nvSpPr>
        <p:spPr bwMode="auto">
          <a:xfrm>
            <a:off x="910424" y="1920875"/>
            <a:ext cx="220042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inherente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2"/>
          <p:cNvSpPr>
            <a:spLocks noChangeArrowheads="1"/>
          </p:cNvSpPr>
          <p:nvPr/>
        </p:nvSpPr>
        <p:spPr bwMode="auto">
          <a:xfrm>
            <a:off x="6379539" y="1895442"/>
            <a:ext cx="220042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residual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9" y="2535237"/>
            <a:ext cx="4812351" cy="295765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60" y="2535237"/>
            <a:ext cx="4812351" cy="2957657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576660" y="4096929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/>
          <p:cNvSpPr/>
          <p:nvPr/>
        </p:nvSpPr>
        <p:spPr>
          <a:xfrm>
            <a:off x="11098327" y="3146393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Elipse 12"/>
          <p:cNvSpPr/>
          <p:nvPr/>
        </p:nvSpPr>
        <p:spPr>
          <a:xfrm>
            <a:off x="3805989" y="4089071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>
            <a:off x="3798138" y="4307460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/>
          <p:cNvSpPr/>
          <p:nvPr/>
        </p:nvSpPr>
        <p:spPr>
          <a:xfrm>
            <a:off x="9356345" y="3142617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9314388" y="3338070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 flipH="1">
            <a:off x="5534239" y="4073424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18" name="CuadroTexto 17"/>
          <p:cNvSpPr txBox="1"/>
          <p:nvPr/>
        </p:nvSpPr>
        <p:spPr>
          <a:xfrm flipH="1">
            <a:off x="11038464" y="3152354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19" name="Elipse 18"/>
          <p:cNvSpPr/>
          <p:nvPr/>
        </p:nvSpPr>
        <p:spPr>
          <a:xfrm>
            <a:off x="3799879" y="4593338"/>
            <a:ext cx="179109" cy="1841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9324379" y="3625598"/>
            <a:ext cx="179109" cy="1841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/>
          <p:cNvSpPr/>
          <p:nvPr/>
        </p:nvSpPr>
        <p:spPr>
          <a:xfrm>
            <a:off x="3599739" y="4203334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/>
          <p:cNvSpPr/>
          <p:nvPr/>
        </p:nvSpPr>
        <p:spPr>
          <a:xfrm>
            <a:off x="4882190" y="4104718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/>
          <p:cNvSpPr txBox="1"/>
          <p:nvPr/>
        </p:nvSpPr>
        <p:spPr>
          <a:xfrm flipH="1">
            <a:off x="4855204" y="408907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24" name="Elipse 23"/>
          <p:cNvSpPr/>
          <p:nvPr/>
        </p:nvSpPr>
        <p:spPr>
          <a:xfrm>
            <a:off x="8841615" y="3123533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lipse 24"/>
          <p:cNvSpPr/>
          <p:nvPr/>
        </p:nvSpPr>
        <p:spPr>
          <a:xfrm>
            <a:off x="11098326" y="3366613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 flipH="1">
            <a:off x="11054908" y="3338070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27" name="Elipse 26"/>
          <p:cNvSpPr/>
          <p:nvPr/>
        </p:nvSpPr>
        <p:spPr>
          <a:xfrm>
            <a:off x="3273535" y="4593338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lipse 27"/>
          <p:cNvSpPr/>
          <p:nvPr/>
        </p:nvSpPr>
        <p:spPr>
          <a:xfrm>
            <a:off x="2971411" y="4096929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lipse 28"/>
          <p:cNvSpPr/>
          <p:nvPr/>
        </p:nvSpPr>
        <p:spPr>
          <a:xfrm>
            <a:off x="4582162" y="4308002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lipse 29"/>
          <p:cNvSpPr/>
          <p:nvPr/>
        </p:nvSpPr>
        <p:spPr>
          <a:xfrm>
            <a:off x="9322238" y="3824177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/>
          <p:cNvSpPr/>
          <p:nvPr/>
        </p:nvSpPr>
        <p:spPr>
          <a:xfrm>
            <a:off x="8481218" y="3168001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/>
          <p:cNvSpPr/>
          <p:nvPr/>
        </p:nvSpPr>
        <p:spPr>
          <a:xfrm>
            <a:off x="10095093" y="3181225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CuadroTexto 32"/>
          <p:cNvSpPr txBox="1"/>
          <p:nvPr/>
        </p:nvSpPr>
        <p:spPr>
          <a:xfrm flipH="1">
            <a:off x="4550404" y="428719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34" name="CuadroTexto 33"/>
          <p:cNvSpPr txBox="1"/>
          <p:nvPr/>
        </p:nvSpPr>
        <p:spPr>
          <a:xfrm flipH="1">
            <a:off x="10071094" y="314419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81" y="5633822"/>
            <a:ext cx="1717840" cy="1127136"/>
          </a:xfrm>
          <a:prstGeom prst="rect">
            <a:avLst/>
          </a:prstGeom>
        </p:spPr>
      </p:pic>
      <p:sp>
        <p:nvSpPr>
          <p:cNvPr id="37" name="Elipse 36"/>
          <p:cNvSpPr/>
          <p:nvPr/>
        </p:nvSpPr>
        <p:spPr>
          <a:xfrm>
            <a:off x="3273535" y="4800582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Elipse 37"/>
          <p:cNvSpPr/>
          <p:nvPr/>
        </p:nvSpPr>
        <p:spPr>
          <a:xfrm>
            <a:off x="4057559" y="4794932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Elipse 38"/>
          <p:cNvSpPr/>
          <p:nvPr/>
        </p:nvSpPr>
        <p:spPr>
          <a:xfrm>
            <a:off x="8767252" y="4802530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/>
          <p:cNvSpPr txBox="1"/>
          <p:nvPr/>
        </p:nvSpPr>
        <p:spPr>
          <a:xfrm flipH="1">
            <a:off x="3240029" y="4794643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41" name="CuadroTexto 40"/>
          <p:cNvSpPr txBox="1"/>
          <p:nvPr/>
        </p:nvSpPr>
        <p:spPr>
          <a:xfrm flipH="1">
            <a:off x="4034699" y="478979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42" name="CuadroTexto 41"/>
          <p:cNvSpPr txBox="1"/>
          <p:nvPr/>
        </p:nvSpPr>
        <p:spPr>
          <a:xfrm flipH="1">
            <a:off x="8767153" y="4781465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45" name="Elipse 44"/>
          <p:cNvSpPr/>
          <p:nvPr/>
        </p:nvSpPr>
        <p:spPr>
          <a:xfrm>
            <a:off x="9559321" y="4802530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 flipH="1">
            <a:off x="9537745" y="4802530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47" name="Elipse 46"/>
          <p:cNvSpPr/>
          <p:nvPr/>
        </p:nvSpPr>
        <p:spPr>
          <a:xfrm>
            <a:off x="2461059" y="410431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Elipse 47"/>
          <p:cNvSpPr/>
          <p:nvPr/>
        </p:nvSpPr>
        <p:spPr>
          <a:xfrm>
            <a:off x="3790749" y="480535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9" name="Elipse 48"/>
          <p:cNvSpPr/>
          <p:nvPr/>
        </p:nvSpPr>
        <p:spPr>
          <a:xfrm>
            <a:off x="4076499" y="431386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Elipse 49"/>
          <p:cNvSpPr/>
          <p:nvPr/>
        </p:nvSpPr>
        <p:spPr>
          <a:xfrm>
            <a:off x="4076499" y="410812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1" name="Elipse 50"/>
          <p:cNvSpPr/>
          <p:nvPr/>
        </p:nvSpPr>
        <p:spPr>
          <a:xfrm>
            <a:off x="7955079" y="316324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2" name="Elipse 51"/>
          <p:cNvSpPr/>
          <p:nvPr/>
        </p:nvSpPr>
        <p:spPr>
          <a:xfrm>
            <a:off x="8800899" y="363187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Elipse 52"/>
          <p:cNvSpPr/>
          <p:nvPr/>
        </p:nvSpPr>
        <p:spPr>
          <a:xfrm>
            <a:off x="9658149" y="315181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/>
          <p:cNvSpPr/>
          <p:nvPr/>
        </p:nvSpPr>
        <p:spPr>
          <a:xfrm>
            <a:off x="9646719" y="3391841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CuadroTexto 54"/>
          <p:cNvSpPr txBox="1"/>
          <p:nvPr/>
        </p:nvSpPr>
        <p:spPr>
          <a:xfrm flipH="1">
            <a:off x="3781117" y="4057229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56" name="CuadroTexto 55"/>
          <p:cNvSpPr txBox="1"/>
          <p:nvPr/>
        </p:nvSpPr>
        <p:spPr>
          <a:xfrm flipH="1">
            <a:off x="3775619" y="430211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57" name="CuadroTexto 56"/>
          <p:cNvSpPr txBox="1"/>
          <p:nvPr/>
        </p:nvSpPr>
        <p:spPr>
          <a:xfrm flipH="1">
            <a:off x="9624878" y="314419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58" name="CuadroTexto 57"/>
          <p:cNvSpPr txBox="1"/>
          <p:nvPr/>
        </p:nvSpPr>
        <p:spPr>
          <a:xfrm flipH="1">
            <a:off x="9619143" y="338165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59" name="Elipse 58"/>
          <p:cNvSpPr/>
          <p:nvPr/>
        </p:nvSpPr>
        <p:spPr>
          <a:xfrm>
            <a:off x="4583995" y="4070486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Elipse 59"/>
          <p:cNvSpPr/>
          <p:nvPr/>
        </p:nvSpPr>
        <p:spPr>
          <a:xfrm>
            <a:off x="3267006" y="4083547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Elipse 60"/>
          <p:cNvSpPr/>
          <p:nvPr/>
        </p:nvSpPr>
        <p:spPr>
          <a:xfrm>
            <a:off x="10090104" y="3636870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Elipse 61"/>
          <p:cNvSpPr/>
          <p:nvPr/>
        </p:nvSpPr>
        <p:spPr>
          <a:xfrm>
            <a:off x="9019600" y="3119681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3" name="CuadroTexto 62"/>
          <p:cNvSpPr txBox="1"/>
          <p:nvPr/>
        </p:nvSpPr>
        <p:spPr>
          <a:xfrm flipH="1">
            <a:off x="4554214" y="405097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64" name="CuadroTexto 63"/>
          <p:cNvSpPr txBox="1"/>
          <p:nvPr/>
        </p:nvSpPr>
        <p:spPr>
          <a:xfrm flipH="1">
            <a:off x="10056584" y="3620588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65" name="Elipse 64"/>
          <p:cNvSpPr/>
          <p:nvPr/>
        </p:nvSpPr>
        <p:spPr>
          <a:xfrm>
            <a:off x="3249275" y="4305566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6" name="Elipse 65"/>
          <p:cNvSpPr/>
          <p:nvPr/>
        </p:nvSpPr>
        <p:spPr>
          <a:xfrm>
            <a:off x="4320817" y="4206878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Elipse 66"/>
          <p:cNvSpPr/>
          <p:nvPr/>
        </p:nvSpPr>
        <p:spPr>
          <a:xfrm>
            <a:off x="5236044" y="4200199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Elipse 67"/>
          <p:cNvSpPr/>
          <p:nvPr/>
        </p:nvSpPr>
        <p:spPr>
          <a:xfrm>
            <a:off x="8764911" y="3328424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Elipse 68"/>
          <p:cNvSpPr/>
          <p:nvPr/>
        </p:nvSpPr>
        <p:spPr>
          <a:xfrm>
            <a:off x="9876295" y="4226732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Elipse 69"/>
          <p:cNvSpPr/>
          <p:nvPr/>
        </p:nvSpPr>
        <p:spPr>
          <a:xfrm>
            <a:off x="10472715" y="3175485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CuadroTexto 70"/>
          <p:cNvSpPr txBox="1"/>
          <p:nvPr/>
        </p:nvSpPr>
        <p:spPr>
          <a:xfrm flipH="1">
            <a:off x="4293779" y="419162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72" name="CuadroTexto 71"/>
          <p:cNvSpPr txBox="1"/>
          <p:nvPr/>
        </p:nvSpPr>
        <p:spPr>
          <a:xfrm flipH="1">
            <a:off x="5222304" y="4196386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3</a:t>
            </a:r>
            <a:endParaRPr lang="es-CO" sz="800" dirty="0"/>
          </a:p>
        </p:txBody>
      </p:sp>
      <p:sp>
        <p:nvSpPr>
          <p:cNvPr id="73" name="CuadroTexto 72"/>
          <p:cNvSpPr txBox="1"/>
          <p:nvPr/>
        </p:nvSpPr>
        <p:spPr>
          <a:xfrm flipH="1">
            <a:off x="9852569" y="421829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74" name="CuadroTexto 73"/>
          <p:cNvSpPr txBox="1"/>
          <p:nvPr/>
        </p:nvSpPr>
        <p:spPr>
          <a:xfrm flipH="1">
            <a:off x="10450148" y="3176397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3</a:t>
            </a:r>
            <a:endParaRPr lang="es-CO" sz="800" dirty="0"/>
          </a:p>
        </p:txBody>
      </p:sp>
      <p:sp>
        <p:nvSpPr>
          <p:cNvPr id="75" name="Elipse 74"/>
          <p:cNvSpPr/>
          <p:nvPr/>
        </p:nvSpPr>
        <p:spPr>
          <a:xfrm>
            <a:off x="2717528" y="4213491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Elipse 75"/>
          <p:cNvSpPr/>
          <p:nvPr/>
        </p:nvSpPr>
        <p:spPr>
          <a:xfrm>
            <a:off x="3533254" y="4012058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Elipse 76"/>
          <p:cNvSpPr/>
          <p:nvPr/>
        </p:nvSpPr>
        <p:spPr>
          <a:xfrm>
            <a:off x="3411973" y="4187169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8" name="Elipse 77"/>
          <p:cNvSpPr/>
          <p:nvPr/>
        </p:nvSpPr>
        <p:spPr>
          <a:xfrm>
            <a:off x="4326020" y="4013405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Elipse 78"/>
          <p:cNvSpPr/>
          <p:nvPr/>
        </p:nvSpPr>
        <p:spPr>
          <a:xfrm>
            <a:off x="7995753" y="3371717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Elipse 79"/>
          <p:cNvSpPr/>
          <p:nvPr/>
        </p:nvSpPr>
        <p:spPr>
          <a:xfrm>
            <a:off x="8988552" y="3316624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Elipse 80"/>
          <p:cNvSpPr/>
          <p:nvPr/>
        </p:nvSpPr>
        <p:spPr>
          <a:xfrm>
            <a:off x="9149614" y="3320919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2" name="Elipse 81"/>
          <p:cNvSpPr/>
          <p:nvPr/>
        </p:nvSpPr>
        <p:spPr>
          <a:xfrm>
            <a:off x="10106567" y="3397298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3" name="CuadroTexto 82"/>
          <p:cNvSpPr txBox="1"/>
          <p:nvPr/>
        </p:nvSpPr>
        <p:spPr>
          <a:xfrm flipH="1">
            <a:off x="4295134" y="399763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84" name="CuadroTexto 83"/>
          <p:cNvSpPr txBox="1"/>
          <p:nvPr/>
        </p:nvSpPr>
        <p:spPr>
          <a:xfrm flipH="1">
            <a:off x="10071094" y="3397347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85" name="Elipse 84"/>
          <p:cNvSpPr/>
          <p:nvPr/>
        </p:nvSpPr>
        <p:spPr>
          <a:xfrm>
            <a:off x="2483523" y="4593338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Elipse 85"/>
          <p:cNvSpPr/>
          <p:nvPr/>
        </p:nvSpPr>
        <p:spPr>
          <a:xfrm>
            <a:off x="3448137" y="4332885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Elipse 86"/>
          <p:cNvSpPr/>
          <p:nvPr/>
        </p:nvSpPr>
        <p:spPr>
          <a:xfrm>
            <a:off x="2453308" y="4310025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8" name="Elipse 87"/>
          <p:cNvSpPr/>
          <p:nvPr/>
        </p:nvSpPr>
        <p:spPr>
          <a:xfrm>
            <a:off x="4559830" y="4554064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9" name="Elipse 88"/>
          <p:cNvSpPr/>
          <p:nvPr/>
        </p:nvSpPr>
        <p:spPr>
          <a:xfrm>
            <a:off x="7993948" y="3640206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Elipse 89"/>
          <p:cNvSpPr/>
          <p:nvPr/>
        </p:nvSpPr>
        <p:spPr>
          <a:xfrm>
            <a:off x="8889175" y="3427729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1" name="Elipse 90"/>
          <p:cNvSpPr/>
          <p:nvPr/>
        </p:nvSpPr>
        <p:spPr>
          <a:xfrm>
            <a:off x="8262894" y="3289576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2" name="Elipse 91"/>
          <p:cNvSpPr/>
          <p:nvPr/>
        </p:nvSpPr>
        <p:spPr>
          <a:xfrm>
            <a:off x="9853518" y="3738141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3" name="CuadroTexto 92"/>
          <p:cNvSpPr txBox="1"/>
          <p:nvPr/>
        </p:nvSpPr>
        <p:spPr>
          <a:xfrm flipH="1">
            <a:off x="4538974" y="455008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94" name="CuadroTexto 93"/>
          <p:cNvSpPr txBox="1"/>
          <p:nvPr/>
        </p:nvSpPr>
        <p:spPr>
          <a:xfrm flipH="1">
            <a:off x="9824814" y="3717673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95" name="Elipse 94"/>
          <p:cNvSpPr/>
          <p:nvPr/>
        </p:nvSpPr>
        <p:spPr>
          <a:xfrm>
            <a:off x="4338993" y="330555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6" name="Elipse 95"/>
          <p:cNvSpPr/>
          <p:nvPr/>
        </p:nvSpPr>
        <p:spPr>
          <a:xfrm>
            <a:off x="4891443" y="432663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7" name="Elipse 96"/>
          <p:cNvSpPr/>
          <p:nvPr/>
        </p:nvSpPr>
        <p:spPr>
          <a:xfrm>
            <a:off x="3622713" y="437235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8" name="Elipse 97"/>
          <p:cNvSpPr/>
          <p:nvPr/>
        </p:nvSpPr>
        <p:spPr>
          <a:xfrm>
            <a:off x="9086253" y="345795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9" name="Elipse 98"/>
          <p:cNvSpPr/>
          <p:nvPr/>
        </p:nvSpPr>
        <p:spPr>
          <a:xfrm>
            <a:off x="10732173" y="373227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Elipse 99"/>
          <p:cNvSpPr/>
          <p:nvPr/>
        </p:nvSpPr>
        <p:spPr>
          <a:xfrm>
            <a:off x="9189123" y="312648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1" name="CuadroTexto 100"/>
          <p:cNvSpPr txBox="1"/>
          <p:nvPr/>
        </p:nvSpPr>
        <p:spPr>
          <a:xfrm flipH="1">
            <a:off x="4874254" y="432529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102" name="CuadroTexto 101"/>
          <p:cNvSpPr txBox="1"/>
          <p:nvPr/>
        </p:nvSpPr>
        <p:spPr>
          <a:xfrm flipH="1">
            <a:off x="10705261" y="3720378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103" name="Elipse 102"/>
          <p:cNvSpPr/>
          <p:nvPr/>
        </p:nvSpPr>
        <p:spPr>
          <a:xfrm>
            <a:off x="3519843" y="465810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4" name="Elipse 103"/>
          <p:cNvSpPr/>
          <p:nvPr/>
        </p:nvSpPr>
        <p:spPr>
          <a:xfrm>
            <a:off x="3531273" y="484098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5" name="Elipse 104"/>
          <p:cNvSpPr/>
          <p:nvPr/>
        </p:nvSpPr>
        <p:spPr>
          <a:xfrm>
            <a:off x="9017673" y="372084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6" name="Elipse 105"/>
          <p:cNvSpPr/>
          <p:nvPr/>
        </p:nvSpPr>
        <p:spPr>
          <a:xfrm>
            <a:off x="9017673" y="4235198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7" name="CuadroTexto 106"/>
          <p:cNvSpPr txBox="1"/>
          <p:nvPr/>
        </p:nvSpPr>
        <p:spPr>
          <a:xfrm flipH="1">
            <a:off x="4308463" y="3293135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108" name="CuadroTexto 107"/>
          <p:cNvSpPr txBox="1"/>
          <p:nvPr/>
        </p:nvSpPr>
        <p:spPr>
          <a:xfrm flipH="1">
            <a:off x="8996152" y="4230014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109" name="Elipse 108"/>
          <p:cNvSpPr/>
          <p:nvPr/>
        </p:nvSpPr>
        <p:spPr>
          <a:xfrm>
            <a:off x="3398596" y="4007450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0" name="Elipse 109"/>
          <p:cNvSpPr/>
          <p:nvPr/>
        </p:nvSpPr>
        <p:spPr>
          <a:xfrm>
            <a:off x="4311233" y="4673450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1" name="Elipse 110"/>
          <p:cNvSpPr/>
          <p:nvPr/>
        </p:nvSpPr>
        <p:spPr>
          <a:xfrm>
            <a:off x="8665678" y="3142617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2" name="Elipse 111"/>
          <p:cNvSpPr/>
          <p:nvPr/>
        </p:nvSpPr>
        <p:spPr>
          <a:xfrm>
            <a:off x="9605383" y="3813481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3" name="CuadroTexto 112"/>
          <p:cNvSpPr txBox="1"/>
          <p:nvPr/>
        </p:nvSpPr>
        <p:spPr>
          <a:xfrm flipH="1">
            <a:off x="4289833" y="4657803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3</a:t>
            </a:r>
            <a:endParaRPr lang="es-CO" sz="800" dirty="0"/>
          </a:p>
        </p:txBody>
      </p:sp>
      <p:sp>
        <p:nvSpPr>
          <p:cNvPr id="114" name="CuadroTexto 113"/>
          <p:cNvSpPr txBox="1"/>
          <p:nvPr/>
        </p:nvSpPr>
        <p:spPr>
          <a:xfrm flipH="1">
            <a:off x="9569340" y="3810523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3</a:t>
            </a:r>
            <a:endParaRPr lang="es-CO" sz="800" dirty="0"/>
          </a:p>
        </p:txBody>
      </p:sp>
      <p:sp>
        <p:nvSpPr>
          <p:cNvPr id="115" name="Elipse 114"/>
          <p:cNvSpPr/>
          <p:nvPr/>
        </p:nvSpPr>
        <p:spPr>
          <a:xfrm>
            <a:off x="3501527" y="3704412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Elipse 115"/>
          <p:cNvSpPr/>
          <p:nvPr/>
        </p:nvSpPr>
        <p:spPr>
          <a:xfrm>
            <a:off x="2971620" y="4320355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Elipse 116"/>
          <p:cNvSpPr/>
          <p:nvPr/>
        </p:nvSpPr>
        <p:spPr>
          <a:xfrm>
            <a:off x="5569051" y="4332885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8" name="Elipse 117"/>
          <p:cNvSpPr/>
          <p:nvPr/>
        </p:nvSpPr>
        <p:spPr>
          <a:xfrm>
            <a:off x="9283613" y="3428748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9" name="Elipse 118"/>
          <p:cNvSpPr/>
          <p:nvPr/>
        </p:nvSpPr>
        <p:spPr>
          <a:xfrm>
            <a:off x="8469850" y="3407302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0" name="Elipse 119"/>
          <p:cNvSpPr/>
          <p:nvPr/>
        </p:nvSpPr>
        <p:spPr>
          <a:xfrm>
            <a:off x="10472715" y="3407302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48" name="Forma libre 6147"/>
          <p:cNvSpPr/>
          <p:nvPr/>
        </p:nvSpPr>
        <p:spPr>
          <a:xfrm>
            <a:off x="7265626" y="2478328"/>
            <a:ext cx="4748917" cy="3289182"/>
          </a:xfrm>
          <a:custGeom>
            <a:avLst/>
            <a:gdLst>
              <a:gd name="connsiteX0" fmla="*/ 3409994 w 4748917"/>
              <a:gd name="connsiteY0" fmla="*/ 81992 h 3289182"/>
              <a:gd name="connsiteX1" fmla="*/ 15284 w 4748917"/>
              <a:gd name="connsiteY1" fmla="*/ 3145232 h 3289182"/>
              <a:gd name="connsiteX2" fmla="*/ 4610144 w 4748917"/>
              <a:gd name="connsiteY2" fmla="*/ 2516582 h 3289182"/>
              <a:gd name="connsiteX3" fmla="*/ 3524294 w 4748917"/>
              <a:gd name="connsiteY3" fmla="*/ 116282 h 3289182"/>
              <a:gd name="connsiteX4" fmla="*/ 3215684 w 4748917"/>
              <a:gd name="connsiteY4" fmla="*/ 379172 h 3289182"/>
              <a:gd name="connsiteX5" fmla="*/ 3249974 w 4748917"/>
              <a:gd name="connsiteY5" fmla="*/ 402032 h 3289182"/>
              <a:gd name="connsiteX6" fmla="*/ 3238544 w 4748917"/>
              <a:gd name="connsiteY6" fmla="*/ 333452 h 328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8917" h="3289182">
                <a:moveTo>
                  <a:pt x="3409994" y="81992"/>
                </a:moveTo>
                <a:cubicBezTo>
                  <a:pt x="1612626" y="1410729"/>
                  <a:pt x="-184741" y="2739467"/>
                  <a:pt x="15284" y="3145232"/>
                </a:cubicBezTo>
                <a:cubicBezTo>
                  <a:pt x="215309" y="3550997"/>
                  <a:pt x="4025309" y="3021407"/>
                  <a:pt x="4610144" y="2516582"/>
                </a:cubicBezTo>
                <a:cubicBezTo>
                  <a:pt x="5194979" y="2011757"/>
                  <a:pt x="3756704" y="472517"/>
                  <a:pt x="3524294" y="116282"/>
                </a:cubicBezTo>
                <a:cubicBezTo>
                  <a:pt x="3291884" y="-239953"/>
                  <a:pt x="3261404" y="331547"/>
                  <a:pt x="3215684" y="379172"/>
                </a:cubicBezTo>
                <a:cubicBezTo>
                  <a:pt x="3169964" y="426797"/>
                  <a:pt x="3246164" y="409652"/>
                  <a:pt x="3249974" y="402032"/>
                </a:cubicBezTo>
                <a:cubicBezTo>
                  <a:pt x="3253784" y="394412"/>
                  <a:pt x="3246164" y="363932"/>
                  <a:pt x="3238544" y="333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7" name="Elipse 126"/>
          <p:cNvSpPr/>
          <p:nvPr/>
        </p:nvSpPr>
        <p:spPr>
          <a:xfrm>
            <a:off x="1066165" y="5499812"/>
            <a:ext cx="179109" cy="184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8" name="Rectángulo 2"/>
          <p:cNvSpPr>
            <a:spLocks noChangeArrowheads="1"/>
          </p:cNvSpPr>
          <p:nvPr/>
        </p:nvSpPr>
        <p:spPr bwMode="auto">
          <a:xfrm>
            <a:off x="1360848" y="550918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/>
              <a:t>Comunicación y divulgación estratégica</a:t>
            </a:r>
          </a:p>
        </p:txBody>
      </p:sp>
      <p:sp>
        <p:nvSpPr>
          <p:cNvPr id="129" name="Elipse 128"/>
          <p:cNvSpPr/>
          <p:nvPr/>
        </p:nvSpPr>
        <p:spPr>
          <a:xfrm>
            <a:off x="1067764" y="5726400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Rectángulo 2"/>
          <p:cNvSpPr>
            <a:spLocks noChangeArrowheads="1"/>
          </p:cNvSpPr>
          <p:nvPr/>
        </p:nvSpPr>
        <p:spPr bwMode="auto">
          <a:xfrm>
            <a:off x="1353228" y="571873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Administrativa</a:t>
            </a:r>
            <a:endParaRPr lang="es-CO" sz="800" dirty="0"/>
          </a:p>
        </p:txBody>
      </p:sp>
      <p:sp>
        <p:nvSpPr>
          <p:cNvPr id="131" name="Elipse 130"/>
          <p:cNvSpPr/>
          <p:nvPr/>
        </p:nvSpPr>
        <p:spPr>
          <a:xfrm>
            <a:off x="1066165" y="5930128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Rectángulo 2"/>
          <p:cNvSpPr>
            <a:spLocks noChangeArrowheads="1"/>
          </p:cNvSpPr>
          <p:nvPr/>
        </p:nvSpPr>
        <p:spPr bwMode="auto">
          <a:xfrm>
            <a:off x="1357038" y="592828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contractual</a:t>
            </a:r>
            <a:endParaRPr lang="es-CO" sz="800" dirty="0"/>
          </a:p>
        </p:txBody>
      </p:sp>
      <p:sp>
        <p:nvSpPr>
          <p:cNvPr id="133" name="Elipse 132"/>
          <p:cNvSpPr/>
          <p:nvPr/>
        </p:nvSpPr>
        <p:spPr>
          <a:xfrm>
            <a:off x="1065013" y="6146250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Rectángulo 2"/>
          <p:cNvSpPr>
            <a:spLocks noChangeArrowheads="1"/>
          </p:cNvSpPr>
          <p:nvPr/>
        </p:nvSpPr>
        <p:spPr bwMode="auto">
          <a:xfrm>
            <a:off x="1349418" y="614926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documental</a:t>
            </a:r>
            <a:endParaRPr lang="es-CO" sz="800" dirty="0"/>
          </a:p>
        </p:txBody>
      </p:sp>
      <p:sp>
        <p:nvSpPr>
          <p:cNvPr id="135" name="Elipse 134"/>
          <p:cNvSpPr/>
          <p:nvPr/>
        </p:nvSpPr>
        <p:spPr>
          <a:xfrm>
            <a:off x="1065013" y="6392416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Rectángulo 2"/>
          <p:cNvSpPr>
            <a:spLocks noChangeArrowheads="1"/>
          </p:cNvSpPr>
          <p:nvPr/>
        </p:nvSpPr>
        <p:spPr bwMode="auto">
          <a:xfrm>
            <a:off x="1353228" y="637024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Financiera</a:t>
            </a:r>
            <a:endParaRPr lang="es-CO" sz="800" dirty="0"/>
          </a:p>
        </p:txBody>
      </p:sp>
      <p:sp>
        <p:nvSpPr>
          <p:cNvPr id="137" name="Elipse 136"/>
          <p:cNvSpPr/>
          <p:nvPr/>
        </p:nvSpPr>
        <p:spPr>
          <a:xfrm>
            <a:off x="3382160" y="5609002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8" name="Rectángulo 2"/>
          <p:cNvSpPr>
            <a:spLocks noChangeArrowheads="1"/>
          </p:cNvSpPr>
          <p:nvPr/>
        </p:nvSpPr>
        <p:spPr bwMode="auto">
          <a:xfrm>
            <a:off x="3524928" y="5628119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de inf. Y conocimiento</a:t>
            </a:r>
            <a:endParaRPr lang="es-CO" sz="800" dirty="0"/>
          </a:p>
        </p:txBody>
      </p:sp>
      <p:sp>
        <p:nvSpPr>
          <p:cNvPr id="139" name="Elipse 138"/>
          <p:cNvSpPr/>
          <p:nvPr/>
        </p:nvSpPr>
        <p:spPr>
          <a:xfrm>
            <a:off x="3382159" y="5836399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0" name="Rectángulo 2"/>
          <p:cNvSpPr>
            <a:spLocks noChangeArrowheads="1"/>
          </p:cNvSpPr>
          <p:nvPr/>
        </p:nvSpPr>
        <p:spPr bwMode="auto">
          <a:xfrm>
            <a:off x="3540168" y="5837669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OSP</a:t>
            </a:r>
            <a:endParaRPr lang="es-CO" sz="800" dirty="0"/>
          </a:p>
        </p:txBody>
      </p:sp>
      <p:sp>
        <p:nvSpPr>
          <p:cNvPr id="141" name="Elipse 140"/>
          <p:cNvSpPr/>
          <p:nvPr/>
        </p:nvSpPr>
        <p:spPr>
          <a:xfrm>
            <a:off x="3387165" y="6068140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2" name="Rectángulo 2"/>
          <p:cNvSpPr>
            <a:spLocks noChangeArrowheads="1"/>
          </p:cNvSpPr>
          <p:nvPr/>
        </p:nvSpPr>
        <p:spPr bwMode="auto">
          <a:xfrm>
            <a:off x="3555348" y="6092790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Uso del Suelo</a:t>
            </a:r>
            <a:endParaRPr lang="es-CO" sz="800" dirty="0"/>
          </a:p>
        </p:txBody>
      </p:sp>
      <p:sp>
        <p:nvSpPr>
          <p:cNvPr id="143" name="Elipse 142"/>
          <p:cNvSpPr/>
          <p:nvPr/>
        </p:nvSpPr>
        <p:spPr>
          <a:xfrm>
            <a:off x="3370450" y="6304601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4" name="Rectángulo 2"/>
          <p:cNvSpPr>
            <a:spLocks noChangeArrowheads="1"/>
          </p:cNvSpPr>
          <p:nvPr/>
        </p:nvSpPr>
        <p:spPr bwMode="auto">
          <a:xfrm>
            <a:off x="3557459" y="6337138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Talento Humano</a:t>
            </a:r>
            <a:endParaRPr lang="es-CO" sz="800" dirty="0"/>
          </a:p>
        </p:txBody>
      </p:sp>
      <p:sp>
        <p:nvSpPr>
          <p:cNvPr id="146" name="Elipse 145"/>
          <p:cNvSpPr/>
          <p:nvPr/>
        </p:nvSpPr>
        <p:spPr>
          <a:xfrm>
            <a:off x="3374519" y="6527103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7" name="Rectángulo 2"/>
          <p:cNvSpPr>
            <a:spLocks noChangeArrowheads="1"/>
          </p:cNvSpPr>
          <p:nvPr/>
        </p:nvSpPr>
        <p:spPr bwMode="auto">
          <a:xfrm>
            <a:off x="3549839" y="6535258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Planeación Estratégica</a:t>
            </a:r>
            <a:endParaRPr lang="es-CO" sz="800" dirty="0"/>
          </a:p>
        </p:txBody>
      </p:sp>
      <p:sp>
        <p:nvSpPr>
          <p:cNvPr id="148" name="Elipse 147"/>
          <p:cNvSpPr/>
          <p:nvPr/>
        </p:nvSpPr>
        <p:spPr>
          <a:xfrm>
            <a:off x="1065013" y="6603337"/>
            <a:ext cx="179109" cy="1841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9" name="Rectángulo 2"/>
          <p:cNvSpPr>
            <a:spLocks noChangeArrowheads="1"/>
          </p:cNvSpPr>
          <p:nvPr/>
        </p:nvSpPr>
        <p:spPr bwMode="auto">
          <a:xfrm>
            <a:off x="1345371" y="6569778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Control a la Gestión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44131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2385230" y="1399854"/>
            <a:ext cx="79886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Aprobación Programa Anual de Auditorías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ángulo 2"/>
          <p:cNvSpPr>
            <a:spLocks noChangeArrowheads="1"/>
          </p:cNvSpPr>
          <p:nvPr/>
        </p:nvSpPr>
        <p:spPr bwMode="auto">
          <a:xfrm>
            <a:off x="910424" y="1920875"/>
            <a:ext cx="4160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 riesgos Auditoria Interna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401" y="2450394"/>
            <a:ext cx="4812351" cy="2957657"/>
          </a:xfrm>
          <a:prstGeom prst="rect">
            <a:avLst/>
          </a:prstGeom>
        </p:spPr>
      </p:pic>
      <p:sp>
        <p:nvSpPr>
          <p:cNvPr id="25" name="Elipse 24"/>
          <p:cNvSpPr/>
          <p:nvPr/>
        </p:nvSpPr>
        <p:spPr>
          <a:xfrm>
            <a:off x="6930415" y="4129783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/>
          <p:cNvSpPr txBox="1"/>
          <p:nvPr/>
        </p:nvSpPr>
        <p:spPr>
          <a:xfrm flipH="1">
            <a:off x="6918858" y="4100980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32" name="Elipse 31"/>
          <p:cNvSpPr/>
          <p:nvPr/>
        </p:nvSpPr>
        <p:spPr>
          <a:xfrm>
            <a:off x="6087799" y="4129783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/>
          <p:cNvSpPr txBox="1"/>
          <p:nvPr/>
        </p:nvSpPr>
        <p:spPr>
          <a:xfrm flipH="1">
            <a:off x="6065108" y="4104758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81" y="5633822"/>
            <a:ext cx="1717840" cy="1127136"/>
          </a:xfrm>
          <a:prstGeom prst="rect">
            <a:avLst/>
          </a:prstGeom>
        </p:spPr>
      </p:pic>
      <p:sp>
        <p:nvSpPr>
          <p:cNvPr id="39" name="Elipse 38"/>
          <p:cNvSpPr/>
          <p:nvPr/>
        </p:nvSpPr>
        <p:spPr>
          <a:xfrm>
            <a:off x="6401199" y="4723369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2" name="CuadroTexto 41"/>
          <p:cNvSpPr txBox="1"/>
          <p:nvPr/>
        </p:nvSpPr>
        <p:spPr>
          <a:xfrm flipH="1">
            <a:off x="6391773" y="4695033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45" name="Elipse 44"/>
          <p:cNvSpPr/>
          <p:nvPr/>
        </p:nvSpPr>
        <p:spPr>
          <a:xfrm>
            <a:off x="6903689" y="4726327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 flipH="1">
            <a:off x="6877572" y="4728818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53" name="Elipse 52"/>
          <p:cNvSpPr/>
          <p:nvPr/>
        </p:nvSpPr>
        <p:spPr>
          <a:xfrm>
            <a:off x="6471890" y="3066968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4" name="Elipse 53"/>
          <p:cNvSpPr/>
          <p:nvPr/>
        </p:nvSpPr>
        <p:spPr>
          <a:xfrm>
            <a:off x="6460460" y="3306998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7" name="CuadroTexto 56"/>
          <p:cNvSpPr txBox="1"/>
          <p:nvPr/>
        </p:nvSpPr>
        <p:spPr>
          <a:xfrm flipH="1">
            <a:off x="6438619" y="3059348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58" name="CuadroTexto 57"/>
          <p:cNvSpPr txBox="1"/>
          <p:nvPr/>
        </p:nvSpPr>
        <p:spPr>
          <a:xfrm flipH="1">
            <a:off x="6432884" y="3296808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61" name="Elipse 60"/>
          <p:cNvSpPr/>
          <p:nvPr/>
        </p:nvSpPr>
        <p:spPr>
          <a:xfrm>
            <a:off x="6401199" y="4110347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/>
          <p:cNvSpPr txBox="1"/>
          <p:nvPr/>
        </p:nvSpPr>
        <p:spPr>
          <a:xfrm flipH="1">
            <a:off x="6352051" y="4091295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69" name="Elipse 68"/>
          <p:cNvSpPr/>
          <p:nvPr/>
        </p:nvSpPr>
        <p:spPr>
          <a:xfrm>
            <a:off x="6690036" y="4141889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Elipse 69"/>
          <p:cNvSpPr/>
          <p:nvPr/>
        </p:nvSpPr>
        <p:spPr>
          <a:xfrm>
            <a:off x="6560344" y="3986664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3" name="CuadroTexto 72"/>
          <p:cNvSpPr txBox="1"/>
          <p:nvPr/>
        </p:nvSpPr>
        <p:spPr>
          <a:xfrm flipH="1">
            <a:off x="6666310" y="4133448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74" name="CuadroTexto 73"/>
          <p:cNvSpPr txBox="1"/>
          <p:nvPr/>
        </p:nvSpPr>
        <p:spPr>
          <a:xfrm flipH="1">
            <a:off x="6539054" y="3977452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3</a:t>
            </a:r>
            <a:endParaRPr lang="es-CO" sz="800" dirty="0"/>
          </a:p>
        </p:txBody>
      </p:sp>
      <p:sp>
        <p:nvSpPr>
          <p:cNvPr id="82" name="Elipse 81"/>
          <p:cNvSpPr/>
          <p:nvPr/>
        </p:nvSpPr>
        <p:spPr>
          <a:xfrm>
            <a:off x="6920308" y="3312455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/>
          <p:cNvSpPr txBox="1"/>
          <p:nvPr/>
        </p:nvSpPr>
        <p:spPr>
          <a:xfrm flipH="1">
            <a:off x="6884835" y="3312504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92" name="Elipse 91"/>
          <p:cNvSpPr/>
          <p:nvPr/>
        </p:nvSpPr>
        <p:spPr>
          <a:xfrm>
            <a:off x="6884835" y="3086684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4" name="CuadroTexto 93"/>
          <p:cNvSpPr txBox="1"/>
          <p:nvPr/>
        </p:nvSpPr>
        <p:spPr>
          <a:xfrm flipH="1">
            <a:off x="6857880" y="3066462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99" name="Elipse 98"/>
          <p:cNvSpPr/>
          <p:nvPr/>
        </p:nvSpPr>
        <p:spPr>
          <a:xfrm>
            <a:off x="4823171" y="4006714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2" name="CuadroTexto 101"/>
          <p:cNvSpPr txBox="1"/>
          <p:nvPr/>
        </p:nvSpPr>
        <p:spPr>
          <a:xfrm flipH="1">
            <a:off x="4813745" y="3997036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1</a:t>
            </a:r>
            <a:endParaRPr lang="es-CO" sz="800" dirty="0"/>
          </a:p>
        </p:txBody>
      </p:sp>
      <p:sp>
        <p:nvSpPr>
          <p:cNvPr id="106" name="Elipse 105"/>
          <p:cNvSpPr/>
          <p:nvPr/>
        </p:nvSpPr>
        <p:spPr>
          <a:xfrm>
            <a:off x="5142850" y="3997036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8" name="CuadroTexto 107"/>
          <p:cNvSpPr txBox="1"/>
          <p:nvPr/>
        </p:nvSpPr>
        <p:spPr>
          <a:xfrm flipH="1">
            <a:off x="5115577" y="3991371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2</a:t>
            </a:r>
            <a:endParaRPr lang="es-CO" sz="800" dirty="0"/>
          </a:p>
        </p:txBody>
      </p:sp>
      <p:sp>
        <p:nvSpPr>
          <p:cNvPr id="112" name="Elipse 111"/>
          <p:cNvSpPr/>
          <p:nvPr/>
        </p:nvSpPr>
        <p:spPr>
          <a:xfrm>
            <a:off x="5314809" y="4230879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4" name="CuadroTexto 113"/>
          <p:cNvSpPr txBox="1"/>
          <p:nvPr/>
        </p:nvSpPr>
        <p:spPr>
          <a:xfrm flipH="1">
            <a:off x="5295955" y="4218317"/>
            <a:ext cx="1979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/>
              <a:t>3</a:t>
            </a:r>
            <a:endParaRPr lang="es-CO" sz="800" dirty="0"/>
          </a:p>
        </p:txBody>
      </p:sp>
      <p:sp>
        <p:nvSpPr>
          <p:cNvPr id="120" name="Elipse 119"/>
          <p:cNvSpPr/>
          <p:nvPr/>
        </p:nvSpPr>
        <p:spPr>
          <a:xfrm>
            <a:off x="5885999" y="3643630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48" name="Forma libre 6147"/>
          <p:cNvSpPr/>
          <p:nvPr/>
        </p:nvSpPr>
        <p:spPr>
          <a:xfrm>
            <a:off x="4079367" y="2393485"/>
            <a:ext cx="4748917" cy="3289182"/>
          </a:xfrm>
          <a:custGeom>
            <a:avLst/>
            <a:gdLst>
              <a:gd name="connsiteX0" fmla="*/ 3409994 w 4748917"/>
              <a:gd name="connsiteY0" fmla="*/ 81992 h 3289182"/>
              <a:gd name="connsiteX1" fmla="*/ 15284 w 4748917"/>
              <a:gd name="connsiteY1" fmla="*/ 3145232 h 3289182"/>
              <a:gd name="connsiteX2" fmla="*/ 4610144 w 4748917"/>
              <a:gd name="connsiteY2" fmla="*/ 2516582 h 3289182"/>
              <a:gd name="connsiteX3" fmla="*/ 3524294 w 4748917"/>
              <a:gd name="connsiteY3" fmla="*/ 116282 h 3289182"/>
              <a:gd name="connsiteX4" fmla="*/ 3215684 w 4748917"/>
              <a:gd name="connsiteY4" fmla="*/ 379172 h 3289182"/>
              <a:gd name="connsiteX5" fmla="*/ 3249974 w 4748917"/>
              <a:gd name="connsiteY5" fmla="*/ 402032 h 3289182"/>
              <a:gd name="connsiteX6" fmla="*/ 3238544 w 4748917"/>
              <a:gd name="connsiteY6" fmla="*/ 333452 h 328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8917" h="3289182">
                <a:moveTo>
                  <a:pt x="3409994" y="81992"/>
                </a:moveTo>
                <a:cubicBezTo>
                  <a:pt x="1612626" y="1410729"/>
                  <a:pt x="-184741" y="2739467"/>
                  <a:pt x="15284" y="3145232"/>
                </a:cubicBezTo>
                <a:cubicBezTo>
                  <a:pt x="215309" y="3550997"/>
                  <a:pt x="4025309" y="3021407"/>
                  <a:pt x="4610144" y="2516582"/>
                </a:cubicBezTo>
                <a:cubicBezTo>
                  <a:pt x="5194979" y="2011757"/>
                  <a:pt x="3756704" y="472517"/>
                  <a:pt x="3524294" y="116282"/>
                </a:cubicBezTo>
                <a:cubicBezTo>
                  <a:pt x="3291884" y="-239953"/>
                  <a:pt x="3261404" y="331547"/>
                  <a:pt x="3215684" y="379172"/>
                </a:cubicBezTo>
                <a:cubicBezTo>
                  <a:pt x="3169964" y="426797"/>
                  <a:pt x="3246164" y="409652"/>
                  <a:pt x="3249974" y="402032"/>
                </a:cubicBezTo>
                <a:cubicBezTo>
                  <a:pt x="3253784" y="394412"/>
                  <a:pt x="3246164" y="363932"/>
                  <a:pt x="3238544" y="3334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9" name="Elipse 128"/>
          <p:cNvSpPr/>
          <p:nvPr/>
        </p:nvSpPr>
        <p:spPr>
          <a:xfrm>
            <a:off x="1067764" y="5726400"/>
            <a:ext cx="179109" cy="1841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0" name="Rectángulo 2"/>
          <p:cNvSpPr>
            <a:spLocks noChangeArrowheads="1"/>
          </p:cNvSpPr>
          <p:nvPr/>
        </p:nvSpPr>
        <p:spPr bwMode="auto">
          <a:xfrm>
            <a:off x="1353228" y="571873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Administrativa</a:t>
            </a:r>
            <a:endParaRPr lang="es-CO" sz="800" dirty="0"/>
          </a:p>
        </p:txBody>
      </p:sp>
      <p:sp>
        <p:nvSpPr>
          <p:cNvPr id="131" name="Elipse 130"/>
          <p:cNvSpPr/>
          <p:nvPr/>
        </p:nvSpPr>
        <p:spPr>
          <a:xfrm>
            <a:off x="1066165" y="5930128"/>
            <a:ext cx="179109" cy="1841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2" name="Rectángulo 2"/>
          <p:cNvSpPr>
            <a:spLocks noChangeArrowheads="1"/>
          </p:cNvSpPr>
          <p:nvPr/>
        </p:nvSpPr>
        <p:spPr bwMode="auto">
          <a:xfrm>
            <a:off x="1357038" y="592828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contractual</a:t>
            </a:r>
            <a:endParaRPr lang="es-CO" sz="800" dirty="0"/>
          </a:p>
        </p:txBody>
      </p:sp>
      <p:sp>
        <p:nvSpPr>
          <p:cNvPr id="133" name="Elipse 132"/>
          <p:cNvSpPr/>
          <p:nvPr/>
        </p:nvSpPr>
        <p:spPr>
          <a:xfrm>
            <a:off x="1065013" y="6146250"/>
            <a:ext cx="179109" cy="1841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4" name="Rectángulo 2"/>
          <p:cNvSpPr>
            <a:spLocks noChangeArrowheads="1"/>
          </p:cNvSpPr>
          <p:nvPr/>
        </p:nvSpPr>
        <p:spPr bwMode="auto">
          <a:xfrm>
            <a:off x="1349418" y="614926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documental</a:t>
            </a:r>
            <a:endParaRPr lang="es-CO" sz="800" dirty="0"/>
          </a:p>
        </p:txBody>
      </p:sp>
      <p:sp>
        <p:nvSpPr>
          <p:cNvPr id="135" name="Elipse 134"/>
          <p:cNvSpPr/>
          <p:nvPr/>
        </p:nvSpPr>
        <p:spPr>
          <a:xfrm>
            <a:off x="1065013" y="6392416"/>
            <a:ext cx="179109" cy="18415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6" name="Rectángulo 2"/>
          <p:cNvSpPr>
            <a:spLocks noChangeArrowheads="1"/>
          </p:cNvSpPr>
          <p:nvPr/>
        </p:nvSpPr>
        <p:spPr bwMode="auto">
          <a:xfrm>
            <a:off x="1353228" y="6370243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Financiera</a:t>
            </a:r>
            <a:endParaRPr lang="es-CO" sz="800" dirty="0"/>
          </a:p>
        </p:txBody>
      </p:sp>
      <p:sp>
        <p:nvSpPr>
          <p:cNvPr id="137" name="Elipse 136"/>
          <p:cNvSpPr/>
          <p:nvPr/>
        </p:nvSpPr>
        <p:spPr>
          <a:xfrm>
            <a:off x="3382160" y="5609002"/>
            <a:ext cx="179109" cy="1841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8" name="Rectángulo 2"/>
          <p:cNvSpPr>
            <a:spLocks noChangeArrowheads="1"/>
          </p:cNvSpPr>
          <p:nvPr/>
        </p:nvSpPr>
        <p:spPr bwMode="auto">
          <a:xfrm>
            <a:off x="3524928" y="5628119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Gestión de inf. Y conocimiento</a:t>
            </a:r>
            <a:endParaRPr lang="es-CO" sz="800" dirty="0"/>
          </a:p>
        </p:txBody>
      </p:sp>
      <p:sp>
        <p:nvSpPr>
          <p:cNvPr id="139" name="Elipse 138"/>
          <p:cNvSpPr/>
          <p:nvPr/>
        </p:nvSpPr>
        <p:spPr>
          <a:xfrm>
            <a:off x="3382159" y="5836399"/>
            <a:ext cx="179109" cy="18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0" name="Rectángulo 2"/>
          <p:cNvSpPr>
            <a:spLocks noChangeArrowheads="1"/>
          </p:cNvSpPr>
          <p:nvPr/>
        </p:nvSpPr>
        <p:spPr bwMode="auto">
          <a:xfrm>
            <a:off x="3540168" y="5837669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OSP</a:t>
            </a:r>
            <a:endParaRPr lang="es-CO" sz="800" dirty="0"/>
          </a:p>
        </p:txBody>
      </p:sp>
      <p:sp>
        <p:nvSpPr>
          <p:cNvPr id="141" name="Elipse 140"/>
          <p:cNvSpPr/>
          <p:nvPr/>
        </p:nvSpPr>
        <p:spPr>
          <a:xfrm>
            <a:off x="3387165" y="6068140"/>
            <a:ext cx="179109" cy="184150"/>
          </a:xfrm>
          <a:prstGeom prst="ellipse">
            <a:avLst/>
          </a:prstGeom>
          <a:solidFill>
            <a:srgbClr val="A513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2" name="Rectángulo 2"/>
          <p:cNvSpPr>
            <a:spLocks noChangeArrowheads="1"/>
          </p:cNvSpPr>
          <p:nvPr/>
        </p:nvSpPr>
        <p:spPr bwMode="auto">
          <a:xfrm>
            <a:off x="3555348" y="6092790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Uso del Suelo</a:t>
            </a:r>
            <a:endParaRPr lang="es-CO" sz="800" dirty="0"/>
          </a:p>
        </p:txBody>
      </p:sp>
      <p:sp>
        <p:nvSpPr>
          <p:cNvPr id="143" name="Elipse 142"/>
          <p:cNvSpPr/>
          <p:nvPr/>
        </p:nvSpPr>
        <p:spPr>
          <a:xfrm>
            <a:off x="3370450" y="6304601"/>
            <a:ext cx="179109" cy="1841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4" name="Rectángulo 2"/>
          <p:cNvSpPr>
            <a:spLocks noChangeArrowheads="1"/>
          </p:cNvSpPr>
          <p:nvPr/>
        </p:nvSpPr>
        <p:spPr bwMode="auto">
          <a:xfrm>
            <a:off x="3557459" y="6337138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Talento Humano</a:t>
            </a:r>
            <a:endParaRPr lang="es-CO" sz="800" dirty="0"/>
          </a:p>
        </p:txBody>
      </p:sp>
      <p:sp>
        <p:nvSpPr>
          <p:cNvPr id="146" name="Elipse 145"/>
          <p:cNvSpPr/>
          <p:nvPr/>
        </p:nvSpPr>
        <p:spPr>
          <a:xfrm>
            <a:off x="3374519" y="6527103"/>
            <a:ext cx="179109" cy="18415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7" name="Rectángulo 2"/>
          <p:cNvSpPr>
            <a:spLocks noChangeArrowheads="1"/>
          </p:cNvSpPr>
          <p:nvPr/>
        </p:nvSpPr>
        <p:spPr bwMode="auto">
          <a:xfrm>
            <a:off x="3549839" y="6535258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Planeación Estratégica</a:t>
            </a:r>
            <a:endParaRPr lang="es-CO" sz="800" dirty="0"/>
          </a:p>
        </p:txBody>
      </p:sp>
      <p:sp>
        <p:nvSpPr>
          <p:cNvPr id="148" name="Elipse 147"/>
          <p:cNvSpPr/>
          <p:nvPr/>
        </p:nvSpPr>
        <p:spPr>
          <a:xfrm>
            <a:off x="1065013" y="6603337"/>
            <a:ext cx="179109" cy="1841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9" name="Rectángulo 2"/>
          <p:cNvSpPr>
            <a:spLocks noChangeArrowheads="1"/>
          </p:cNvSpPr>
          <p:nvPr/>
        </p:nvSpPr>
        <p:spPr bwMode="auto">
          <a:xfrm>
            <a:off x="1345371" y="6569778"/>
            <a:ext cx="2200421" cy="2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CO" sz="800" dirty="0" smtClean="0"/>
              <a:t>Control a la Gestión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24344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Riesgos residuales – Altos y extremos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64404"/>
            <a:ext cx="10515600" cy="4076376"/>
          </a:xfrm>
        </p:spPr>
        <p:txBody>
          <a:bodyPr>
            <a:normAutofit fontScale="92500" lnSpcReduction="20000"/>
          </a:bodyPr>
          <a:lstStyle/>
          <a:p>
            <a:r>
              <a:rPr lang="es-CO" sz="1300" dirty="0"/>
              <a:t>Inadecuado uso y/o perdida de la información en </a:t>
            </a:r>
            <a:r>
              <a:rPr lang="es-CO" sz="1300" dirty="0" smtClean="0"/>
              <a:t>custodia, almacenada </a:t>
            </a:r>
            <a:r>
              <a:rPr lang="es-CO" sz="1300" dirty="0"/>
              <a:t>y a divulgar buscando un beneficio propio o de </a:t>
            </a:r>
            <a:r>
              <a:rPr lang="es-CO" sz="1300" dirty="0" smtClean="0"/>
              <a:t>terceros.</a:t>
            </a:r>
          </a:p>
          <a:p>
            <a:r>
              <a:rPr lang="es-CO" sz="1300" dirty="0"/>
              <a:t>Indebido uso de bienes, equipos, insumos, o infraestructura de la Unidad en provecho propio o de terceros. </a:t>
            </a:r>
            <a:endParaRPr lang="es-CO" sz="1300" dirty="0" smtClean="0"/>
          </a:p>
          <a:p>
            <a:r>
              <a:rPr lang="es-CO" sz="1300" dirty="0"/>
              <a:t>Indebido proceso de Contratación Estatal, para beneficio propio o de </a:t>
            </a:r>
            <a:r>
              <a:rPr lang="es-CO" sz="1300" dirty="0" smtClean="0"/>
              <a:t>terceros.</a:t>
            </a:r>
          </a:p>
          <a:p>
            <a:r>
              <a:rPr lang="es-CO" sz="1300" dirty="0"/>
              <a:t>Incumplimiento de las directrices en materia de gestión </a:t>
            </a:r>
            <a:r>
              <a:rPr lang="es-CO" sz="1300" dirty="0" smtClean="0"/>
              <a:t>documental.</a:t>
            </a:r>
          </a:p>
          <a:p>
            <a:r>
              <a:rPr lang="es-CO" sz="1300" dirty="0"/>
              <a:t>Pérdida </a:t>
            </a:r>
            <a:r>
              <a:rPr lang="es-CO" sz="1300" dirty="0" err="1"/>
              <a:t>ó</a:t>
            </a:r>
            <a:r>
              <a:rPr lang="es-CO" sz="1300" dirty="0"/>
              <a:t> manipulación intencionada de información y/o documentación institucional </a:t>
            </a:r>
            <a:endParaRPr lang="es-CO" sz="1300" dirty="0" smtClean="0"/>
          </a:p>
          <a:p>
            <a:r>
              <a:rPr lang="es-CO" sz="1300" dirty="0"/>
              <a:t>Indebidos registros y/o pagos en la cadena presupuestal para beneficio propio o de terceros. </a:t>
            </a:r>
            <a:endParaRPr lang="es-CO" sz="1300" dirty="0" smtClean="0"/>
          </a:p>
          <a:p>
            <a:r>
              <a:rPr lang="es-CO" sz="1300" dirty="0"/>
              <a:t>Inadecuados pagos de recursos monetarios de la Entidad correspondientes al pago de aportes a seguridad social e impuestos</a:t>
            </a:r>
            <a:r>
              <a:rPr lang="es-CO" sz="1300" dirty="0" smtClean="0"/>
              <a:t>.</a:t>
            </a:r>
          </a:p>
          <a:p>
            <a:r>
              <a:rPr lang="es-CO" sz="1300" dirty="0"/>
              <a:t>Incumplimiento y demoras en el trámite de requerimientos de información, realizados por las direcciones técnicas y dirigidos a fuentes </a:t>
            </a:r>
            <a:r>
              <a:rPr lang="es-CO" sz="1300" dirty="0" smtClean="0"/>
              <a:t>externas.</a:t>
            </a:r>
          </a:p>
          <a:p>
            <a:r>
              <a:rPr lang="es-CO" sz="1300" dirty="0"/>
              <a:t>Perdida o alteración de los conjuntos de datos críticos de la </a:t>
            </a:r>
            <a:r>
              <a:rPr lang="es-CO" sz="1300" dirty="0" smtClean="0"/>
              <a:t>UPRA.</a:t>
            </a:r>
          </a:p>
          <a:p>
            <a:r>
              <a:rPr lang="es-CO" sz="1300" dirty="0" smtClean="0"/>
              <a:t>Inadecuado </a:t>
            </a:r>
            <a:r>
              <a:rPr lang="es-CO" sz="1300" dirty="0"/>
              <a:t>uso y/o perdida de la información en </a:t>
            </a:r>
            <a:r>
              <a:rPr lang="es-CO" sz="1300" dirty="0" smtClean="0"/>
              <a:t>custodiada, almacenada </a:t>
            </a:r>
            <a:r>
              <a:rPr lang="es-CO" sz="1300" dirty="0"/>
              <a:t>y a divulgar buscando un beneficio propio o de </a:t>
            </a:r>
            <a:r>
              <a:rPr lang="es-CO" sz="1300" dirty="0" smtClean="0"/>
              <a:t>terceros.</a:t>
            </a:r>
          </a:p>
          <a:p>
            <a:r>
              <a:rPr lang="es-CO" sz="1300" dirty="0"/>
              <a:t>Indebida formulación de los productos de UPRA para favorecer a un particular sobre el bien </a:t>
            </a:r>
            <a:r>
              <a:rPr lang="es-CO" sz="1300" dirty="0" smtClean="0"/>
              <a:t>común. (OSP Y USOS)</a:t>
            </a:r>
          </a:p>
          <a:p>
            <a:r>
              <a:rPr lang="es-CO" sz="1300" dirty="0"/>
              <a:t>Indebida selección de </a:t>
            </a:r>
            <a:r>
              <a:rPr lang="es-CO" sz="1300" dirty="0" smtClean="0"/>
              <a:t>candidatos </a:t>
            </a:r>
            <a:r>
              <a:rPr lang="es-CO" sz="1300" dirty="0"/>
              <a:t>para la </a:t>
            </a:r>
            <a:r>
              <a:rPr lang="es-CO" sz="1300" dirty="0" smtClean="0"/>
              <a:t>provisión </a:t>
            </a:r>
            <a:r>
              <a:rPr lang="es-CO" sz="1300" dirty="0"/>
              <a:t>de </a:t>
            </a:r>
            <a:r>
              <a:rPr lang="es-CO" sz="1300" dirty="0" smtClean="0"/>
              <a:t>empleos.</a:t>
            </a:r>
          </a:p>
          <a:p>
            <a:r>
              <a:rPr lang="es-CO" sz="1300" dirty="0"/>
              <a:t>Inoportunidad en la gestión de los empleos de carrera administrativa, libre nombramiento y </a:t>
            </a:r>
            <a:r>
              <a:rPr lang="es-CO" sz="1300" dirty="0" smtClean="0"/>
              <a:t>remoción. </a:t>
            </a:r>
          </a:p>
          <a:p>
            <a:r>
              <a:rPr lang="es-CO" sz="1300" dirty="0"/>
              <a:t>Inadecuado otorgamiento de prima </a:t>
            </a:r>
            <a:r>
              <a:rPr lang="es-CO" sz="1300" dirty="0" smtClean="0"/>
              <a:t>técnica </a:t>
            </a:r>
            <a:r>
              <a:rPr lang="es-CO" sz="1300" dirty="0"/>
              <a:t>por evaluación de </a:t>
            </a:r>
            <a:r>
              <a:rPr lang="es-CO" sz="1300" dirty="0" smtClean="0"/>
              <a:t>desempeño</a:t>
            </a:r>
          </a:p>
          <a:p>
            <a:r>
              <a:rPr lang="es-CO" sz="1300" dirty="0"/>
              <a:t>Indebida viabilización de proyectos de inversión en donde se lesionen intereses de la </a:t>
            </a:r>
            <a:r>
              <a:rPr lang="es-CO" sz="1300" dirty="0" smtClean="0"/>
              <a:t>entidad. </a:t>
            </a:r>
          </a:p>
          <a:p>
            <a:endParaRPr lang="es-CO" sz="1200" dirty="0" smtClean="0"/>
          </a:p>
          <a:p>
            <a:endParaRPr lang="es-CO" sz="1200" dirty="0" smtClean="0"/>
          </a:p>
          <a:p>
            <a:endParaRPr lang="es-CO" sz="1200" dirty="0"/>
          </a:p>
          <a:p>
            <a:endParaRPr lang="es-CO" sz="1200" dirty="0" smtClean="0"/>
          </a:p>
          <a:p>
            <a:endParaRPr lang="es-CO" sz="1200" dirty="0" smtClean="0"/>
          </a:p>
          <a:p>
            <a:endParaRPr lang="es-CO" sz="1200" dirty="0" smtClean="0"/>
          </a:p>
          <a:p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6911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2009775" y="1430604"/>
            <a:ext cx="76979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Aprobación Programa Anual de Auditorías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2016 - 2017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ángulo 2"/>
          <p:cNvSpPr>
            <a:spLocks noChangeArrowheads="1"/>
          </p:cNvSpPr>
          <p:nvPr/>
        </p:nvSpPr>
        <p:spPr bwMode="auto">
          <a:xfrm>
            <a:off x="1122363" y="1989138"/>
            <a:ext cx="659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Priorización Auditorias de Gestión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14773"/>
              </p:ext>
            </p:extLst>
          </p:nvPr>
        </p:nvGraphicFramePr>
        <p:xfrm>
          <a:off x="2009775" y="2724454"/>
          <a:ext cx="7916863" cy="142278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496536"/>
                <a:gridCol w="1420327"/>
              </a:tblGrid>
              <a:tr h="2488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>
                          <a:effectLst/>
                          <a:latin typeface="Century Gothic" panose="020B0502020202020204" pitchFamily="34" charset="0"/>
                        </a:rPr>
                        <a:t>Proceso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b="1" u="none" strike="noStrike" dirty="0">
                          <a:effectLst/>
                          <a:latin typeface="Century Gothic" panose="020B0502020202020204" pitchFamily="34" charset="0"/>
                        </a:rPr>
                        <a:t>Priorización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b"/>
                </a:tc>
              </a:tr>
              <a:tr h="24882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Estratégico: Gestión </a:t>
                      </a:r>
                      <a:r>
                        <a:rPr lang="es-CO" sz="1300" u="none" strike="noStrike" dirty="0">
                          <a:effectLst/>
                          <a:latin typeface="Century Gothic" panose="020B0502020202020204" pitchFamily="34" charset="0"/>
                        </a:rPr>
                        <a:t>de Información y Conocimiento 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b"/>
                </a:tc>
              </a:tr>
              <a:tr h="24882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Apoyo: Gestión </a:t>
                      </a:r>
                      <a:r>
                        <a:rPr lang="es-CO" sz="1300" u="none" strike="noStrike" dirty="0">
                          <a:effectLst/>
                          <a:latin typeface="Century Gothic" panose="020B0502020202020204" pitchFamily="34" charset="0"/>
                        </a:rPr>
                        <a:t>Contractual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  <a:latin typeface="Century Gothic" panose="020B0502020202020204" pitchFamily="34" charset="0"/>
                        </a:rPr>
                        <a:t>6,9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b"/>
                </a:tc>
              </a:tr>
              <a:tr h="24882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Misional: Gestión </a:t>
                      </a:r>
                      <a:r>
                        <a:rPr lang="es-CO" sz="1300" u="none" strike="noStrike" dirty="0">
                          <a:effectLst/>
                          <a:latin typeface="Century Gothic" panose="020B0502020202020204" pitchFamily="34" charset="0"/>
                        </a:rPr>
                        <a:t>para la planeación eficiente del </a:t>
                      </a:r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Suelo </a:t>
                      </a:r>
                    </a:p>
                    <a:p>
                      <a:pPr algn="just" fontAlgn="ctr"/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Proyecto Zonificación de plantaciones forestales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  <a:latin typeface="Century Gothic" panose="020B0502020202020204" pitchFamily="34" charset="0"/>
                        </a:rPr>
                        <a:t>6,6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b"/>
                </a:tc>
              </a:tr>
              <a:tr h="27056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Apoyo: Gestión </a:t>
                      </a:r>
                      <a:r>
                        <a:rPr lang="es-CO" sz="1300" u="none" strike="noStrike" dirty="0">
                          <a:effectLst/>
                          <a:latin typeface="Century Gothic" panose="020B0502020202020204" pitchFamily="34" charset="0"/>
                        </a:rPr>
                        <a:t>Financiera (Contabilidad, presupuesto y </a:t>
                      </a:r>
                      <a:r>
                        <a:rPr lang="es-CO" sz="1300" u="none" strike="noStrike" dirty="0" smtClean="0">
                          <a:effectLst/>
                          <a:latin typeface="Century Gothic" panose="020B0502020202020204" pitchFamily="34" charset="0"/>
                        </a:rPr>
                        <a:t>tesorería)*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300" u="none" strike="noStrike" dirty="0">
                          <a:effectLst/>
                          <a:latin typeface="Century Gothic" panose="020B0502020202020204" pitchFamily="34" charset="0"/>
                        </a:rPr>
                        <a:t>5,8</a:t>
                      </a:r>
                      <a:endParaRPr lang="es-CO" sz="13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6" marR="9526" marT="9522" marB="0" anchor="b"/>
                </a:tc>
              </a:tr>
            </a:tbl>
          </a:graphicData>
        </a:graphic>
      </p:graphicFrame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1198563" y="4514252"/>
            <a:ext cx="659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altLang="es-CO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trasladas de la vigencia 2016</a:t>
            </a:r>
            <a:endParaRPr lang="es-CO" altLang="es-CO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4718050" y="1389063"/>
            <a:ext cx="2990850" cy="519112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600" b="1" dirty="0">
                <a:solidFill>
                  <a:srgbClr val="00B050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Orden del día </a:t>
            </a:r>
            <a:endParaRPr lang="es-CO" sz="2600" b="1" dirty="0">
              <a:solidFill>
                <a:srgbClr val="00B050"/>
              </a:solidFill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099" name="CuadroTexto 2"/>
          <p:cNvSpPr txBox="1">
            <a:spLocks noChangeArrowheads="1"/>
          </p:cNvSpPr>
          <p:nvPr/>
        </p:nvSpPr>
        <p:spPr bwMode="auto">
          <a:xfrm>
            <a:off x="1585913" y="2160588"/>
            <a:ext cx="925353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1800" dirty="0" smtClean="0">
                <a:solidFill>
                  <a:srgbClr val="343434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Verificación del quorum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1800" dirty="0" smtClean="0">
                <a:solidFill>
                  <a:srgbClr val="343434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Aprobación del orden del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r>
              <a:rPr lang="es-CO" altLang="es-CO" sz="1800" dirty="0" smtClean="0">
                <a:solidFill>
                  <a:srgbClr val="343434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Ejecución del Programa Anual de Auditoria 2016 y planes de acción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CO" altLang="es-CO" sz="1800" dirty="0" smtClean="0">
                <a:solidFill>
                  <a:srgbClr val="343434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4.    Presentación y aprobación Programa Anual de Auditoria 2017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 startAt="5"/>
              <a:defRPr/>
            </a:pPr>
            <a:r>
              <a:rPr lang="es-CO" altLang="es-CO" sz="1800" dirty="0" smtClean="0">
                <a:solidFill>
                  <a:srgbClr val="343434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Proposiciones y Varios</a:t>
            </a:r>
          </a:p>
        </p:txBody>
      </p:sp>
    </p:spTree>
    <p:extLst>
      <p:ext uri="{BB962C8B-B14F-4D97-AF65-F5344CB8AC3E}">
        <p14:creationId xmlns:p14="http://schemas.microsoft.com/office/powerpoint/2010/main" val="31938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ángulo 2"/>
          <p:cNvSpPr>
            <a:spLocks noChangeArrowheads="1"/>
          </p:cNvSpPr>
          <p:nvPr/>
        </p:nvSpPr>
        <p:spPr bwMode="auto">
          <a:xfrm>
            <a:off x="3117850" y="601663"/>
            <a:ext cx="463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Anual de Auditorias 2016. </a:t>
            </a:r>
            <a:endParaRPr lang="es-CO" altLang="es-CO" sz="1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Ideal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0" y="6493357"/>
            <a:ext cx="89077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 a cambios que puedan surgir en la matriz de riesgos institucional y de corrupción</a:t>
            </a:r>
            <a:endParaRPr lang="es-CO" altLang="es-CO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45" y="1504335"/>
            <a:ext cx="11486661" cy="49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ángulo 2"/>
          <p:cNvSpPr>
            <a:spLocks noChangeArrowheads="1"/>
          </p:cNvSpPr>
          <p:nvPr/>
        </p:nvSpPr>
        <p:spPr bwMode="auto">
          <a:xfrm>
            <a:off x="3117850" y="601663"/>
            <a:ext cx="463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Anual de Auditorias 2016. V </a:t>
            </a: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recursos aprobados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2"/>
          <p:cNvSpPr>
            <a:spLocks noChangeArrowheads="1"/>
          </p:cNvSpPr>
          <p:nvPr/>
        </p:nvSpPr>
        <p:spPr bwMode="auto">
          <a:xfrm>
            <a:off x="0" y="6493357"/>
            <a:ext cx="89077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Sujeto a cambios que puedan surgir en la matriz de riesgos institucional y de corrupción</a:t>
            </a:r>
            <a:endParaRPr lang="es-CO" altLang="es-CO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7" y="1474837"/>
            <a:ext cx="11601259" cy="501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2"/>
          <p:cNvSpPr>
            <a:spLocks noChangeArrowheads="1"/>
          </p:cNvSpPr>
          <p:nvPr/>
        </p:nvSpPr>
        <p:spPr bwMode="auto">
          <a:xfrm>
            <a:off x="2379336" y="1334794"/>
            <a:ext cx="72739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Aprobación Programa Anual de Auditorías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ángulo 2"/>
          <p:cNvSpPr>
            <a:spLocks noChangeArrowheads="1"/>
          </p:cNvSpPr>
          <p:nvPr/>
        </p:nvSpPr>
        <p:spPr bwMode="auto">
          <a:xfrm>
            <a:off x="1122363" y="1989138"/>
            <a:ext cx="659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 aprobados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96" y="2357438"/>
            <a:ext cx="5402318" cy="42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63" y="1627188"/>
            <a:ext cx="2852737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ángulo 4"/>
          <p:cNvSpPr>
            <a:spLocks noChangeArrowheads="1"/>
          </p:cNvSpPr>
          <p:nvPr/>
        </p:nvSpPr>
        <p:spPr bwMode="auto">
          <a:xfrm>
            <a:off x="266700" y="4776788"/>
            <a:ext cx="2951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48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GRACIAS</a:t>
            </a:r>
          </a:p>
        </p:txBody>
      </p:sp>
      <p:sp>
        <p:nvSpPr>
          <p:cNvPr id="11268" name="Rectángulo 3"/>
          <p:cNvSpPr>
            <a:spLocks noChangeArrowheads="1"/>
          </p:cNvSpPr>
          <p:nvPr/>
        </p:nvSpPr>
        <p:spPr bwMode="auto">
          <a:xfrm>
            <a:off x="3135313" y="2671763"/>
            <a:ext cx="570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CO" altLang="es-CO" sz="2400" b="1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5. Proposiciones y varios</a:t>
            </a:r>
          </a:p>
        </p:txBody>
      </p:sp>
      <p:pic>
        <p:nvPicPr>
          <p:cNvPr id="11269" name="Picture 7" descr="http://www.jctranslations.com/wp-content/uploads/2013/02/munec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98938"/>
            <a:ext cx="30559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ángulo 4"/>
          <p:cNvSpPr>
            <a:spLocks noChangeArrowheads="1"/>
          </p:cNvSpPr>
          <p:nvPr/>
        </p:nvSpPr>
        <p:spPr bwMode="auto">
          <a:xfrm>
            <a:off x="266700" y="4776788"/>
            <a:ext cx="2951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48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GRACIAS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" y="1621232"/>
            <a:ext cx="5791201" cy="428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431" y="1713186"/>
            <a:ext cx="5443979" cy="40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ángulo 4"/>
          <p:cNvSpPr>
            <a:spLocks noChangeArrowheads="1"/>
          </p:cNvSpPr>
          <p:nvPr/>
        </p:nvSpPr>
        <p:spPr bwMode="auto">
          <a:xfrm>
            <a:off x="266700" y="4776788"/>
            <a:ext cx="2951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4800" b="1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GRACIAS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119313" y="1609725"/>
            <a:ext cx="8466137" cy="744538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CO" sz="2000" dirty="0" smtClean="0">
                <a:latin typeface="Arial"/>
                <a:cs typeface="Arial"/>
              </a:rPr>
              <a:t>Ser mejores es nuestro </a:t>
            </a:r>
            <a:r>
              <a:rPr lang="es-CO" sz="2000" dirty="0">
                <a:latin typeface="Arial"/>
                <a:cs typeface="Arial"/>
              </a:rPr>
              <a:t>p</a:t>
            </a:r>
            <a:r>
              <a:rPr lang="es-CO" sz="2000" dirty="0" smtClean="0">
                <a:latin typeface="Arial"/>
                <a:cs typeface="Arial"/>
              </a:rPr>
              <a:t>rincipal compromiso!</a:t>
            </a:r>
          </a:p>
          <a:p>
            <a:pPr>
              <a:defRPr/>
            </a:pPr>
            <a:r>
              <a:rPr lang="es-CO" sz="2000" b="1" i="1" dirty="0" smtClean="0"/>
              <a:t>Hacer </a:t>
            </a:r>
            <a:r>
              <a:rPr lang="es-CO" sz="2000" b="1" i="1" dirty="0"/>
              <a:t>más cosas, no es sinónimo de hacerlo mejor </a:t>
            </a:r>
            <a:endParaRPr lang="es-ES" sz="2000" dirty="0">
              <a:latin typeface="Arial"/>
              <a:cs typeface="Arial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673337"/>
            <a:ext cx="4659313" cy="28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17" y="3410714"/>
            <a:ext cx="3020967" cy="17192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2262019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GRACIAS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Ejecución del Programa Anual de Auditoría 2016</a:t>
            </a:r>
          </a:p>
        </p:txBody>
      </p:sp>
      <p:sp>
        <p:nvSpPr>
          <p:cNvPr id="5123" name="Rectángulo 2"/>
          <p:cNvSpPr>
            <a:spLocks noChangeArrowheads="1"/>
          </p:cNvSpPr>
          <p:nvPr/>
        </p:nvSpPr>
        <p:spPr bwMode="auto">
          <a:xfrm>
            <a:off x="1122363" y="1670050"/>
            <a:ext cx="659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Auditorías de </a:t>
            </a: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y Calidad</a:t>
            </a:r>
            <a:endParaRPr lang="es-CO" altLang="es-CO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5" name="Rectángulo 2"/>
          <p:cNvSpPr>
            <a:spLocks noChangeArrowheads="1"/>
          </p:cNvSpPr>
          <p:nvPr/>
        </p:nvSpPr>
        <p:spPr bwMode="auto">
          <a:xfrm>
            <a:off x="1865313" y="4610112"/>
            <a:ext cx="659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Mayor información ver pagina web UPRA (Control Interno)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29043"/>
              </p:ext>
            </p:extLst>
          </p:nvPr>
        </p:nvGraphicFramePr>
        <p:xfrm>
          <a:off x="1936750" y="2192028"/>
          <a:ext cx="89312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/>
                <a:gridCol w="466725"/>
                <a:gridCol w="628650"/>
                <a:gridCol w="542925"/>
                <a:gridCol w="3514724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Auditoria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OM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Riesgos - Impacto</a:t>
                      </a:r>
                      <a:endParaRPr lang="es-CO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Auditoria Gestión del Talento Humano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3</a:t>
                      </a:r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1</a:t>
                      </a:r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(3) Mayor</a:t>
                      </a:r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Auditoria TICs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5</a:t>
                      </a:r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(4) Mayor</a:t>
                      </a:r>
                      <a:r>
                        <a:rPr lang="es-CO" sz="1400" baseline="0" dirty="0" smtClean="0"/>
                        <a:t> – (1) Moderado</a:t>
                      </a:r>
                      <a:endParaRPr lang="es-CO" sz="1400" dirty="0"/>
                    </a:p>
                  </a:txBody>
                  <a:tcPr marL="91441" marR="91441" marT="45718" marB="45718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Auditoría Gestión Contractual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8" marB="4573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8" marB="4573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8" marB="4573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8" marB="4573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(4) Mayor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8" marB="45738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Auditoria Usos - Ordenamiento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O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Moderado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Auditoria Interna de Calidad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CO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1246188" y="4973971"/>
            <a:ext cx="10202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Auditorias de cumplimiento: </a:t>
            </a:r>
            <a:r>
              <a:rPr lang="es-CO" altLang="es-CO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efectuaron 31 revisiones correspondientes a Auditorias de Cumplimiento (Ley).</a:t>
            </a:r>
            <a:endParaRPr lang="es-CO" altLang="es-CO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Acción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684213" y="1992646"/>
            <a:ext cx="102028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accent1"/>
              </a:buClr>
              <a:buFontTx/>
              <a:buNone/>
            </a:pPr>
            <a:r>
              <a:rPr lang="es-CO" altLang="es-CO" sz="1800" dirty="0">
                <a:ea typeface="ＭＳ Ｐゴシック" panose="020B0600070205080204" pitchFamily="34" charset="-128"/>
              </a:rPr>
              <a:t>En el año </a:t>
            </a:r>
            <a:r>
              <a:rPr lang="es-CO" altLang="es-CO" sz="1800" dirty="0" smtClean="0">
                <a:ea typeface="ＭＳ Ｐゴシック" panose="020B0600070205080204" pitchFamily="34" charset="-128"/>
              </a:rPr>
              <a:t>2016 </a:t>
            </a:r>
            <a:r>
              <a:rPr lang="es-CO" altLang="es-CO" sz="1800" dirty="0">
                <a:ea typeface="ＭＳ Ｐゴシック" panose="020B0600070205080204" pitchFamily="34" charset="-128"/>
              </a:rPr>
              <a:t>se </a:t>
            </a:r>
            <a:r>
              <a:rPr lang="es-CO" altLang="es-CO" sz="1800" dirty="0" smtClean="0">
                <a:ea typeface="ＭＳ Ｐゴシック" panose="020B0600070205080204" pitchFamily="34" charset="-128"/>
              </a:rPr>
              <a:t>efectuaron seguimientos a los planes de mejora resultantes de las auditorias internas de gestión y calidad y las siguientes son las estadísticas para cada uno de los trimestres, así:</a:t>
            </a:r>
            <a:endParaRPr lang="es-CO" altLang="es-CO" sz="1800" dirty="0">
              <a:ea typeface="ＭＳ Ｐゴシック" panose="020B0600070205080204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811" y="3110152"/>
            <a:ext cx="4580803" cy="27522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570663" y="3110152"/>
            <a:ext cx="4764087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Bef>
                <a:spcPct val="0"/>
              </a:spcBef>
            </a:pPr>
            <a:r>
              <a:rPr lang="en-US" altLang="es-CO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Se emitió informe sobre los planes de mejora vencidos, para que la administración estableciera las medidas pertinentes. Por lo correspondiente al ultimo </a:t>
            </a:r>
            <a:r>
              <a:rPr lang="en-US" altLang="es-CO" dirty="0" err="1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trimestre</a:t>
            </a:r>
            <a:r>
              <a:rPr lang="en-US" altLang="es-CO" dirty="0" smtClean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s-CO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 2016, se evaluará la efectividad de las mismas en febrero de 2017</a:t>
            </a:r>
            <a:r>
              <a:rPr lang="en-US" altLang="es-CO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en-US" altLang="es-CO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3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Acción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665163" y="1706896"/>
            <a:ext cx="102028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s-CO" altLang="es-CO" sz="1800" dirty="0">
                <a:ea typeface="ＭＳ Ｐゴシック" panose="020B0600070205080204" pitchFamily="34" charset="-128"/>
              </a:rPr>
              <a:t>Las siguientes son las áreas y procesos auditados que no implementaron el plan de </a:t>
            </a:r>
            <a:r>
              <a:rPr lang="es-CO" altLang="es-CO" sz="1800" dirty="0" smtClean="0">
                <a:ea typeface="ＭＳ Ｐゴシック" panose="020B0600070205080204" pitchFamily="34" charset="-128"/>
              </a:rPr>
              <a:t>acción en las fechas estipuladas, así:</a:t>
            </a:r>
            <a:endParaRPr lang="es-CO" altLang="es-CO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7347"/>
              </p:ext>
            </p:extLst>
          </p:nvPr>
        </p:nvGraphicFramePr>
        <p:xfrm>
          <a:off x="2181223" y="2369598"/>
          <a:ext cx="7553326" cy="3584576"/>
        </p:xfrm>
        <a:graphic>
          <a:graphicData uri="http://schemas.openxmlformats.org/drawingml/2006/table">
            <a:tbl>
              <a:tblPr/>
              <a:tblGrid>
                <a:gridCol w="1961931"/>
                <a:gridCol w="2834600"/>
                <a:gridCol w="2756795"/>
              </a:tblGrid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Proceso Auditado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Debilidad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Fecha de vencimiento Actividad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Derechos de Autor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Aprobar la Política de Derechos de Autor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Charla informativa a funcionarios y contratistas sobre la política de Derechos de Autor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2016-06-30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2016-07-29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Uso eficiente del Suelo y Adecuación de Tierras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Actualizar los componentes del proceso GPU en el Portal Web, trimestralmente.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2016-07-29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Planeación estratégica y control a la Gestión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Realizar seguimiento a los indicadores que presenten rango mínimo para el establecimiento de acciones correctivas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2016-09-30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4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Acción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617538" y="1635125"/>
            <a:ext cx="102028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s-CO" altLang="es-CO" sz="1800" dirty="0">
                <a:ea typeface="ＭＳ Ｐゴシック" panose="020B0600070205080204" pitchFamily="34" charset="-128"/>
              </a:rPr>
              <a:t>Las siguientes son las áreas y procesos auditados que no implementaron el plan de </a:t>
            </a:r>
            <a:r>
              <a:rPr lang="es-CO" altLang="es-CO" sz="1800" dirty="0" smtClean="0">
                <a:ea typeface="ＭＳ Ｐゴシック" panose="020B0600070205080204" pitchFamily="34" charset="-128"/>
              </a:rPr>
              <a:t>acción</a:t>
            </a:r>
            <a:r>
              <a:rPr lang="es-CO" altLang="es-CO" sz="1800" dirty="0">
                <a:ea typeface="ＭＳ Ｐゴシック" panose="020B0600070205080204" pitchFamily="34" charset="-128"/>
              </a:rPr>
              <a:t> </a:t>
            </a:r>
            <a:r>
              <a:rPr lang="es-CO" altLang="es-CO" sz="1800" dirty="0" smtClean="0">
                <a:ea typeface="ＭＳ Ｐゴシック" panose="020B0600070205080204" pitchFamily="34" charset="-128"/>
              </a:rPr>
              <a:t>en las fechas estipuladas, así:</a:t>
            </a:r>
            <a:endParaRPr lang="es-CO" altLang="es-CO" sz="18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10146"/>
              </p:ext>
            </p:extLst>
          </p:nvPr>
        </p:nvGraphicFramePr>
        <p:xfrm>
          <a:off x="2028823" y="2378075"/>
          <a:ext cx="7553326" cy="3163888"/>
        </p:xfrm>
        <a:graphic>
          <a:graphicData uri="http://schemas.openxmlformats.org/drawingml/2006/table">
            <a:tbl>
              <a:tblPr/>
              <a:tblGrid>
                <a:gridCol w="1961931"/>
                <a:gridCol w="2834600"/>
                <a:gridCol w="2756795"/>
              </a:tblGrid>
              <a:tr h="650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Proceso Auditado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Debilidad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Fecha de vencimiento Actividad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BFDE"/>
                    </a:solidFill>
                  </a:tcPr>
                </a:tc>
              </a:tr>
              <a:tr h="1733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Gestión Financiera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Actualizar las políticas de gestión y manejo de Tesorería incorporando las medidas correctivas dadas al manejo del PAC.</a:t>
                      </a:r>
                    </a:p>
                    <a:p>
                      <a:endParaRPr kumimoji="0" lang="es-CO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r>
                        <a:rPr kumimoji="0" lang="es-CO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Publicar en el SITE las políticas de Tesorería.</a:t>
                      </a:r>
                    </a:p>
                    <a:p>
                      <a:endParaRPr kumimoji="0" lang="es-CO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  <a:p>
                      <a:r>
                        <a:rPr kumimoji="0" lang="es-CO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+mn-cs"/>
                        </a:rPr>
                        <a:t>Adelantar las reuniones necesarias en relación a cambios en las políticas de manejo del PAC o gestión del pago de obligaciones.</a:t>
                      </a:r>
                      <a:endParaRPr kumimoji="0" lang="es-CO" altLang="es-CO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2016-05-30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2016-06-30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30-06-2016</a:t>
                      </a:r>
                      <a:endParaRPr kumimoji="0" lang="es-CO" altLang="es-CO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Gestión Documental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 replantearon las actividades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rgbClr val="215968"/>
                          </a:solidFill>
                          <a:latin typeface="Calibri" pitchFamily="34" charset="0"/>
                          <a:ea typeface="SimSun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s-CO" altLang="es-C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2016 - 2017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0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ndicadores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684213" y="1992646"/>
            <a:ext cx="1020286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4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s-CO" altLang="es-CO" sz="1800" dirty="0" smtClean="0">
                <a:ea typeface="ＭＳ Ｐゴシック" panose="020B0600070205080204" pitchFamily="34" charset="-128"/>
              </a:rPr>
              <a:t>Se </a:t>
            </a:r>
            <a:r>
              <a:rPr lang="es-CO" altLang="es-CO" sz="1800" dirty="0">
                <a:ea typeface="ＭＳ Ｐゴシック" panose="020B0600070205080204" pitchFamily="34" charset="-128"/>
              </a:rPr>
              <a:t>evaluaron los siguientes indicadores por parte </a:t>
            </a:r>
            <a:r>
              <a:rPr lang="es-CO" altLang="es-CO" sz="1800" dirty="0" smtClean="0">
                <a:ea typeface="ＭＳ Ｐゴシック" panose="020B0600070205080204" pitchFamily="34" charset="-128"/>
              </a:rPr>
              <a:t>del Asesor de Control interno, así:</a:t>
            </a:r>
            <a:endParaRPr lang="es-CO" altLang="es-CO" sz="1800" dirty="0">
              <a:ea typeface="ＭＳ Ｐゴシック" panose="020B0600070205080204" pitchFamily="34" charset="-128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781300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>
            <a:spLocks noChangeArrowheads="1"/>
          </p:cNvSpPr>
          <p:nvPr/>
        </p:nvSpPr>
        <p:spPr bwMode="auto">
          <a:xfrm>
            <a:off x="5395913" y="3068638"/>
            <a:ext cx="46799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215968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Grado de cumplimiento del programa/plan anual de </a:t>
            </a:r>
            <a:r>
              <a:rPr lang="es-CO" altLang="es-CO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auditoría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Oportunidad en la presentación de </a:t>
            </a:r>
            <a:r>
              <a:rPr lang="es-CO" altLang="es-CO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informes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Grado de cumplimiento de los planes de </a:t>
            </a:r>
            <a:r>
              <a:rPr lang="es-CO" altLang="es-CO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mejoramiento.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8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Nivel de satisfacción del usuario interno de las </a:t>
            </a:r>
            <a:r>
              <a:rPr lang="es-CO" altLang="es-CO" sz="18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auditorías</a:t>
            </a:r>
            <a:endParaRPr lang="es-ES" altLang="es-CO" sz="18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84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los Indicadores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684213" y="1992646"/>
            <a:ext cx="102028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 sz="1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Resultados de </a:t>
            </a:r>
            <a:r>
              <a:rPr lang="es-CO" altLang="es-CO" sz="1800" b="1" dirty="0">
                <a:ea typeface="ＭＳ Ｐゴシック" panose="020B0600070205080204" pitchFamily="34" charset="-128"/>
              </a:rPr>
              <a:t>Grado de cumplimiento del programa/plan anual de auditoría</a:t>
            </a:r>
          </a:p>
          <a:p>
            <a:pPr>
              <a:spcBef>
                <a:spcPct val="0"/>
              </a:spcBef>
              <a:buNone/>
            </a:pPr>
            <a:endParaRPr lang="es-CO" altLang="es-CO" sz="18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448" y="2710102"/>
            <a:ext cx="4580803" cy="2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ángulo 2"/>
          <p:cNvSpPr>
            <a:spLocks noChangeArrowheads="1"/>
          </p:cNvSpPr>
          <p:nvPr/>
        </p:nvSpPr>
        <p:spPr bwMode="auto">
          <a:xfrm>
            <a:off x="2249488" y="1204913"/>
            <a:ext cx="8123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2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altLang="es-CO" sz="2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los Indicadores</a:t>
            </a:r>
            <a:endParaRPr lang="es-CO" altLang="es-CO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2"/>
          <p:cNvSpPr>
            <a:spLocks noChangeArrowheads="1"/>
          </p:cNvSpPr>
          <p:nvPr/>
        </p:nvSpPr>
        <p:spPr bwMode="auto">
          <a:xfrm>
            <a:off x="684213" y="1992646"/>
            <a:ext cx="1020286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 sz="1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Resultados de </a:t>
            </a:r>
            <a:r>
              <a:rPr lang="es-CO" altLang="es-CO" sz="1800" b="1" dirty="0">
                <a:ea typeface="ＭＳ Ｐゴシック" panose="020B0600070205080204" pitchFamily="34" charset="-128"/>
              </a:rPr>
              <a:t>Oportunidad en la presentación de informes</a:t>
            </a:r>
          </a:p>
          <a:p>
            <a:pPr>
              <a:spcBef>
                <a:spcPct val="0"/>
              </a:spcBef>
              <a:buNone/>
            </a:pPr>
            <a:endParaRPr lang="es-CO" altLang="es-CO" sz="18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048" y="2710102"/>
            <a:ext cx="4580803" cy="275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1929733FE7544FBB92777B850DABFC" ma:contentTypeVersion="10" ma:contentTypeDescription="Crear nuevo documento." ma:contentTypeScope="" ma:versionID="61473870f9db0ab18d5428554e491b3a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f6a065c12e5c3eb94f3d9b69a0c5522e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Categoría_x0020_Documento"/>
                <xsd:element ref="ns2:Subcategoría_x0020_Documento" minOccurs="0"/>
                <xsd:element ref="ns2:Añ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Categoría_x0020_Documento" ma:index="9" ma:displayName="Categoría Documento" ma:default="PAA" ma:format="Dropdown" ma:internalName="Categor_x00ed_a_x0020_Documento" ma:readOnly="false">
      <xsd:simpleType>
        <xsd:restriction base="dms:Choice">
          <xsd:enumeration value="PAA"/>
          <xsd:enumeration value="Seguimiento"/>
          <xsd:enumeration value="Informes"/>
          <xsd:enumeration value="Auditorias"/>
        </xsd:restriction>
      </xsd:simpleType>
    </xsd:element>
    <xsd:element name="Subcategoría_x0020_Documento" ma:index="10" nillable="true" ma:displayName="Subcategoría Documento" ma:format="Dropdown" ma:internalName="Subcategor_x00ed_a_x0020_Documento" ma:readOnly="false">
      <xsd:simpleType>
        <xsd:restriction base="dms:Choice">
          <xsd:enumeration value="FURAG"/>
          <xsd:enumeration value="Estado Sistema"/>
          <xsd:enumeration value="PQRSD"/>
          <xsd:enumeration value="PAAC-MR"/>
          <xsd:enumeration value="CIC"/>
          <xsd:enumeration value="Evaluación Gestión Institucional"/>
          <xsd:enumeration value="Derechos Autor"/>
          <xsd:enumeration value="e-kogui"/>
          <xsd:enumeration value="Austeridad Gasto"/>
          <xsd:enumeration value="Seguimiento Plan"/>
          <xsd:enumeration value="Redacción Cuenta Fiscal"/>
          <xsd:enumeration value="Gestión Contractual"/>
          <xsd:enumeration value="SIGEP"/>
          <xsd:enumeration value="Estado Emergencia"/>
          <xsd:enumeration value="Procesos Disciplinarios"/>
          <xsd:enumeration value="Carrera Administrativa"/>
          <xsd:enumeration value="Rendición Cuentas"/>
        </xsd:restriction>
      </xsd:simpleType>
    </xsd:element>
    <xsd:element name="Año" ma:index="11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2016</Año>
    <Categoría_x0020_Documento xmlns="a7912b74-821a-4119-aad9-e1c9b233eb5e">Seguimiento</Categoría_x0020_Documento>
    <Subcategoría_x0020_Documento xmlns="a7912b74-821a-4119-aad9-e1c9b233eb5e" xsi:nil="true"/>
    <VariationsItemGroupID xmlns="http://schemas.microsoft.com/sharepoint/v3">86e3f96e-b9a9-4838-af45-894596b45988</VariationsItemGroupID>
  </documentManagement>
</p:properties>
</file>

<file path=customXml/itemProps1.xml><?xml version="1.0" encoding="utf-8"?>
<ds:datastoreItem xmlns:ds="http://schemas.openxmlformats.org/officeDocument/2006/customXml" ds:itemID="{A346868B-C74B-440D-8FF5-EEC848D32EE6}"/>
</file>

<file path=customXml/itemProps2.xml><?xml version="1.0" encoding="utf-8"?>
<ds:datastoreItem xmlns:ds="http://schemas.openxmlformats.org/officeDocument/2006/customXml" ds:itemID="{863770BD-9774-40F9-BBC2-D085CBFDD8F5}"/>
</file>

<file path=customXml/itemProps3.xml><?xml version="1.0" encoding="utf-8"?>
<ds:datastoreItem xmlns:ds="http://schemas.openxmlformats.org/officeDocument/2006/customXml" ds:itemID="{F9E6C450-CA47-4B81-92E0-D84D2A7A401F}"/>
</file>

<file path=docProps/app.xml><?xml version="1.0" encoding="utf-8"?>
<Properties xmlns="http://schemas.openxmlformats.org/officeDocument/2006/extended-properties" xmlns:vt="http://schemas.openxmlformats.org/officeDocument/2006/docPropsVTypes">
  <TotalTime>2263</TotalTime>
  <Words>1314</Words>
  <Application>Microsoft Office PowerPoint</Application>
  <PresentationFormat>Panorámica</PresentationFormat>
  <Paragraphs>302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Riesgos residuales – Altos y extremos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CICI diciembre</dc:title>
  <dc:creator>Felipe Alejandro Garcia Barbosa</dc:creator>
  <cp:lastModifiedBy>Ivonne Torres Rubiano</cp:lastModifiedBy>
  <cp:revision>52</cp:revision>
  <dcterms:created xsi:type="dcterms:W3CDTF">2015-08-26T16:13:21Z</dcterms:created>
  <dcterms:modified xsi:type="dcterms:W3CDTF">2016-12-29T20:17:04Z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0x010100C71929733FE7544FBB92777B850DABFC</vt:lpwstr>
  </property>
</Properties>
</file>