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81" r:id="rId5"/>
    <p:sldId id="277" r:id="rId6"/>
    <p:sldId id="273" r:id="rId7"/>
    <p:sldId id="274" r:id="rId8"/>
    <p:sldId id="285" r:id="rId9"/>
    <p:sldId id="283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9" r:id="rId21"/>
    <p:sldId id="298" r:id="rId22"/>
    <p:sldId id="279" r:id="rId23"/>
  </p:sldIdLst>
  <p:sldSz cx="12192000" cy="6858000"/>
  <p:notesSz cx="6858000" cy="9144000"/>
  <p:embeddedFontLst>
    <p:embeddedFont>
      <p:font typeface="Aptos Narrow" panose="020B0604020202020204" charset="0"/>
      <p:regular r:id="rId25"/>
      <p:bold r:id="rId26"/>
      <p:italic r:id="rId27"/>
      <p:boldItalic r:id="rId28"/>
    </p:embeddedFont>
    <p:embeddedFont>
      <p:font typeface="Nunito Sans" pitchFamily="2" charset="0"/>
      <p:regular r:id="rId29"/>
      <p:bold r:id="rId30"/>
      <p:italic r:id="rId31"/>
      <p:boldItalic r:id="rId32"/>
    </p:embeddedFont>
    <p:embeddedFont>
      <p:font typeface="Nunito Sans ExtraBold" pitchFamily="2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AB5"/>
    <a:srgbClr val="C59E41"/>
    <a:srgbClr val="70AD47"/>
    <a:srgbClr val="236C95"/>
    <a:srgbClr val="7D9837"/>
    <a:srgbClr val="2F753E"/>
    <a:srgbClr val="1F4E79"/>
    <a:srgbClr val="009165"/>
    <a:srgbClr val="27689D"/>
    <a:srgbClr val="009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884BF-AF73-4E95-B6AC-2C464AEEA118}" v="64" dt="2025-01-31T21:56:20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6023" autoAdjust="0"/>
  </p:normalViewPr>
  <p:slideViewPr>
    <p:cSldViewPr snapToGrid="0">
      <p:cViewPr varScale="1">
        <p:scale>
          <a:sx n="82" d="100"/>
          <a:sy n="82" d="100"/>
        </p:scale>
        <p:origin x="9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33F08BD4-7D12-41EE-B6F2-011DE6E9A97D}" type="datetimeFigureOut">
              <a:rPr lang="es-CO" smtClean="0"/>
              <a:pPr/>
              <a:t>31/01/2025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759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42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891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8392D368-3CA7-BEC5-C777-F7ED6D614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1262" y="2177935"/>
            <a:ext cx="1654925" cy="1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8392D368-3CA7-BEC5-C777-F7ED6D614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1262" y="889462"/>
            <a:ext cx="1654925" cy="1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EA35F8-CDD4-507F-99BE-ED31F1D215B0}"/>
              </a:ext>
            </a:extLst>
          </p:cNvPr>
          <p:cNvSpPr/>
          <p:nvPr userDrawn="1"/>
        </p:nvSpPr>
        <p:spPr>
          <a:xfrm>
            <a:off x="0" y="831273"/>
            <a:ext cx="12192000" cy="5195454"/>
          </a:xfrm>
          <a:prstGeom prst="rect">
            <a:avLst/>
          </a:prstGeom>
          <a:solidFill>
            <a:srgbClr val="C59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B189F86-454E-9E72-1000-C8DC45754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3778" y="6353172"/>
            <a:ext cx="924964" cy="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0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FBEAF21-6E28-B635-562A-CE25E7EC4B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073" y="156556"/>
            <a:ext cx="458586" cy="45858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0E154A3-3A20-8459-9CA7-BF789C628608}"/>
              </a:ext>
            </a:extLst>
          </p:cNvPr>
          <p:cNvSpPr/>
          <p:nvPr userDrawn="1"/>
        </p:nvSpPr>
        <p:spPr>
          <a:xfrm>
            <a:off x="0" y="6683432"/>
            <a:ext cx="12192000" cy="174568"/>
          </a:xfrm>
          <a:prstGeom prst="rect">
            <a:avLst/>
          </a:prstGeom>
          <a:solidFill>
            <a:srgbClr val="C59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www.upra.gov.co</a:t>
            </a:r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8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8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2531158"/>
            <a:ext cx="5115455" cy="3837603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45591" y="280710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CONSO C-1704-1100-11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2" name="Título 13">
            <a:extLst>
              <a:ext uri="{FF2B5EF4-FFF2-40B4-BE49-F238E27FC236}">
                <a16:creationId xmlns:a16="http://schemas.microsoft.com/office/drawing/2014/main" id="{6D86630F-B571-36FC-2F3B-FCCD3D9D5239}"/>
              </a:ext>
            </a:extLst>
          </p:cNvPr>
          <p:cNvSpPr txBox="1">
            <a:spLocks/>
          </p:cNvSpPr>
          <p:nvPr/>
        </p:nvSpPr>
        <p:spPr>
          <a:xfrm>
            <a:off x="1545591" y="1464421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$6.500.000.000,00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0B00F2-B004-95E3-9D76-F664C7D6A801}"/>
              </a:ext>
            </a:extLst>
          </p:cNvPr>
          <p:cNvSpPr txBox="1"/>
          <p:nvPr/>
        </p:nvSpPr>
        <p:spPr>
          <a:xfrm>
            <a:off x="7225297" y="2603727"/>
            <a:ext cx="41373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31 de diciembre de 2024 se logró comprometer el 99,1% de los recursos asignados para el proyecto de inversión C-1704-1100-11 - CONSO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 El 0,9% del presupuesto de este proyecto no se ejecutó, el saldo se refleja en la apropiación disponible por valor de $56.309.877,00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Al cierre de vigencia para este proyecto no se constituyó rezago presupuestal.</a:t>
            </a:r>
            <a:endParaRPr lang="es-CO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64BF22-12DA-A388-5579-FF51155B6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04" y="2603727"/>
            <a:ext cx="6744025" cy="39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4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1253306"/>
            <a:ext cx="5115455" cy="5115455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45591" y="280710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FORTA C-1799-1100-3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32" y="158200"/>
            <a:ext cx="1041037" cy="1041037"/>
          </a:xfrm>
          <a:prstGeom prst="rect">
            <a:avLst/>
          </a:prstGeom>
        </p:spPr>
      </p:pic>
      <p:sp>
        <p:nvSpPr>
          <p:cNvPr id="2" name="Título 13">
            <a:extLst>
              <a:ext uri="{FF2B5EF4-FFF2-40B4-BE49-F238E27FC236}">
                <a16:creationId xmlns:a16="http://schemas.microsoft.com/office/drawing/2014/main" id="{6D86630F-B571-36FC-2F3B-FCCD3D9D5239}"/>
              </a:ext>
            </a:extLst>
          </p:cNvPr>
          <p:cNvSpPr txBox="1">
            <a:spLocks/>
          </p:cNvSpPr>
          <p:nvPr/>
        </p:nvSpPr>
        <p:spPr>
          <a:xfrm>
            <a:off x="1545591" y="1220960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Apropiación inicial</a:t>
            </a:r>
          </a:p>
          <a:p>
            <a:r>
              <a:rPr lang="es-ES" dirty="0">
                <a:solidFill>
                  <a:schemeClr val="tx1"/>
                </a:solidFill>
              </a:rPr>
              <a:t>$17.000.000.000,00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C5BA0C-330A-F4A3-F3A6-0E1DC232D869}"/>
              </a:ext>
            </a:extLst>
          </p:cNvPr>
          <p:cNvSpPr txBox="1"/>
          <p:nvPr/>
        </p:nvSpPr>
        <p:spPr>
          <a:xfrm>
            <a:off x="6426086" y="1718152"/>
            <a:ext cx="511545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Con corte al 31 de diciembre de 2024 se logró comprometer el 98,3% de los recursos asignados para el proyecto de inversión </a:t>
            </a:r>
            <a:r>
              <a:rPr lang="es-ES" sz="1500" dirty="0"/>
              <a:t>C-1799-1100-3 </a:t>
            </a:r>
            <a:r>
              <a:rPr lang="es-CO" sz="1500" dirty="0"/>
              <a:t>– FORTA.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 El 0,8% del presupuesto del presupuesto de este proyecto no se ejecutó, el saldo se refleja en la apropiación disponible por valor de $141.070.461,6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**Es importante precisar que, el MHCP en el mes de diciembre de 2024 realizó una reducción presupuestal a este proyecto por valor de $153.711.622,00 lo que corresponde al 0,9% del presupuesto asignado.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Al cierre de vigencia para este proyecto se constituyeron 4 cuentas por pagar por valor de  $60.810.710,66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ECC5A0-633E-F58E-9DB1-BEC7F5B8B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20" y="2373600"/>
            <a:ext cx="6445821" cy="4140391"/>
          </a:xfrm>
          <a:prstGeom prst="rect">
            <a:avLst/>
          </a:prstGeom>
        </p:spPr>
      </p:pic>
      <p:sp>
        <p:nvSpPr>
          <p:cNvPr id="3" name="Título 13">
            <a:extLst>
              <a:ext uri="{FF2B5EF4-FFF2-40B4-BE49-F238E27FC236}">
                <a16:creationId xmlns:a16="http://schemas.microsoft.com/office/drawing/2014/main" id="{7D141325-0B7C-E126-2847-A4D0638F1A7F}"/>
              </a:ext>
            </a:extLst>
          </p:cNvPr>
          <p:cNvSpPr txBox="1">
            <a:spLocks/>
          </p:cNvSpPr>
          <p:nvPr/>
        </p:nvSpPr>
        <p:spPr>
          <a:xfrm>
            <a:off x="3882452" y="3915776"/>
            <a:ext cx="2817789" cy="544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**Apropiación vigente</a:t>
            </a:r>
          </a:p>
          <a:p>
            <a:r>
              <a:rPr lang="es-ES" dirty="0">
                <a:solidFill>
                  <a:schemeClr val="tx1"/>
                </a:solidFill>
              </a:rPr>
              <a:t>$16.850.968.867,00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33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663246" y="403218"/>
            <a:ext cx="88655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/>
              <a:t>5. Ejecución presupuestal VS Acuerdo de gestión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BE8BF1-7E17-0A9D-D93A-BA511CC33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22379"/>
              </p:ext>
            </p:extLst>
          </p:nvPr>
        </p:nvGraphicFramePr>
        <p:xfrm>
          <a:off x="226518" y="1516390"/>
          <a:ext cx="11750622" cy="3775137"/>
        </p:xfrm>
        <a:graphic>
          <a:graphicData uri="http://schemas.openxmlformats.org/drawingml/2006/table">
            <a:tbl>
              <a:tblPr/>
              <a:tblGrid>
                <a:gridCol w="433049">
                  <a:extLst>
                    <a:ext uri="{9D8B030D-6E8A-4147-A177-3AD203B41FA5}">
                      <a16:colId xmlns:a16="http://schemas.microsoft.com/office/drawing/2014/main" val="3478890784"/>
                    </a:ext>
                  </a:extLst>
                </a:gridCol>
                <a:gridCol w="614597">
                  <a:extLst>
                    <a:ext uri="{9D8B030D-6E8A-4147-A177-3AD203B41FA5}">
                      <a16:colId xmlns:a16="http://schemas.microsoft.com/office/drawing/2014/main" val="3003686923"/>
                    </a:ext>
                  </a:extLst>
                </a:gridCol>
                <a:gridCol w="1379095">
                  <a:extLst>
                    <a:ext uri="{9D8B030D-6E8A-4147-A177-3AD203B41FA5}">
                      <a16:colId xmlns:a16="http://schemas.microsoft.com/office/drawing/2014/main" val="4232377804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4092639076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1119336916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3336785018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2060158969"/>
                    </a:ext>
                  </a:extLst>
                </a:gridCol>
                <a:gridCol w="524656">
                  <a:extLst>
                    <a:ext uri="{9D8B030D-6E8A-4147-A177-3AD203B41FA5}">
                      <a16:colId xmlns:a16="http://schemas.microsoft.com/office/drawing/2014/main" val="4232000436"/>
                    </a:ext>
                  </a:extLst>
                </a:gridCol>
                <a:gridCol w="536815">
                  <a:extLst>
                    <a:ext uri="{9D8B030D-6E8A-4147-A177-3AD203B41FA5}">
                      <a16:colId xmlns:a16="http://schemas.microsoft.com/office/drawing/2014/main" val="1666969253"/>
                    </a:ext>
                  </a:extLst>
                </a:gridCol>
                <a:gridCol w="1127093">
                  <a:extLst>
                    <a:ext uri="{9D8B030D-6E8A-4147-A177-3AD203B41FA5}">
                      <a16:colId xmlns:a16="http://schemas.microsoft.com/office/drawing/2014/main" val="969080034"/>
                    </a:ext>
                  </a:extLst>
                </a:gridCol>
                <a:gridCol w="614597">
                  <a:extLst>
                    <a:ext uri="{9D8B030D-6E8A-4147-A177-3AD203B41FA5}">
                      <a16:colId xmlns:a16="http://schemas.microsoft.com/office/drawing/2014/main" val="3610369155"/>
                    </a:ext>
                  </a:extLst>
                </a:gridCol>
                <a:gridCol w="1180745">
                  <a:extLst>
                    <a:ext uri="{9D8B030D-6E8A-4147-A177-3AD203B41FA5}">
                      <a16:colId xmlns:a16="http://schemas.microsoft.com/office/drawing/2014/main" val="2891696288"/>
                    </a:ext>
                  </a:extLst>
                </a:gridCol>
                <a:gridCol w="608840">
                  <a:extLst>
                    <a:ext uri="{9D8B030D-6E8A-4147-A177-3AD203B41FA5}">
                      <a16:colId xmlns:a16="http://schemas.microsoft.com/office/drawing/2014/main" val="2817323341"/>
                    </a:ext>
                  </a:extLst>
                </a:gridCol>
                <a:gridCol w="608840">
                  <a:extLst>
                    <a:ext uri="{9D8B030D-6E8A-4147-A177-3AD203B41FA5}">
                      <a16:colId xmlns:a16="http://schemas.microsoft.com/office/drawing/2014/main" val="1904711460"/>
                    </a:ext>
                  </a:extLst>
                </a:gridCol>
              </a:tblGrid>
              <a:tr h="64132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COMPROMISO 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COMPROMISO REAL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REAL / 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OBLIGACIÓN 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OBLIGACIÓN REAL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REAL / 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12961"/>
                  </a:ext>
                </a:extLst>
              </a:tr>
              <a:tr h="44372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13.088.739.000,00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12.429.739.000,00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12.355.581.254,63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12.429.739.000,00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12.355.581.254,63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669405"/>
                  </a:ext>
                </a:extLst>
              </a:tr>
              <a:tr h="48532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INVERSIÓN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20.000.000.000,00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20.000.000.000,00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19.829.926.836,00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20.000.000.000,00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19.829.926.836,00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868783"/>
                  </a:ext>
                </a:extLst>
              </a:tr>
              <a:tr h="485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10.693.166.391,00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10.697.846.880,00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10.632.777.742,91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10.697.846.880,00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10.632.777.742,91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015716"/>
                  </a:ext>
                </a:extLst>
              </a:tr>
              <a:tr h="485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6.500.000.000,00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6.500.000.000,00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6.443.690.123,00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6.500.000.000,00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6.443.690.123,00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443167"/>
                  </a:ext>
                </a:extLst>
              </a:tr>
              <a:tr h="485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C-1799-1100-3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16.850.968.867,00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17.000.000.000,00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16.709.898.405,40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17.000.000.000,00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16.709.898.405,40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30258"/>
                  </a:ext>
                </a:extLst>
              </a:tr>
              <a:tr h="74878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67.132.874.258,00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66.627.585.880,00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65.971.874.361,94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66.627.585.880,00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65.971.874.361,94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25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6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951532" y="299045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6. Gastos de viaje y manutención</a:t>
            </a:r>
          </a:p>
          <a:p>
            <a:pPr algn="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C12128-4BD9-5A86-E69A-27C5F5D9CD1B}"/>
              </a:ext>
            </a:extLst>
          </p:cNvPr>
          <p:cNvSpPr txBox="1"/>
          <p:nvPr/>
        </p:nvSpPr>
        <p:spPr>
          <a:xfrm>
            <a:off x="320319" y="5091308"/>
            <a:ext cx="4162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Al cierre de la vigencia fiscal 2024 todas las comisiones fueron legalizadas y pagadas.</a:t>
            </a:r>
            <a:endParaRPr lang="es-CO" sz="1600" dirty="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2819B15-96C9-7987-587C-3DF5CE5A2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93" y="74297"/>
            <a:ext cx="945851" cy="945851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9C857767-987E-4F01-460B-3C2A2735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7" y="4841568"/>
            <a:ext cx="1669031" cy="166903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9B160A-ECD2-79FF-3B6F-43F39592C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63345"/>
              </p:ext>
            </p:extLst>
          </p:nvPr>
        </p:nvGraphicFramePr>
        <p:xfrm>
          <a:off x="320319" y="1020148"/>
          <a:ext cx="11656822" cy="3566846"/>
        </p:xfrm>
        <a:graphic>
          <a:graphicData uri="http://schemas.openxmlformats.org/drawingml/2006/table">
            <a:tbl>
              <a:tblPr/>
              <a:tblGrid>
                <a:gridCol w="2582100">
                  <a:extLst>
                    <a:ext uri="{9D8B030D-6E8A-4147-A177-3AD203B41FA5}">
                      <a16:colId xmlns:a16="http://schemas.microsoft.com/office/drawing/2014/main" val="818443672"/>
                    </a:ext>
                  </a:extLst>
                </a:gridCol>
                <a:gridCol w="992069">
                  <a:extLst>
                    <a:ext uri="{9D8B030D-6E8A-4147-A177-3AD203B41FA5}">
                      <a16:colId xmlns:a16="http://schemas.microsoft.com/office/drawing/2014/main" val="2651543714"/>
                    </a:ext>
                  </a:extLst>
                </a:gridCol>
                <a:gridCol w="1416757">
                  <a:extLst>
                    <a:ext uri="{9D8B030D-6E8A-4147-A177-3AD203B41FA5}">
                      <a16:colId xmlns:a16="http://schemas.microsoft.com/office/drawing/2014/main" val="1220541689"/>
                    </a:ext>
                  </a:extLst>
                </a:gridCol>
                <a:gridCol w="1457527">
                  <a:extLst>
                    <a:ext uri="{9D8B030D-6E8A-4147-A177-3AD203B41FA5}">
                      <a16:colId xmlns:a16="http://schemas.microsoft.com/office/drawing/2014/main" val="3893885144"/>
                    </a:ext>
                  </a:extLst>
                </a:gridCol>
                <a:gridCol w="1454130">
                  <a:extLst>
                    <a:ext uri="{9D8B030D-6E8A-4147-A177-3AD203B41FA5}">
                      <a16:colId xmlns:a16="http://schemas.microsoft.com/office/drawing/2014/main" val="2958716083"/>
                    </a:ext>
                  </a:extLst>
                </a:gridCol>
                <a:gridCol w="1195921">
                  <a:extLst>
                    <a:ext uri="{9D8B030D-6E8A-4147-A177-3AD203B41FA5}">
                      <a16:colId xmlns:a16="http://schemas.microsoft.com/office/drawing/2014/main" val="2615745803"/>
                    </a:ext>
                  </a:extLst>
                </a:gridCol>
                <a:gridCol w="1498298">
                  <a:extLst>
                    <a:ext uri="{9D8B030D-6E8A-4147-A177-3AD203B41FA5}">
                      <a16:colId xmlns:a16="http://schemas.microsoft.com/office/drawing/2014/main" val="1959184235"/>
                    </a:ext>
                  </a:extLst>
                </a:gridCol>
                <a:gridCol w="1060020">
                  <a:extLst>
                    <a:ext uri="{9D8B030D-6E8A-4147-A177-3AD203B41FA5}">
                      <a16:colId xmlns:a16="http://schemas.microsoft.com/office/drawing/2014/main" val="1534353337"/>
                    </a:ext>
                  </a:extLst>
                </a:gridCol>
              </a:tblGrid>
              <a:tr h="4404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Rubro / Dependencia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Valor Actual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Valor Comprometido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Saldo por Comprometer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Valor Obligado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%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15745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A-02-02-02-006-004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9.642.054,00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9.642.054,00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9.642.054,00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66401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A-02-02-02-010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67.076.889,00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67.076.889,00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67.076.889,00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784798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C-1704-1100-10-30206C-1704024-02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118.855.980,00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118.855.980,00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118.855.980,00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695275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C-1704-1100-11-30206C-1704003-02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75.066.473,00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75.066.473,00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75.066.473,00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602019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C-1704-1100-9-30101A-1704001-02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212.102.705,00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212.102.705,00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212.102.705,00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170109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C-1704-1100-9-30101A-1704002-02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532.329.412,00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532.329.412,00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532.329.412,00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488438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C-1704-1100-9-30101A-1704003-02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136.350.749,00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136.350.749,00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136.350.749,00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624517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C-1799-1100-3-53105B-1799060-02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COMUNICACIONES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249.307.358,00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249.307.358,00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249.307.358,00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270676"/>
                  </a:ext>
                </a:extLst>
              </a:tr>
              <a:tr h="3473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1.400.731.620,00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1.400.731.620,00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1.400.731.620,00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46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951532" y="299045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7. Ejecución Vigencias Futuras</a:t>
            </a:r>
          </a:p>
          <a:p>
            <a:pPr algn="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ED6047-E2BA-1780-4152-E4CDF01D4589}"/>
              </a:ext>
            </a:extLst>
          </p:cNvPr>
          <p:cNvSpPr txBox="1"/>
          <p:nvPr/>
        </p:nvSpPr>
        <p:spPr>
          <a:xfrm>
            <a:off x="330200" y="4147715"/>
            <a:ext cx="892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/>
              <a:t>Con corte al 31 de diciembre de 2024 hay una ejecución acumulada del 99% de los compromisos de vigencias futuras, para el caso de ETB se realizó un cruce de cuentas por compensación por el servicio afectado, lo </a:t>
            </a:r>
            <a:r>
              <a:rPr lang="es-ES" sz="1500"/>
              <a:t>que generó </a:t>
            </a:r>
            <a:r>
              <a:rPr lang="es-ES" sz="1500" dirty="0"/>
              <a:t>un saldo que debió ser liberado al cierre de la vigencia fiscal y en cuanto a SERVIASEO SA se redujo el contrato por ahorro en los insumos adquiridos.</a:t>
            </a:r>
          </a:p>
          <a:p>
            <a:pPr algn="just"/>
            <a:endParaRPr lang="es-ES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/>
              <a:t>Del 100% del cupo de VF autorizado para la vigencia 2024 por valor de $1.364.646.888,00 no se utilizó el valor de $64,544,342,57 principalmente en las órdenes de compra para el servicio de aseo y cafetería y de conectividad.  </a:t>
            </a:r>
            <a:endParaRPr lang="es-CO" sz="1500" dirty="0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9F1F50A-8E97-3512-3166-1C76D44CF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87" y="4486303"/>
            <a:ext cx="2128938" cy="1935398"/>
          </a:xfrm>
          <a:prstGeom prst="rect">
            <a:avLst/>
          </a:prstGeom>
        </p:spPr>
      </p:pic>
      <p:pic>
        <p:nvPicPr>
          <p:cNvPr id="12" name="Imagen 11" descr="Imagen que contiene objeto, reloj, firmar, señal&#10;&#10;Descripción generada automáticamente">
            <a:extLst>
              <a:ext uri="{FF2B5EF4-FFF2-40B4-BE49-F238E27FC236}">
                <a16:creationId xmlns:a16="http://schemas.microsoft.com/office/drawing/2014/main" id="{1B4AA03A-EF75-F57A-1493-B22467027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041400" cy="104140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74043D-B956-8024-4621-EFE0DF91E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19114"/>
              </p:ext>
            </p:extLst>
          </p:nvPr>
        </p:nvGraphicFramePr>
        <p:xfrm>
          <a:off x="195404" y="1095064"/>
          <a:ext cx="11655582" cy="2793109"/>
        </p:xfrm>
        <a:graphic>
          <a:graphicData uri="http://schemas.openxmlformats.org/drawingml/2006/table">
            <a:tbl>
              <a:tblPr/>
              <a:tblGrid>
                <a:gridCol w="574141">
                  <a:extLst>
                    <a:ext uri="{9D8B030D-6E8A-4147-A177-3AD203B41FA5}">
                      <a16:colId xmlns:a16="http://schemas.microsoft.com/office/drawing/2014/main" val="2288768810"/>
                    </a:ext>
                  </a:extLst>
                </a:gridCol>
                <a:gridCol w="1104522">
                  <a:extLst>
                    <a:ext uri="{9D8B030D-6E8A-4147-A177-3AD203B41FA5}">
                      <a16:colId xmlns:a16="http://schemas.microsoft.com/office/drawing/2014/main" val="3083332338"/>
                    </a:ext>
                  </a:extLst>
                </a:gridCol>
                <a:gridCol w="941403">
                  <a:extLst>
                    <a:ext uri="{9D8B030D-6E8A-4147-A177-3AD203B41FA5}">
                      <a16:colId xmlns:a16="http://schemas.microsoft.com/office/drawing/2014/main" val="2537716229"/>
                    </a:ext>
                  </a:extLst>
                </a:gridCol>
                <a:gridCol w="940715">
                  <a:extLst>
                    <a:ext uri="{9D8B030D-6E8A-4147-A177-3AD203B41FA5}">
                      <a16:colId xmlns:a16="http://schemas.microsoft.com/office/drawing/2014/main" val="1073138165"/>
                    </a:ext>
                  </a:extLst>
                </a:gridCol>
                <a:gridCol w="1024335">
                  <a:extLst>
                    <a:ext uri="{9D8B030D-6E8A-4147-A177-3AD203B41FA5}">
                      <a16:colId xmlns:a16="http://schemas.microsoft.com/office/drawing/2014/main" val="3731478477"/>
                    </a:ext>
                  </a:extLst>
                </a:gridCol>
                <a:gridCol w="891938">
                  <a:extLst>
                    <a:ext uri="{9D8B030D-6E8A-4147-A177-3AD203B41FA5}">
                      <a16:colId xmlns:a16="http://schemas.microsoft.com/office/drawing/2014/main" val="788160773"/>
                    </a:ext>
                  </a:extLst>
                </a:gridCol>
                <a:gridCol w="910520">
                  <a:extLst>
                    <a:ext uri="{9D8B030D-6E8A-4147-A177-3AD203B41FA5}">
                      <a16:colId xmlns:a16="http://schemas.microsoft.com/office/drawing/2014/main" val="652449965"/>
                    </a:ext>
                  </a:extLst>
                </a:gridCol>
                <a:gridCol w="912842">
                  <a:extLst>
                    <a:ext uri="{9D8B030D-6E8A-4147-A177-3AD203B41FA5}">
                      <a16:colId xmlns:a16="http://schemas.microsoft.com/office/drawing/2014/main" val="3690994223"/>
                    </a:ext>
                  </a:extLst>
                </a:gridCol>
                <a:gridCol w="815287">
                  <a:extLst>
                    <a:ext uri="{9D8B030D-6E8A-4147-A177-3AD203B41FA5}">
                      <a16:colId xmlns:a16="http://schemas.microsoft.com/office/drawing/2014/main" val="1154067560"/>
                    </a:ext>
                  </a:extLst>
                </a:gridCol>
                <a:gridCol w="845482">
                  <a:extLst>
                    <a:ext uri="{9D8B030D-6E8A-4147-A177-3AD203B41FA5}">
                      <a16:colId xmlns:a16="http://schemas.microsoft.com/office/drawing/2014/main" val="3911424358"/>
                    </a:ext>
                  </a:extLst>
                </a:gridCol>
                <a:gridCol w="836193">
                  <a:extLst>
                    <a:ext uri="{9D8B030D-6E8A-4147-A177-3AD203B41FA5}">
                      <a16:colId xmlns:a16="http://schemas.microsoft.com/office/drawing/2014/main" val="732039483"/>
                    </a:ext>
                  </a:extLst>
                </a:gridCol>
                <a:gridCol w="854774">
                  <a:extLst>
                    <a:ext uri="{9D8B030D-6E8A-4147-A177-3AD203B41FA5}">
                      <a16:colId xmlns:a16="http://schemas.microsoft.com/office/drawing/2014/main" val="35084537"/>
                    </a:ext>
                  </a:extLst>
                </a:gridCol>
                <a:gridCol w="445969">
                  <a:extLst>
                    <a:ext uri="{9D8B030D-6E8A-4147-A177-3AD203B41FA5}">
                      <a16:colId xmlns:a16="http://schemas.microsoft.com/office/drawing/2014/main" val="446240548"/>
                    </a:ext>
                  </a:extLst>
                </a:gridCol>
                <a:gridCol w="557461">
                  <a:extLst>
                    <a:ext uri="{9D8B030D-6E8A-4147-A177-3AD203B41FA5}">
                      <a16:colId xmlns:a16="http://schemas.microsoft.com/office/drawing/2014/main" val="1029582625"/>
                    </a:ext>
                  </a:extLst>
                </a:gridCol>
              </a:tblGrid>
              <a:tr h="335384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EJECUCIÓN DE VIGENCIAS FUTURAS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8518"/>
                  </a:ext>
                </a:extLst>
              </a:tr>
              <a:tr h="3205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RP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RAZÓN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TIPO DE CONTRATO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CUPO AUTORIZADO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CUPO NO UTILIZADO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VALOR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MODIFICACIONES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TOTAL OPERACIONES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VALOR 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VALOR OBLIGADO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SALDO POR OBLIGAR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%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906"/>
                  </a:ext>
                </a:extLst>
              </a:tr>
              <a:tr h="3788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REDUCCIÓN A LA VF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ADICIÓN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REDUCCIÓN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699267"/>
                  </a:ext>
                </a:extLst>
              </a:tr>
              <a:tr h="37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MUKIS 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ARRENDAMIENTO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$ 1.106.371.250,99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$ 1.106.371.250,99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333629"/>
                  </a:ext>
                </a:extLst>
              </a:tr>
              <a:tr h="495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EMPRESA DE TELECOMUNICACIONES DE BOGOTA SA ESP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ORDEN DE COMPRA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$ 66.071.148,00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$ 51.597.361,26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$ 14.473.786,74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-$ 4.080.255,14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-$ 4.080.255,14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$ 10.393.531,60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$ 10.393.531,60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032371"/>
                  </a:ext>
                </a:extLst>
              </a:tr>
              <a:tr h="495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MAGIN COMUNICACIONES S A 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PRESTACION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$ 146.666.760,00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$ 146.666.760,00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-$ 21.966.758,00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$ 18.033.242,00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$ 164.700.002,00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$ 164.700.002,00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9245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SERVIASEO S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ORDEN DE COMPRA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$ 45.537.725,00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$ 12.946.977,31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$ 32.590.747,69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-$ 8.282.592,12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-$ 8.282.592,12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$ 24.308.155,57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$ 24.308.155,57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0412"/>
                  </a:ext>
                </a:extLst>
              </a:tr>
              <a:tr h="1942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$ 1.364.646.888,00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$ 64.544.342,57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$ 1.300.102.545,43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-$ 12.362.847,27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-$ 21.966.758,00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$ 5.670.394,73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$ 1.305.772.940,16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$ 1.305.772.940,16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78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9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839480" y="317689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8. Rezago Presupuestal 2023-2024</a:t>
            </a:r>
          </a:p>
          <a:p>
            <a:endParaRPr lang="es-ES" dirty="0"/>
          </a:p>
          <a:p>
            <a:pPr algn="r"/>
            <a:endParaRPr lang="es-CO" dirty="0"/>
          </a:p>
        </p:txBody>
      </p:sp>
      <p:pic>
        <p:nvPicPr>
          <p:cNvPr id="12" name="Imagen 11" descr="Imagen que contiene objeto, reloj, firmar, señal&#10;&#10;Descripción generada automáticamente">
            <a:extLst>
              <a:ext uri="{FF2B5EF4-FFF2-40B4-BE49-F238E27FC236}">
                <a16:creationId xmlns:a16="http://schemas.microsoft.com/office/drawing/2014/main" id="{1B4AA03A-EF75-F57A-1493-B2246702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041400" cy="10414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7C6B25E-A519-07D2-329F-9F38A217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6" y="1378336"/>
            <a:ext cx="7778277" cy="49970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5DB0C7-3A20-39A0-C449-AAD5294AD7CD}"/>
              </a:ext>
            </a:extLst>
          </p:cNvPr>
          <p:cNvSpPr txBox="1"/>
          <p:nvPr/>
        </p:nvSpPr>
        <p:spPr>
          <a:xfrm>
            <a:off x="8861640" y="3429000"/>
            <a:ext cx="2805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 corte al 31 de diciembre de 2024 se ha ejecutado el 100% de la Reserva Presupuestal traslada para ejecución durante la vigencia actual.</a:t>
            </a:r>
            <a:endParaRPr lang="es-CO" dirty="0"/>
          </a:p>
        </p:txBody>
      </p:sp>
      <p:sp>
        <p:nvSpPr>
          <p:cNvPr id="6" name="Título 13">
            <a:extLst>
              <a:ext uri="{FF2B5EF4-FFF2-40B4-BE49-F238E27FC236}">
                <a16:creationId xmlns:a16="http://schemas.microsoft.com/office/drawing/2014/main" id="{CA6F4E12-45E5-9CEE-1797-FF7DB89A79F1}"/>
              </a:ext>
            </a:extLst>
          </p:cNvPr>
          <p:cNvSpPr txBox="1">
            <a:spLocks/>
          </p:cNvSpPr>
          <p:nvPr/>
        </p:nvSpPr>
        <p:spPr>
          <a:xfrm>
            <a:off x="8380603" y="2074021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Reserva Presupuestal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975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839480" y="317689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8. Rezago Presupuestal 2023-2024</a:t>
            </a:r>
          </a:p>
          <a:p>
            <a:endParaRPr lang="es-ES" dirty="0"/>
          </a:p>
          <a:p>
            <a:pPr algn="r"/>
            <a:endParaRPr lang="es-CO" dirty="0"/>
          </a:p>
        </p:txBody>
      </p:sp>
      <p:pic>
        <p:nvPicPr>
          <p:cNvPr id="12" name="Imagen 11" descr="Imagen que contiene objeto, reloj, firmar, señal&#10;&#10;Descripción generada automáticamente">
            <a:extLst>
              <a:ext uri="{FF2B5EF4-FFF2-40B4-BE49-F238E27FC236}">
                <a16:creationId xmlns:a16="http://schemas.microsoft.com/office/drawing/2014/main" id="{1B4AA03A-EF75-F57A-1493-B2246702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041400" cy="1041400"/>
          </a:xfrm>
          <a:prstGeom prst="rect">
            <a:avLst/>
          </a:prstGeom>
        </p:spPr>
      </p:pic>
      <p:sp>
        <p:nvSpPr>
          <p:cNvPr id="6" name="Título 13">
            <a:extLst>
              <a:ext uri="{FF2B5EF4-FFF2-40B4-BE49-F238E27FC236}">
                <a16:creationId xmlns:a16="http://schemas.microsoft.com/office/drawing/2014/main" id="{CA6F4E12-45E5-9CEE-1797-FF7DB89A79F1}"/>
              </a:ext>
            </a:extLst>
          </p:cNvPr>
          <p:cNvSpPr txBox="1">
            <a:spLocks/>
          </p:cNvSpPr>
          <p:nvPr/>
        </p:nvSpPr>
        <p:spPr>
          <a:xfrm>
            <a:off x="8380603" y="2074021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Cuentas por Pagar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9FF694-C2A3-16CD-DA1B-829591A0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5" y="1683472"/>
            <a:ext cx="7734300" cy="37909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92F0E6-12E2-8C83-740F-EED2946C284F}"/>
              </a:ext>
            </a:extLst>
          </p:cNvPr>
          <p:cNvSpPr txBox="1"/>
          <p:nvPr/>
        </p:nvSpPr>
        <p:spPr>
          <a:xfrm>
            <a:off x="8861639" y="3042059"/>
            <a:ext cx="2805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 corte al 31 de diciembre de 2024 se ha ejecutado el 100% de las cuentas por pagar suscritas a 31 de diciembre de 2023.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254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839480" y="317689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8. Rezago Presupuestal 2024 - 2025</a:t>
            </a:r>
          </a:p>
          <a:p>
            <a:endParaRPr lang="es-ES" dirty="0"/>
          </a:p>
          <a:p>
            <a:pPr algn="r"/>
            <a:endParaRPr lang="es-CO" dirty="0"/>
          </a:p>
        </p:txBody>
      </p:sp>
      <p:pic>
        <p:nvPicPr>
          <p:cNvPr id="12" name="Imagen 11" descr="Imagen que contiene objeto, reloj, firmar, señal&#10;&#10;Descripción generada automáticamente">
            <a:extLst>
              <a:ext uri="{FF2B5EF4-FFF2-40B4-BE49-F238E27FC236}">
                <a16:creationId xmlns:a16="http://schemas.microsoft.com/office/drawing/2014/main" id="{1B4AA03A-EF75-F57A-1493-B2246702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041400" cy="104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92F0E6-12E2-8C83-740F-EED2946C284F}"/>
              </a:ext>
            </a:extLst>
          </p:cNvPr>
          <p:cNvSpPr txBox="1"/>
          <p:nvPr/>
        </p:nvSpPr>
        <p:spPr>
          <a:xfrm>
            <a:off x="1168400" y="4887994"/>
            <a:ext cx="8156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El rezago de la vigencia fiscal 2024 constituido para ejecutar en la vigencia 2025 se conformó únicamente por 6 cuentas de cobro que se radicaron entre el 27 y 31 de diciembre de 2024, en atención a lo anterior se precisa que la UPRA no constituyó para la vigencia fiscal 2025 reserva presupuestal, al no presentarse situaciones de fuerza mayor o imprevistos que lo requirieran.</a:t>
            </a:r>
            <a:endParaRPr lang="es-CO" sz="16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76ABAAF-5888-DD86-E87E-8ED70AB24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11900"/>
              </p:ext>
            </p:extLst>
          </p:nvPr>
        </p:nvGraphicFramePr>
        <p:xfrm>
          <a:off x="1258934" y="1777366"/>
          <a:ext cx="9347201" cy="2466975"/>
        </p:xfrm>
        <a:graphic>
          <a:graphicData uri="http://schemas.openxmlformats.org/drawingml/2006/table">
            <a:tbl>
              <a:tblPr/>
              <a:tblGrid>
                <a:gridCol w="342667">
                  <a:extLst>
                    <a:ext uri="{9D8B030D-6E8A-4147-A177-3AD203B41FA5}">
                      <a16:colId xmlns:a16="http://schemas.microsoft.com/office/drawing/2014/main" val="3474173699"/>
                    </a:ext>
                  </a:extLst>
                </a:gridCol>
                <a:gridCol w="980409">
                  <a:extLst>
                    <a:ext uri="{9D8B030D-6E8A-4147-A177-3AD203B41FA5}">
                      <a16:colId xmlns:a16="http://schemas.microsoft.com/office/drawing/2014/main" val="2569862804"/>
                    </a:ext>
                  </a:extLst>
                </a:gridCol>
                <a:gridCol w="723409">
                  <a:extLst>
                    <a:ext uri="{9D8B030D-6E8A-4147-A177-3AD203B41FA5}">
                      <a16:colId xmlns:a16="http://schemas.microsoft.com/office/drawing/2014/main" val="464040416"/>
                    </a:ext>
                  </a:extLst>
                </a:gridCol>
                <a:gridCol w="863014">
                  <a:extLst>
                    <a:ext uri="{9D8B030D-6E8A-4147-A177-3AD203B41FA5}">
                      <a16:colId xmlns:a16="http://schemas.microsoft.com/office/drawing/2014/main" val="1713372562"/>
                    </a:ext>
                  </a:extLst>
                </a:gridCol>
                <a:gridCol w="1967164">
                  <a:extLst>
                    <a:ext uri="{9D8B030D-6E8A-4147-A177-3AD203B41FA5}">
                      <a16:colId xmlns:a16="http://schemas.microsoft.com/office/drawing/2014/main" val="3025965250"/>
                    </a:ext>
                  </a:extLst>
                </a:gridCol>
                <a:gridCol w="1040693">
                  <a:extLst>
                    <a:ext uri="{9D8B030D-6E8A-4147-A177-3AD203B41FA5}">
                      <a16:colId xmlns:a16="http://schemas.microsoft.com/office/drawing/2014/main" val="576424952"/>
                    </a:ext>
                  </a:extLst>
                </a:gridCol>
                <a:gridCol w="1703818">
                  <a:extLst>
                    <a:ext uri="{9D8B030D-6E8A-4147-A177-3AD203B41FA5}">
                      <a16:colId xmlns:a16="http://schemas.microsoft.com/office/drawing/2014/main" val="1360249164"/>
                    </a:ext>
                  </a:extLst>
                </a:gridCol>
                <a:gridCol w="1726027">
                  <a:extLst>
                    <a:ext uri="{9D8B030D-6E8A-4147-A177-3AD203B41FA5}">
                      <a16:colId xmlns:a16="http://schemas.microsoft.com/office/drawing/2014/main" val="3432107925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No.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NÚMERO DOCUMENTO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FECHA DE REGISTRO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IDENTIFICACIÓN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NOMBRE RAZÓN SOCIAL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TIPO DOC SOPORTE COMPROMISO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NUM DOC SOPORTE COMPROMISO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95892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723324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51760521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ROMERO ACEVEDO BLANCA CLEMENCIA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$ 7.439.467,00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PRESTACION DE SERVICIOS - PROFESIONALES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143603-CO1.PCCNTR.6128268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31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723424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71388891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CHAMORRO LOPERA JUAN DIEGO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$ 9.744.000,00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PRESTACION DE SERVICIOS - PROFESIONALES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135414-CO1.PCCNTR.5807913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7264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723524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71388891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CHAMORRO LOPERA JUAN DIEGO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$ 4.222.400,00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PRESTACION DE SERVICIOS - PROFESIONALES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135414-CO1.PCCNTR.5807913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3662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723624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860066942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CAJA DE COMPENSACION FAMILIAR COMPENSAR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$ 12.016.000,00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PRESTACION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144237-CO1.PCCNTR.6125373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205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723724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1000351333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VELASQUEZ BARRIOS NICOLE CATALINA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$ 3.729.497,00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LIQUIDACION DE NOMINA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 334 / 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2348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723824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31/12/2024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900571849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 SERVICES AND SOLUTIONS S.A.S.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$ 39.404.843,66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PRESTACION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158929-OC134800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439408"/>
                  </a:ext>
                </a:extLst>
              </a:tr>
              <a:tr h="3048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TOTAL CUENTAS POR PAGAR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$ 76.556.207,66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48677"/>
                  </a:ext>
                </a:extLst>
              </a:tr>
            </a:tbl>
          </a:graphicData>
        </a:graphic>
      </p:graphicFrame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0DFFB16-C40D-FFF2-6F74-9C6DA3425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78" y="4613446"/>
            <a:ext cx="1687078" cy="15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0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646235" y="403434"/>
            <a:ext cx="10461106" cy="570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9. Plan Anual Mensualizado de Caja PAC</a:t>
            </a:r>
          </a:p>
          <a:p>
            <a:endParaRPr lang="es-ES" dirty="0"/>
          </a:p>
          <a:p>
            <a:endParaRPr lang="es-ES" dirty="0"/>
          </a:p>
          <a:p>
            <a:pPr algn="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D17324-42C8-DFE4-A6B1-731434215693}"/>
              </a:ext>
            </a:extLst>
          </p:cNvPr>
          <p:cNvSpPr txBox="1"/>
          <p:nvPr/>
        </p:nvSpPr>
        <p:spPr>
          <a:xfrm>
            <a:off x="344774" y="5662687"/>
            <a:ext cx="1152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De acuerdo con la ejecución del PAC solicitado para el mes de diciembre la UPRA logró mantenerse dentro de los parámetros establecidos del indicador INPANUT para gastos personales y de inversión, en cuanto al rubro de gastos generales excedió el parámetro definido en 3,42%</a:t>
            </a:r>
            <a:endParaRPr lang="es-CO" sz="1600" dirty="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F3625D11-159B-B9B5-B269-6CB6308B2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368" y="121432"/>
            <a:ext cx="1097768" cy="1097768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E4AAB79-6E6E-0BF4-24F6-A204EF778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69910"/>
              </p:ext>
            </p:extLst>
          </p:nvPr>
        </p:nvGraphicFramePr>
        <p:xfrm>
          <a:off x="1294205" y="1256363"/>
          <a:ext cx="9165165" cy="4124322"/>
        </p:xfrm>
        <a:graphic>
          <a:graphicData uri="http://schemas.openxmlformats.org/drawingml/2006/table">
            <a:tbl>
              <a:tblPr/>
              <a:tblGrid>
                <a:gridCol w="1436539">
                  <a:extLst>
                    <a:ext uri="{9D8B030D-6E8A-4147-A177-3AD203B41FA5}">
                      <a16:colId xmlns:a16="http://schemas.microsoft.com/office/drawing/2014/main" val="1087402129"/>
                    </a:ext>
                  </a:extLst>
                </a:gridCol>
                <a:gridCol w="1415720">
                  <a:extLst>
                    <a:ext uri="{9D8B030D-6E8A-4147-A177-3AD203B41FA5}">
                      <a16:colId xmlns:a16="http://schemas.microsoft.com/office/drawing/2014/main" val="803697206"/>
                    </a:ext>
                  </a:extLst>
                </a:gridCol>
                <a:gridCol w="1415720">
                  <a:extLst>
                    <a:ext uri="{9D8B030D-6E8A-4147-A177-3AD203B41FA5}">
                      <a16:colId xmlns:a16="http://schemas.microsoft.com/office/drawing/2014/main" val="2153371725"/>
                    </a:ext>
                  </a:extLst>
                </a:gridCol>
                <a:gridCol w="1323189">
                  <a:extLst>
                    <a:ext uri="{9D8B030D-6E8A-4147-A177-3AD203B41FA5}">
                      <a16:colId xmlns:a16="http://schemas.microsoft.com/office/drawing/2014/main" val="4147972648"/>
                    </a:ext>
                  </a:extLst>
                </a:gridCol>
                <a:gridCol w="1297743">
                  <a:extLst>
                    <a:ext uri="{9D8B030D-6E8A-4147-A177-3AD203B41FA5}">
                      <a16:colId xmlns:a16="http://schemas.microsoft.com/office/drawing/2014/main" val="122596248"/>
                    </a:ext>
                  </a:extLst>
                </a:gridCol>
                <a:gridCol w="1138127">
                  <a:extLst>
                    <a:ext uri="{9D8B030D-6E8A-4147-A177-3AD203B41FA5}">
                      <a16:colId xmlns:a16="http://schemas.microsoft.com/office/drawing/2014/main" val="2545277118"/>
                    </a:ext>
                  </a:extLst>
                </a:gridCol>
                <a:gridCol w="1138127">
                  <a:extLst>
                    <a:ext uri="{9D8B030D-6E8A-4147-A177-3AD203B41FA5}">
                      <a16:colId xmlns:a16="http://schemas.microsoft.com/office/drawing/2014/main" val="996091371"/>
                    </a:ext>
                  </a:extLst>
                </a:gridCol>
              </a:tblGrid>
              <a:tr h="3541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REPORTE DE LA EJECUCIÓN DE PAC PROGRAMADO POR LAS AREAS  - DICIEMBRE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00149"/>
                  </a:ext>
                </a:extLst>
              </a:tr>
              <a:tr h="1388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73543"/>
                  </a:ext>
                </a:extLst>
              </a:tr>
              <a:tr h="354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POSICION DE PAC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PROGRAMADO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APROBADO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VALOR PAC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VALOR 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% PAC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% 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72912"/>
                  </a:ext>
                </a:extLst>
              </a:tr>
              <a:tr h="1388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28523"/>
                  </a:ext>
                </a:extLst>
              </a:tr>
              <a:tr h="354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$ 1.592.293.634,00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$ 1.650.928.400,50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$ 1.600.578.470,67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$ 50.349.929,83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96,95%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3,05%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66214"/>
                  </a:ext>
                </a:extLst>
              </a:tr>
              <a:tr h="1458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$ 1.267.000.000,00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$ 1.322.955.663,00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$ 1.316.607.344,00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$ 6.348.319,00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99,52%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53448"/>
                  </a:ext>
                </a:extLst>
              </a:tr>
              <a:tr h="1458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$ 325.293.634,00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$ 327.972.737,50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$ 283.971.126,67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$ 44.001.610,83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86,58%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13,42%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04034"/>
                  </a:ext>
                </a:extLst>
              </a:tr>
              <a:tr h="1458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49024"/>
                  </a:ext>
                </a:extLst>
              </a:tr>
              <a:tr h="354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$ 9.513.443.399,00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$ 9.513.703.409,34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$ 9.107.148.336,99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$ 406.555.072,35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95,73%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4,27%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62832"/>
                  </a:ext>
                </a:extLst>
              </a:tr>
              <a:tr h="1458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$ 3.298.802.536,00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$ 3.299.062.546,34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$ 3.175.730.271,00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$ 123.332.275,34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96,26%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19430"/>
                  </a:ext>
                </a:extLst>
              </a:tr>
              <a:tr h="1458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$ 4.454.084.481,00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$ 4.454.084.481,00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$ 4.251.173.251,99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$ 202.911.229,01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95,44%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03794"/>
                  </a:ext>
                </a:extLst>
              </a:tr>
              <a:tr h="1458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FORTALECIMIENTO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$ 1.760.556.382,00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$ 1.760.556.382,00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$ 1.680.244.814,00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$ 80.311.568,00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95,44%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612564"/>
                  </a:ext>
                </a:extLst>
              </a:tr>
              <a:tr h="1388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22040"/>
                  </a:ext>
                </a:extLst>
              </a:tr>
              <a:tr h="3541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TOTAL 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$ 11.105.737.033,00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$ 11.164.631.809,84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$ 10.707.726.807,66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$ 456.905.002,18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88948"/>
                  </a:ext>
                </a:extLst>
              </a:tr>
              <a:tr h="1388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24458"/>
                  </a:ext>
                </a:extLst>
              </a:tr>
              <a:tr h="5068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POSICIÓN DE PAC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NO EJECTADO PERMITIDO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%  EXCEDIDO FRENTE AL % PERMITIDO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59342"/>
                  </a:ext>
                </a:extLst>
              </a:tr>
              <a:tr h="1388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ENTIDAD CUMPLIÓ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Entidad Cumplio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1807"/>
                  </a:ext>
                </a:extLst>
              </a:tr>
              <a:tr h="1388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13,42%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96071"/>
                  </a:ext>
                </a:extLst>
              </a:tr>
              <a:tr h="138866"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ENTIDAD CUMPLIÓ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9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43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068286" y="4296944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6889843" y="5005215"/>
            <a:ext cx="579632" cy="5796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A52DA7-0DB5-32B6-B29C-93E4C6807885}"/>
              </a:ext>
            </a:extLst>
          </p:cNvPr>
          <p:cNvSpPr txBox="1"/>
          <p:nvPr/>
        </p:nvSpPr>
        <p:spPr>
          <a:xfrm>
            <a:off x="2068285" y="3429000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3A7814-D512-A1BE-B54E-F9943C3A8169}"/>
              </a:ext>
            </a:extLst>
          </p:cNvPr>
          <p:cNvSpPr txBox="1"/>
          <p:nvPr/>
        </p:nvSpPr>
        <p:spPr>
          <a:xfrm>
            <a:off x="1985554" y="6392092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Diciembre 31 de 2024</a:t>
            </a:r>
          </a:p>
        </p:txBody>
      </p:sp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FAEB9F-E66F-E330-5A1B-3F684F5D53B7}"/>
              </a:ext>
            </a:extLst>
          </p:cNvPr>
          <p:cNvSpPr txBox="1"/>
          <p:nvPr/>
        </p:nvSpPr>
        <p:spPr>
          <a:xfrm>
            <a:off x="551727" y="2921168"/>
            <a:ext cx="1108854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  <a:latin typeface="+mj-lt"/>
              </a:rPr>
              <a:t>Ejecución Presupuestal UPRA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F2D106-82B9-0335-7236-4CF3863660F7}"/>
              </a:ext>
            </a:extLst>
          </p:cNvPr>
          <p:cNvSpPr txBox="1"/>
          <p:nvPr/>
        </p:nvSpPr>
        <p:spPr>
          <a:xfrm>
            <a:off x="1985554" y="5669281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31 de 2024</a:t>
            </a:r>
          </a:p>
        </p:txBody>
      </p:sp>
    </p:spTree>
    <p:extLst>
      <p:ext uri="{BB962C8B-B14F-4D97-AF65-F5344CB8AC3E}">
        <p14:creationId xmlns:p14="http://schemas.microsoft.com/office/powerpoint/2010/main" val="16103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2FF90-1053-383F-B230-C8184103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Contenido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27503A4-BC0C-E2FF-3475-0CC6FEBB0A92}"/>
              </a:ext>
            </a:extLst>
          </p:cNvPr>
          <p:cNvGrpSpPr/>
          <p:nvPr/>
        </p:nvGrpSpPr>
        <p:grpSpPr>
          <a:xfrm>
            <a:off x="2091019" y="1447692"/>
            <a:ext cx="3846794" cy="580693"/>
            <a:chOff x="2175321" y="1846081"/>
            <a:chExt cx="3820518" cy="65682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70AB6CA-C14E-9727-C1C8-14FCACEAB423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Normatividad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30BA8D1-93D9-0404-2CDA-E772C1120218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80A0D09-DF6F-550A-1380-BCDEC38B32FC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E165B45E-4D6A-A219-9551-7D909ECA6777}"/>
              </a:ext>
            </a:extLst>
          </p:cNvPr>
          <p:cNvGrpSpPr/>
          <p:nvPr/>
        </p:nvGrpSpPr>
        <p:grpSpPr>
          <a:xfrm>
            <a:off x="2091019" y="2510137"/>
            <a:ext cx="3846794" cy="580693"/>
            <a:chOff x="2175321" y="1846081"/>
            <a:chExt cx="3820518" cy="656828"/>
          </a:xfrm>
        </p:grpSpPr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F07E4E5-A948-A762-5D8F-C9AC35E6C77E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Funcionamiento Adquisición de bienes y servicios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69C3481F-A1BB-DDC9-D88A-E9DA65971153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6253B3F-6099-5A50-7C30-50026FAD9CEC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CDBC53B-7398-8C4F-72CF-13A2B6B19391}"/>
              </a:ext>
            </a:extLst>
          </p:cNvPr>
          <p:cNvGrpSpPr/>
          <p:nvPr/>
        </p:nvGrpSpPr>
        <p:grpSpPr>
          <a:xfrm>
            <a:off x="2091019" y="3628289"/>
            <a:ext cx="3846794" cy="580693"/>
            <a:chOff x="2175321" y="1846081"/>
            <a:chExt cx="3820518" cy="656828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F84F5CA0-5A45-B3DF-F2DE-A5ED045E1553}"/>
                </a:ext>
              </a:extLst>
            </p:cNvPr>
            <p:cNvSpPr txBox="1"/>
            <p:nvPr/>
          </p:nvSpPr>
          <p:spPr>
            <a:xfrm>
              <a:off x="2175321" y="1846081"/>
              <a:ext cx="3820518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Ejecución Presupuestal VS Acuerdo de Gestión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DD1FF07D-E4A3-1A64-2028-80200488D3CA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073BFF42-FF0B-4C78-4B95-237639A4EE44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1202C54-29BA-AEEA-117F-D7A1C28B8F9D}"/>
              </a:ext>
            </a:extLst>
          </p:cNvPr>
          <p:cNvGrpSpPr/>
          <p:nvPr/>
        </p:nvGrpSpPr>
        <p:grpSpPr>
          <a:xfrm>
            <a:off x="6454013" y="1447692"/>
            <a:ext cx="3846794" cy="580693"/>
            <a:chOff x="2175321" y="1846081"/>
            <a:chExt cx="3820518" cy="656828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24D3BD13-A5C0-6A78-76B3-524CFBBD7DF6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Ejecución general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CB104377-A173-6EAF-2414-403C2B8AA386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772EFA22-352B-C24A-4C1E-0150512BB977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D42C753-DA20-812B-9C5A-80481105BD37}"/>
              </a:ext>
            </a:extLst>
          </p:cNvPr>
          <p:cNvGrpSpPr/>
          <p:nvPr/>
        </p:nvGrpSpPr>
        <p:grpSpPr>
          <a:xfrm>
            <a:off x="6454013" y="2510137"/>
            <a:ext cx="3846794" cy="580693"/>
            <a:chOff x="2175321" y="1846081"/>
            <a:chExt cx="3820518" cy="656828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21E02EDA-0DA7-8351-09B3-EA9C2AB371AF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Inversión</a:t>
              </a: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6EA7F7EC-92A5-DEA9-0C25-CB0A371DD427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3950000-A8CC-30C0-A5BE-11396E14C091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7289843-464E-5CF9-903B-5E462358D3F4}"/>
              </a:ext>
            </a:extLst>
          </p:cNvPr>
          <p:cNvGrpSpPr/>
          <p:nvPr/>
        </p:nvGrpSpPr>
        <p:grpSpPr>
          <a:xfrm>
            <a:off x="6454012" y="3628289"/>
            <a:ext cx="3790961" cy="580693"/>
            <a:chOff x="2175321" y="1846081"/>
            <a:chExt cx="3765066" cy="656828"/>
          </a:xfrm>
        </p:grpSpPr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E70D9E46-6FF0-F610-D7DD-F281FCFC93A5}"/>
                </a:ext>
              </a:extLst>
            </p:cNvPr>
            <p:cNvSpPr txBox="1"/>
            <p:nvPr/>
          </p:nvSpPr>
          <p:spPr>
            <a:xfrm>
              <a:off x="2175321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Gastos de viaje y manutención</a:t>
              </a:r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965D68C-F205-AC29-25CD-937067EFCCD3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E004B58-DE29-4A5C-0A05-A2525063105D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FA9C982-7295-5468-06E5-DF2C7254F148}"/>
              </a:ext>
            </a:extLst>
          </p:cNvPr>
          <p:cNvGrpSpPr/>
          <p:nvPr/>
        </p:nvGrpSpPr>
        <p:grpSpPr>
          <a:xfrm>
            <a:off x="2091019" y="4660365"/>
            <a:ext cx="3846794" cy="580693"/>
            <a:chOff x="2175321" y="1846081"/>
            <a:chExt cx="3820518" cy="65682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4C9BA48-6B6F-C3A6-6A6C-8F94C9DA1646}"/>
                </a:ext>
              </a:extLst>
            </p:cNvPr>
            <p:cNvSpPr txBox="1"/>
            <p:nvPr/>
          </p:nvSpPr>
          <p:spPr>
            <a:xfrm>
              <a:off x="2175321" y="1846081"/>
              <a:ext cx="3820518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Ejecución de vigencia futuras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2DA6301-A86B-458F-07DE-8CA066A37325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5B3D361-6998-822C-AA47-6CCD0BD44CD6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CA4535B-20E1-4E2F-B7F0-C7A8C94A2354}"/>
              </a:ext>
            </a:extLst>
          </p:cNvPr>
          <p:cNvGrpSpPr/>
          <p:nvPr/>
        </p:nvGrpSpPr>
        <p:grpSpPr>
          <a:xfrm>
            <a:off x="6454013" y="4660365"/>
            <a:ext cx="3846794" cy="580693"/>
            <a:chOff x="2175321" y="1846081"/>
            <a:chExt cx="3820518" cy="656828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AE106BF-1CCF-0607-88AB-49E7CF77F39B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Rezago Presupuestal 2023 -2024 - 2025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D1FBA40-D66C-EE1A-55E7-2789F5D3ECB3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BD3D9C6-1591-89C9-AC42-645B1AD56E20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11B471D-9BEC-4ECF-6430-4906BFF8C539}"/>
              </a:ext>
            </a:extLst>
          </p:cNvPr>
          <p:cNvGrpSpPr/>
          <p:nvPr/>
        </p:nvGrpSpPr>
        <p:grpSpPr>
          <a:xfrm>
            <a:off x="2091019" y="5692441"/>
            <a:ext cx="3846794" cy="648476"/>
            <a:chOff x="2175321" y="1846081"/>
            <a:chExt cx="3820518" cy="733498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6DE40C5-BE94-9C00-05A4-970D7C5E3DAE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Plan Anual Mensualizado de  caja PAC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83DCBDB-E7FA-D7E0-6F13-FD2ADF71107B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0D86B03-52E7-F073-2CA5-33AB36F0AB40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66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2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AE6A-3AF6-C793-A3E1-667D05AC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720" y="326329"/>
            <a:ext cx="7963277" cy="1496291"/>
          </a:xfrm>
        </p:spPr>
        <p:txBody>
          <a:bodyPr/>
          <a:lstStyle/>
          <a:p>
            <a:r>
              <a:rPr lang="es-CO" dirty="0"/>
              <a:t>1. Normatividad Ejecución Presupuestal 2024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A956362-CDF9-B6F4-93D4-948135E8B577}"/>
              </a:ext>
            </a:extLst>
          </p:cNvPr>
          <p:cNvSpPr/>
          <p:nvPr/>
        </p:nvSpPr>
        <p:spPr>
          <a:xfrm>
            <a:off x="7162800" y="3676399"/>
            <a:ext cx="4848232" cy="26472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</a:rPr>
              <a:t>Ley 2342 del 15 de </a:t>
            </a:r>
            <a:r>
              <a:rPr lang="en-US" sz="1600" b="1" dirty="0" err="1">
                <a:solidFill>
                  <a:schemeClr val="tx1"/>
                </a:solidFill>
                <a:effectLst/>
              </a:rPr>
              <a:t>diciembre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del 2023 </a:t>
            </a:r>
            <a:r>
              <a:rPr lang="en-US" sz="1600" dirty="0">
                <a:solidFill>
                  <a:schemeClr val="tx1"/>
                </a:solidFill>
                <a:effectLst/>
              </a:rPr>
              <a:t>“Por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cual</a:t>
            </a:r>
            <a:r>
              <a:rPr lang="en-US" sz="1600" dirty="0">
                <a:solidFill>
                  <a:schemeClr val="tx1"/>
                </a:solidFill>
                <a:effectLst/>
              </a:rPr>
              <a:t>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Decreta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el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Presupuesto</a:t>
            </a:r>
            <a:r>
              <a:rPr lang="en-US" sz="1600" dirty="0">
                <a:solidFill>
                  <a:schemeClr val="tx1"/>
                </a:solidFill>
                <a:effectLst/>
              </a:rPr>
              <a:t>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Renta</a:t>
            </a:r>
            <a:r>
              <a:rPr lang="en-US" sz="1600" dirty="0">
                <a:solidFill>
                  <a:schemeClr val="tx1"/>
                </a:solidFill>
                <a:effectLst/>
              </a:rPr>
              <a:t> y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Recursos</a:t>
            </a:r>
            <a:r>
              <a:rPr lang="en-US" sz="1600" dirty="0">
                <a:solidFill>
                  <a:schemeClr val="tx1"/>
                </a:solidFill>
                <a:effectLst/>
              </a:rPr>
              <a:t> de Capital y Ley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Apropiaciones</a:t>
            </a:r>
            <a:r>
              <a:rPr lang="en-US" sz="1600" dirty="0">
                <a:solidFill>
                  <a:schemeClr val="tx1"/>
                </a:solidFill>
                <a:effectLst/>
              </a:rPr>
              <a:t> para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vigencia</a:t>
            </a:r>
            <a:r>
              <a:rPr lang="en-US" sz="1600" dirty="0">
                <a:solidFill>
                  <a:schemeClr val="tx1"/>
                </a:solidFill>
                <a:effectLst/>
              </a:rPr>
              <a:t> fiscal del 1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enero</a:t>
            </a:r>
            <a:r>
              <a:rPr lang="en-US" sz="1600" dirty="0">
                <a:solidFill>
                  <a:schemeClr val="tx1"/>
                </a:solidFill>
                <a:effectLst/>
              </a:rPr>
              <a:t> al 31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diciembre</a:t>
            </a:r>
            <a:r>
              <a:rPr lang="en-US" sz="1600" dirty="0">
                <a:solidFill>
                  <a:schemeClr val="tx1"/>
                </a:solidFill>
                <a:effectLst/>
              </a:rPr>
              <a:t> de 2024”</a:t>
            </a: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  <a:effectLst/>
              </a:rPr>
              <a:t>Decreto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2295 del 29 de </a:t>
            </a:r>
            <a:r>
              <a:rPr lang="en-US" sz="1600" b="1" dirty="0" err="1">
                <a:solidFill>
                  <a:schemeClr val="tx1"/>
                </a:solidFill>
                <a:effectLst/>
              </a:rPr>
              <a:t>diciembre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2023</a:t>
            </a:r>
            <a:r>
              <a:rPr lang="en-US" sz="1600" dirty="0">
                <a:solidFill>
                  <a:schemeClr val="tx1"/>
                </a:solidFill>
                <a:effectLst/>
              </a:rPr>
              <a:t> “Por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cual</a:t>
            </a:r>
            <a:r>
              <a:rPr lang="en-US" sz="1600" dirty="0">
                <a:solidFill>
                  <a:schemeClr val="tx1"/>
                </a:solidFill>
                <a:effectLst/>
              </a:rPr>
              <a:t>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Liquida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el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Presupuesto</a:t>
            </a:r>
            <a:r>
              <a:rPr lang="en-US" sz="1600" dirty="0">
                <a:solidFill>
                  <a:schemeClr val="tx1"/>
                </a:solidFill>
                <a:effectLst/>
              </a:rPr>
              <a:t> General de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Nación</a:t>
            </a:r>
            <a:r>
              <a:rPr lang="en-US" sz="1600" dirty="0">
                <a:solidFill>
                  <a:schemeClr val="tx1"/>
                </a:solidFill>
                <a:effectLst/>
              </a:rPr>
              <a:t> para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Vigencia</a:t>
            </a:r>
            <a:r>
              <a:rPr lang="en-US" sz="1600" dirty="0">
                <a:solidFill>
                  <a:schemeClr val="tx1"/>
                </a:solidFill>
                <a:effectLst/>
              </a:rPr>
              <a:t> Fiscal 2024,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detallan</a:t>
            </a:r>
            <a:r>
              <a:rPr lang="en-US" sz="1600" dirty="0">
                <a:solidFill>
                  <a:schemeClr val="tx1"/>
                </a:solidFill>
                <a:effectLst/>
              </a:rPr>
              <a:t> las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apropiaciones</a:t>
            </a:r>
            <a:r>
              <a:rPr lang="en-US" sz="1600" dirty="0">
                <a:solidFill>
                  <a:schemeClr val="tx1"/>
                </a:solidFill>
                <a:effectLst/>
              </a:rPr>
              <a:t> y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clasifican</a:t>
            </a:r>
            <a:r>
              <a:rPr lang="en-US" sz="1600" dirty="0">
                <a:solidFill>
                  <a:schemeClr val="tx1"/>
                </a:solidFill>
                <a:effectLst/>
              </a:rPr>
              <a:t> y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definen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los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gastos</a:t>
            </a:r>
            <a:r>
              <a:rPr lang="en-US" sz="1600" dirty="0">
                <a:solidFill>
                  <a:schemeClr val="tx1"/>
                </a:solidFill>
                <a:effectLst/>
              </a:rPr>
              <a:t>”.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D35954-7D90-C85F-4911-D7DFA6FF4182}"/>
              </a:ext>
            </a:extLst>
          </p:cNvPr>
          <p:cNvSpPr/>
          <p:nvPr/>
        </p:nvSpPr>
        <p:spPr>
          <a:xfrm>
            <a:off x="180968" y="3379287"/>
            <a:ext cx="6630140" cy="324143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</a:rPr>
              <a:t>Resolución 001 del 02 de </a:t>
            </a:r>
            <a:r>
              <a:rPr lang="en-US" sz="1600" b="1" dirty="0" err="1">
                <a:solidFill>
                  <a:schemeClr val="tx1"/>
                </a:solidFill>
                <a:effectLst/>
              </a:rPr>
              <a:t>enero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de 2024 “</a:t>
            </a:r>
            <a:r>
              <a:rPr lang="es-ES" sz="1600" dirty="0">
                <a:solidFill>
                  <a:schemeClr val="tx1"/>
                </a:solidFill>
              </a:rPr>
              <a:t>Por medio de la cual se efectúa la desagregación del detalle del anexo del Decreto de Liquidación No 2295 del 29 de diciembre de 2023, correspondiente a las cuentas de Gasto de Personal y Gastos Generales e Inversión de la Unidad de Planificación de Tierras Rurales, Adecuación de Tierras y Usos Agropecuarios, UPRA, para la vigencia Fiscal 2024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”.</a:t>
            </a: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Resolución 3077 del 15 de octubre de 2024 “</a:t>
            </a:r>
            <a:r>
              <a:rPr lang="es-ES" sz="1600" dirty="0">
                <a:solidFill>
                  <a:schemeClr val="tx1"/>
                </a:solidFill>
              </a:rPr>
              <a:t>Por la cual se efectúa una distribución en el Presupuesto de Gastos de Funcionamiento del Ministerio de Hacienda y Crédito Público para la vigencia fiscal de 2024" con la cual se adicionan recursos para atender gastos de personal.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D8E3A62-D735-2E6B-AD91-F9909E87F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44974"/>
              </p:ext>
            </p:extLst>
          </p:nvPr>
        </p:nvGraphicFramePr>
        <p:xfrm>
          <a:off x="2143593" y="1467843"/>
          <a:ext cx="7525063" cy="1713758"/>
        </p:xfrm>
        <a:graphic>
          <a:graphicData uri="http://schemas.openxmlformats.org/drawingml/2006/table">
            <a:tbl>
              <a:tblPr/>
              <a:tblGrid>
                <a:gridCol w="2024088">
                  <a:extLst>
                    <a:ext uri="{9D8B030D-6E8A-4147-A177-3AD203B41FA5}">
                      <a16:colId xmlns:a16="http://schemas.microsoft.com/office/drawing/2014/main" val="475143676"/>
                    </a:ext>
                  </a:extLst>
                </a:gridCol>
                <a:gridCol w="1896770">
                  <a:extLst>
                    <a:ext uri="{9D8B030D-6E8A-4147-A177-3AD203B41FA5}">
                      <a16:colId xmlns:a16="http://schemas.microsoft.com/office/drawing/2014/main" val="3032370291"/>
                    </a:ext>
                  </a:extLst>
                </a:gridCol>
                <a:gridCol w="2000257">
                  <a:extLst>
                    <a:ext uri="{9D8B030D-6E8A-4147-A177-3AD203B41FA5}">
                      <a16:colId xmlns:a16="http://schemas.microsoft.com/office/drawing/2014/main" val="3877463835"/>
                    </a:ext>
                  </a:extLst>
                </a:gridCol>
                <a:gridCol w="1603948">
                  <a:extLst>
                    <a:ext uri="{9D8B030D-6E8A-4147-A177-3AD203B41FA5}">
                      <a16:colId xmlns:a16="http://schemas.microsoft.com/office/drawing/2014/main" val="2108436730"/>
                    </a:ext>
                  </a:extLst>
                </a:gridCol>
              </a:tblGrid>
              <a:tr h="634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RUBRO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APR.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APR. ADICIONADA / REDUCIDA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40138"/>
                  </a:ext>
                </a:extLst>
              </a:tr>
              <a:tr h="4185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$ 12.429.739.000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$ 659.000.000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$ 13.088.739.000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501880"/>
                  </a:ext>
                </a:extLst>
              </a:tr>
              <a:tr h="4185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$ 54.197.846.880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-$ 153.711.622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$ 54.044.135.258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81649"/>
                  </a:ext>
                </a:extLst>
              </a:tr>
              <a:tr h="242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$ 66.627.585.880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$ 505.288.378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$ 67.132.874.258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31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35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AE6A-3AF6-C793-A3E1-667D05AC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720" y="326330"/>
            <a:ext cx="7442417" cy="946886"/>
          </a:xfrm>
        </p:spPr>
        <p:txBody>
          <a:bodyPr/>
          <a:lstStyle/>
          <a:p>
            <a:r>
              <a:rPr lang="es-CO" dirty="0"/>
              <a:t>2. Ejecución General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250405-93B5-B986-98C3-DB903B6A74C9}"/>
              </a:ext>
            </a:extLst>
          </p:cNvPr>
          <p:cNvSpPr txBox="1"/>
          <p:nvPr/>
        </p:nvSpPr>
        <p:spPr>
          <a:xfrm>
            <a:off x="4512039" y="4629531"/>
            <a:ext cx="4272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cierre de la vigencia fiscal 2024 la Unidad de Planificación Rural Agropecuaria logró comprometer recursos por valor de $65.971.874.361,94 presentando una ejecución presupuestal definitiva acumulada del 98,27%.</a:t>
            </a:r>
          </a:p>
          <a:p>
            <a:pPr algn="just"/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8BF1DF2B-8BA7-F741-E684-2DF4E07D0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11" y="4872272"/>
            <a:ext cx="1182021" cy="1182021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26" y="5105185"/>
            <a:ext cx="1182021" cy="118202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C97D797A-F40D-540F-F047-BBCD38B3BE6C}"/>
              </a:ext>
            </a:extLst>
          </p:cNvPr>
          <p:cNvSpPr/>
          <p:nvPr/>
        </p:nvSpPr>
        <p:spPr>
          <a:xfrm>
            <a:off x="11123915" y="4125355"/>
            <a:ext cx="862072" cy="2568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BF842DB-B007-F600-9DD6-F9ACC500848D}"/>
              </a:ext>
            </a:extLst>
          </p:cNvPr>
          <p:cNvSpPr/>
          <p:nvPr/>
        </p:nvSpPr>
        <p:spPr>
          <a:xfrm>
            <a:off x="7207643" y="4105801"/>
            <a:ext cx="1426748" cy="2648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A0ECABF-9B27-3B3C-196D-FD094186E7AA}"/>
              </a:ext>
            </a:extLst>
          </p:cNvPr>
          <p:cNvSpPr/>
          <p:nvPr/>
        </p:nvSpPr>
        <p:spPr>
          <a:xfrm>
            <a:off x="1518700" y="5645194"/>
            <a:ext cx="2557540" cy="2956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CF266D8-3ABA-2605-7297-926289CE3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30981"/>
              </p:ext>
            </p:extLst>
          </p:nvPr>
        </p:nvGraphicFramePr>
        <p:xfrm>
          <a:off x="224807" y="963429"/>
          <a:ext cx="11764854" cy="3403220"/>
        </p:xfrm>
        <a:graphic>
          <a:graphicData uri="http://schemas.openxmlformats.org/drawingml/2006/table">
            <a:tbl>
              <a:tblPr/>
              <a:tblGrid>
                <a:gridCol w="627162">
                  <a:extLst>
                    <a:ext uri="{9D8B030D-6E8A-4147-A177-3AD203B41FA5}">
                      <a16:colId xmlns:a16="http://schemas.microsoft.com/office/drawing/2014/main" val="2809716832"/>
                    </a:ext>
                  </a:extLst>
                </a:gridCol>
                <a:gridCol w="1648918">
                  <a:extLst>
                    <a:ext uri="{9D8B030D-6E8A-4147-A177-3AD203B41FA5}">
                      <a16:colId xmlns:a16="http://schemas.microsoft.com/office/drawing/2014/main" val="3047024092"/>
                    </a:ext>
                  </a:extLst>
                </a:gridCol>
                <a:gridCol w="1049312">
                  <a:extLst>
                    <a:ext uri="{9D8B030D-6E8A-4147-A177-3AD203B41FA5}">
                      <a16:colId xmlns:a16="http://schemas.microsoft.com/office/drawing/2014/main" val="1067686094"/>
                    </a:ext>
                  </a:extLst>
                </a:gridCol>
                <a:gridCol w="1289154">
                  <a:extLst>
                    <a:ext uri="{9D8B030D-6E8A-4147-A177-3AD203B41FA5}">
                      <a16:colId xmlns:a16="http://schemas.microsoft.com/office/drawing/2014/main" val="2856193390"/>
                    </a:ext>
                  </a:extLst>
                </a:gridCol>
                <a:gridCol w="1304144">
                  <a:extLst>
                    <a:ext uri="{9D8B030D-6E8A-4147-A177-3AD203B41FA5}">
                      <a16:colId xmlns:a16="http://schemas.microsoft.com/office/drawing/2014/main" val="3646366914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1283550166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1399851140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119203224"/>
                    </a:ext>
                  </a:extLst>
                </a:gridCol>
                <a:gridCol w="1304144">
                  <a:extLst>
                    <a:ext uri="{9D8B030D-6E8A-4147-A177-3AD203B41FA5}">
                      <a16:colId xmlns:a16="http://schemas.microsoft.com/office/drawing/2014/main" val="3339109797"/>
                    </a:ext>
                  </a:extLst>
                </a:gridCol>
                <a:gridCol w="884420">
                  <a:extLst>
                    <a:ext uri="{9D8B030D-6E8A-4147-A177-3AD203B41FA5}">
                      <a16:colId xmlns:a16="http://schemas.microsoft.com/office/drawing/2014/main" val="2741190506"/>
                    </a:ext>
                  </a:extLst>
                </a:gridCol>
              </a:tblGrid>
              <a:tr h="34291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CDP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APR.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COMPROMISO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OBLIGACIÓN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ORDEN 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%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685455"/>
                  </a:ext>
                </a:extLst>
              </a:tr>
              <a:tr h="31508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FUNCIONAMIENTO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$ 10.524.053.000,00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$ 10.065.039.955,00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$ 459.013.045,00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$ 10.065.039.955,00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$ 10.065.039.955,00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$ 10.061.310.458,00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32834"/>
                  </a:ext>
                </a:extLst>
              </a:tr>
              <a:tr h="3150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GASTOS DE 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$ 2.404.461.396,00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$ 2.164.164.098,63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$ 240.297.297,37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$ 2.164.164.098,63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$ 2.164.164.098,63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$ 2.152.148.098,63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821933"/>
                  </a:ext>
                </a:extLst>
              </a:tr>
              <a:tr h="2952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$ 34.905.000,00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$ 1.283.597,00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$ 33.621.403,00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$ 1.283.597,00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$ 1.283.597,00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$ 1.283.597,00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71943"/>
                  </a:ext>
                </a:extLst>
              </a:tr>
              <a:tr h="6858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GASTOS POR TRIBUTOS, MULTAS, SANCIONES E INTERESES DE 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$ 125.319.604,00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$ 125.093.604,00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$ 226.000,00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$ 125.093.604,00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$ 125.093.604,00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$ 125.093.604,00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006776"/>
                  </a:ext>
                </a:extLst>
              </a:tr>
              <a:tr h="29528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INVERSIÓN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$ 20.000.000.000,00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$ 19.829.926.836,00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$ 170.073.164,00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$ 19.829.926.836,00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$ 19.829.926.836,00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$ 19.829.926.836,00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006586"/>
                  </a:ext>
                </a:extLst>
              </a:tr>
              <a:tr h="2952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$ 10.693.166.391,00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$ 10.632.777.742,91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$ 60.388.648,09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$ 10.632.777.742,91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$ 10.632.777.742,91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$ 10.632.777.742,91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9307"/>
                  </a:ext>
                </a:extLst>
              </a:tr>
              <a:tr h="2952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$ 6.500.000.000,00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$ 6.443.690.123,00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$ 56.309.877,00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$ 6.443.690.123,00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$ 6.443.690.123,00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$ 6.443.690.123,00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46276"/>
                  </a:ext>
                </a:extLst>
              </a:tr>
              <a:tr h="2952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C-1799-1100-3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$ 16.850.968.867,00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$ 16.709.898.405,40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$ 141.070.461,60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$ 16.709.898.405,40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$ 16.709.898.405,40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$ 16.649.087.694,74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83903"/>
                  </a:ext>
                </a:extLst>
              </a:tr>
              <a:tr h="24766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$ 67.132.874.258,00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$ 65.971.874.361,94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$ 1.160.999.896,06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$ 65.971.874.361,94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$ 65.971.874.361,94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$ 65.895.318.154,28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31685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5089C12-6102-14FF-73E8-0080F670E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50018"/>
              </p:ext>
            </p:extLst>
          </p:nvPr>
        </p:nvGraphicFramePr>
        <p:xfrm>
          <a:off x="227277" y="4483795"/>
          <a:ext cx="3594099" cy="2047875"/>
        </p:xfrm>
        <a:graphic>
          <a:graphicData uri="http://schemas.openxmlformats.org/drawingml/2006/table">
            <a:tbl>
              <a:tblPr/>
              <a:tblGrid>
                <a:gridCol w="1241759">
                  <a:extLst>
                    <a:ext uri="{9D8B030D-6E8A-4147-A177-3AD203B41FA5}">
                      <a16:colId xmlns:a16="http://schemas.microsoft.com/office/drawing/2014/main" val="2220979000"/>
                    </a:ext>
                  </a:extLst>
                </a:gridCol>
                <a:gridCol w="1528997">
                  <a:extLst>
                    <a:ext uri="{9D8B030D-6E8A-4147-A177-3AD203B41FA5}">
                      <a16:colId xmlns:a16="http://schemas.microsoft.com/office/drawing/2014/main" val="2968744700"/>
                    </a:ext>
                  </a:extLst>
                </a:gridCol>
                <a:gridCol w="823343">
                  <a:extLst>
                    <a:ext uri="{9D8B030D-6E8A-4147-A177-3AD203B41FA5}">
                      <a16:colId xmlns:a16="http://schemas.microsoft.com/office/drawing/2014/main" val="2430598596"/>
                    </a:ext>
                  </a:extLst>
                </a:gridCol>
              </a:tblGrid>
              <a:tr h="2762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EJECUCIÓN A 31 DE DICIEMBRE DE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40254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$ 67.132.874.258,00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09002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CDP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$ 65.971.874.361,94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43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APR. DISPONIBLE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$ 1.160.999.896,06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4017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COMPROMISO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$ 65.971.874.361,94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34282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OBLIGACIÓN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$ 65.971.874.361,94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5547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ORDEN PAGO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$ 65.895.318.154,28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75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5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3" y="1938499"/>
            <a:ext cx="4631436" cy="4430262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096536" y="342899"/>
            <a:ext cx="9398642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3. Funcionamiento Adquisición de bienes y servicios</a:t>
            </a:r>
          </a:p>
          <a:p>
            <a:pPr algn="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B3F893-37EB-1B24-5F58-30A8CB7927B3}"/>
              </a:ext>
            </a:extLst>
          </p:cNvPr>
          <p:cNvSpPr txBox="1"/>
          <p:nvPr/>
        </p:nvSpPr>
        <p:spPr>
          <a:xfrm>
            <a:off x="6650451" y="1470419"/>
            <a:ext cx="53753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31 de diciembre de 2024 la UPRA logró ejecutar el 94,4% del presupuesto asignado para gastos de funcionamiento.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La apropiación disponible con corte al cierre de vigencia fue del 5,6% del presupuesto de funcionamiento, de los cuales los saldos más representativos corresponden a gastos de personal con la suma de $459.013.045,00 y $240.297.297,37 en gastos para adquisiciones de bienes y servicios.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**En el mes de octubre se realizó una adición por valor </a:t>
            </a:r>
            <a:r>
              <a:rPr lang="es-MX" sz="1600" dirty="0"/>
              <a:t>de $659.000.000,00 a los rubros de gastos de personal, mediante Resolución 3077 del 15 de octubre de 2024 del Ministerio de Hacienda y Crédito Público. 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respecto al rezago presupuestal se constituyeron 2 cuentas por pagar por valor de $15.745.497,00 para ser pagadas a partir de enero de 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59" y="157541"/>
            <a:ext cx="1041037" cy="10410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E1BF94-9678-FB84-EA4F-47EA5968B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25" y="2182972"/>
            <a:ext cx="6650451" cy="3941316"/>
          </a:xfrm>
          <a:prstGeom prst="rect">
            <a:avLst/>
          </a:prstGeom>
        </p:spPr>
      </p:pic>
      <p:sp>
        <p:nvSpPr>
          <p:cNvPr id="27" name="Título 13">
            <a:extLst>
              <a:ext uri="{FF2B5EF4-FFF2-40B4-BE49-F238E27FC236}">
                <a16:creationId xmlns:a16="http://schemas.microsoft.com/office/drawing/2014/main" id="{BE7C2FC2-7124-6194-2937-8D0F227ACE7E}"/>
              </a:ext>
            </a:extLst>
          </p:cNvPr>
          <p:cNvSpPr txBox="1">
            <a:spLocks/>
          </p:cNvSpPr>
          <p:nvPr/>
        </p:nvSpPr>
        <p:spPr>
          <a:xfrm>
            <a:off x="3214682" y="3429000"/>
            <a:ext cx="3435769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**Apropiación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$13.088.739.000,00</a:t>
            </a:r>
          </a:p>
          <a:p>
            <a:pPr algn="just"/>
            <a:endParaRPr lang="es-ES" dirty="0"/>
          </a:p>
          <a:p>
            <a:pPr algn="just"/>
            <a:endParaRPr lang="es-CO" dirty="0"/>
          </a:p>
        </p:txBody>
      </p:sp>
      <p:sp>
        <p:nvSpPr>
          <p:cNvPr id="5" name="Título 13">
            <a:extLst>
              <a:ext uri="{FF2B5EF4-FFF2-40B4-BE49-F238E27FC236}">
                <a16:creationId xmlns:a16="http://schemas.microsoft.com/office/drawing/2014/main" id="{1B82EB21-B619-F070-3EA1-261B4FC73123}"/>
              </a:ext>
            </a:extLst>
          </p:cNvPr>
          <p:cNvSpPr txBox="1">
            <a:spLocks/>
          </p:cNvSpPr>
          <p:nvPr/>
        </p:nvSpPr>
        <p:spPr>
          <a:xfrm>
            <a:off x="1785629" y="1222068"/>
            <a:ext cx="3435769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inicial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$12.429.739.000,00</a:t>
            </a:r>
            <a:endParaRPr lang="es-ES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767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9" y="1833163"/>
            <a:ext cx="5115455" cy="4333908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34016" y="400093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4. Inversión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C1B9E4-D195-AAF8-CFF3-32E283E11CC5}"/>
              </a:ext>
            </a:extLst>
          </p:cNvPr>
          <p:cNvSpPr txBox="1"/>
          <p:nvPr/>
        </p:nvSpPr>
        <p:spPr>
          <a:xfrm>
            <a:off x="6548070" y="1845761"/>
            <a:ext cx="52667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31 de diciembre de 2024 la UPRA logró comprometer el 98,9% del presupuesto asignado para inversión.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cierre de vigencia el 0,8% del presupuesto de inversión no se ejecutó, reflejando el saldo en apropiación disponible, por un valor de $427.842.150,69.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respecto al rezago presupuestal se constituyeron 4 cuentas por pagar por valor de $60.810.710,66 para ser pagadas a partir de enero de 2025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**Es importante precisar que, el MHCP realizó una reducción presupuestal a la UPRA por valor de </a:t>
            </a:r>
            <a:r>
              <a:rPr lang="es-CO" sz="1600" b="1" dirty="0"/>
              <a:t>$153.711.622,00 </a:t>
            </a:r>
            <a:r>
              <a:rPr lang="es-CO" sz="1600" dirty="0"/>
              <a:t>en el presupuesto de inversión en el mes de diciembre de 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0DF0829C-0E2B-4497-C2AA-0FC23BCAFE7B}"/>
              </a:ext>
            </a:extLst>
          </p:cNvPr>
          <p:cNvSpPr txBox="1">
            <a:spLocks/>
          </p:cNvSpPr>
          <p:nvPr/>
        </p:nvSpPr>
        <p:spPr>
          <a:xfrm>
            <a:off x="1534016" y="1213201"/>
            <a:ext cx="3900124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>
                <a:solidFill>
                  <a:schemeClr val="tx1"/>
                </a:solidFill>
              </a:rPr>
              <a:t>Apropiación inicial $54.197.846.880,00</a:t>
            </a:r>
            <a:endParaRPr lang="es-ES" sz="2500" dirty="0"/>
          </a:p>
          <a:p>
            <a:pPr algn="just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7661002-A9A7-CD07-CF70-174196035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02" y="2071603"/>
            <a:ext cx="6476421" cy="4095468"/>
          </a:xfrm>
          <a:prstGeom prst="rect">
            <a:avLst/>
          </a:prstGeom>
        </p:spPr>
      </p:pic>
      <p:sp>
        <p:nvSpPr>
          <p:cNvPr id="10" name="Título 13">
            <a:extLst>
              <a:ext uri="{FF2B5EF4-FFF2-40B4-BE49-F238E27FC236}">
                <a16:creationId xmlns:a16="http://schemas.microsoft.com/office/drawing/2014/main" id="{10F095B8-EC51-105E-19DD-B041C778CCE4}"/>
              </a:ext>
            </a:extLst>
          </p:cNvPr>
          <p:cNvSpPr txBox="1">
            <a:spLocks/>
          </p:cNvSpPr>
          <p:nvPr/>
        </p:nvSpPr>
        <p:spPr>
          <a:xfrm>
            <a:off x="3582649" y="3777521"/>
            <a:ext cx="2889764" cy="547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>
                <a:solidFill>
                  <a:schemeClr val="tx1"/>
                </a:solidFill>
              </a:rPr>
              <a:t>**Apropiación vigente</a:t>
            </a:r>
          </a:p>
          <a:p>
            <a:r>
              <a:rPr lang="es-ES" sz="2500" dirty="0">
                <a:solidFill>
                  <a:schemeClr val="tx1"/>
                </a:solidFill>
              </a:rPr>
              <a:t>$54.044.135.258,00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982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1253306"/>
            <a:ext cx="5115455" cy="5115455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706057" y="280710"/>
            <a:ext cx="9340068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DOTA C-1704-1100-9</a:t>
            </a:r>
          </a:p>
          <a:p>
            <a:pPr algn="r"/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3F3E368-E78D-4B31-F5C8-49060C3AF8A5}"/>
              </a:ext>
            </a:extLst>
          </p:cNvPr>
          <p:cNvSpPr txBox="1"/>
          <p:nvPr/>
        </p:nvSpPr>
        <p:spPr>
          <a:xfrm>
            <a:off x="7200390" y="2559607"/>
            <a:ext cx="41705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31 de diciembre de 2024 se logró comprometer el 99,1% de los recursos asignados para el proyecto de inversión C-1704-1100-9 - DOTA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 El 0,9% del presupuesto de este proyecto no se ejecutó, el saldo se refleja en la apropiación disponible por valor de $170.073.164,00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Al cierre de vigencia para este proyecto no se constituyó rezago presupuestal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C986F3B3-92AF-2F6B-D6BA-3BD236912AB7}"/>
              </a:ext>
            </a:extLst>
          </p:cNvPr>
          <p:cNvSpPr txBox="1">
            <a:spLocks/>
          </p:cNvSpPr>
          <p:nvPr/>
        </p:nvSpPr>
        <p:spPr>
          <a:xfrm>
            <a:off x="1875099" y="1383936"/>
            <a:ext cx="3923818" cy="999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$20.000.000.000,00</a:t>
            </a:r>
            <a:endParaRPr lang="es-ES" dirty="0"/>
          </a:p>
          <a:p>
            <a:pPr algn="just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391FDB-20B7-EA9C-EEA7-13393E41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04" y="2334355"/>
            <a:ext cx="6756575" cy="40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1795096"/>
            <a:ext cx="5115455" cy="4573665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45591" y="280710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INFO C-1704-1100-10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2" name="Título 13">
            <a:extLst>
              <a:ext uri="{FF2B5EF4-FFF2-40B4-BE49-F238E27FC236}">
                <a16:creationId xmlns:a16="http://schemas.microsoft.com/office/drawing/2014/main" id="{6D86630F-B571-36FC-2F3B-FCCD3D9D5239}"/>
              </a:ext>
            </a:extLst>
          </p:cNvPr>
          <p:cNvSpPr txBox="1">
            <a:spLocks/>
          </p:cNvSpPr>
          <p:nvPr/>
        </p:nvSpPr>
        <p:spPr>
          <a:xfrm>
            <a:off x="1422551" y="1383936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Apropiación inicial</a:t>
            </a:r>
          </a:p>
          <a:p>
            <a:r>
              <a:rPr lang="es-ES" dirty="0">
                <a:solidFill>
                  <a:schemeClr val="tx1"/>
                </a:solidFill>
              </a:rPr>
              <a:t>$10.697.846.880,00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C022A3-BBCF-B714-4581-99F248C821BE}"/>
              </a:ext>
            </a:extLst>
          </p:cNvPr>
          <p:cNvSpPr txBox="1"/>
          <p:nvPr/>
        </p:nvSpPr>
        <p:spPr>
          <a:xfrm>
            <a:off x="7054231" y="2102303"/>
            <a:ext cx="4407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Con corte al 31 de diciembre de 2024 se logró ejecutar el 99,4% de los recursos asignados para el proyecto de inversión C-1704-1100-10 - INFO</a:t>
            </a:r>
          </a:p>
          <a:p>
            <a:pPr algn="just"/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 El 0,6% del presupuesto de este proyecto no se ejecutó, el saldo se refleja en la apropiación disponible por valor de $60.388.648,09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**Es importante precisar que, el MHCP en el mes de diciembre de 2024 realizó una reducción presupuestal a este proyecto por valor de $4.680.489,00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Al cierre de vigencia para este proyecto no se constituyó rezago presupuestal.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8353D6-4DF6-97A3-2614-263789A76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88" y="2254510"/>
            <a:ext cx="6340839" cy="4249567"/>
          </a:xfrm>
          <a:prstGeom prst="rect">
            <a:avLst/>
          </a:prstGeom>
        </p:spPr>
      </p:pic>
      <p:sp>
        <p:nvSpPr>
          <p:cNvPr id="3" name="Título 13">
            <a:extLst>
              <a:ext uri="{FF2B5EF4-FFF2-40B4-BE49-F238E27FC236}">
                <a16:creationId xmlns:a16="http://schemas.microsoft.com/office/drawing/2014/main" id="{AE74A95C-EB3F-76D9-F68B-64596A664983}"/>
              </a:ext>
            </a:extLst>
          </p:cNvPr>
          <p:cNvSpPr txBox="1">
            <a:spLocks/>
          </p:cNvSpPr>
          <p:nvPr/>
        </p:nvSpPr>
        <p:spPr>
          <a:xfrm>
            <a:off x="3882451" y="3972393"/>
            <a:ext cx="2927271" cy="5760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**Apropiación vigente</a:t>
            </a:r>
          </a:p>
          <a:p>
            <a:r>
              <a:rPr lang="es-ES" dirty="0">
                <a:solidFill>
                  <a:schemeClr val="tx1"/>
                </a:solidFill>
              </a:rPr>
              <a:t>$10.693.166.391,00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26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2024</Año>
    <Categoría_x0020_Documento xmlns="a7912b74-821a-4119-aad9-e1c9b233eb5e">Presupuesto</Categoría_x0020_Documento>
    <VariationsItemGroupID xmlns="http://schemas.microsoft.com/sharepoint/v3">a796ff3a-0693-481c-a21e-3e7dfc99e756</VariationsItemGroup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8D1E6A-4F33-4F6E-8B0B-F82BD19208F1}"/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2432</Words>
  <Application>Microsoft Office PowerPoint</Application>
  <PresentationFormat>Panorámica</PresentationFormat>
  <Paragraphs>663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Nunito Sans ExtraBold</vt:lpstr>
      <vt:lpstr>Times New Roman</vt:lpstr>
      <vt:lpstr>Nunito Sans</vt:lpstr>
      <vt:lpstr>Aptos Narrow</vt:lpstr>
      <vt:lpstr>Tema de Office</vt:lpstr>
      <vt:lpstr>Presentación de PowerPoint</vt:lpstr>
      <vt:lpstr>Presentación de PowerPoint</vt:lpstr>
      <vt:lpstr>Contenido</vt:lpstr>
      <vt:lpstr>1. Normatividad Ejecución Presupuestal 2024</vt:lpstr>
      <vt:lpstr>2. Ejecución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diciembre 2024</dc:title>
  <dc:creator>Usuario de Windows</dc:creator>
  <cp:lastModifiedBy>Henry Alexander Baquero Martin</cp:lastModifiedBy>
  <cp:revision>100</cp:revision>
  <dcterms:created xsi:type="dcterms:W3CDTF">2019-02-12T04:28:07Z</dcterms:created>
  <dcterms:modified xsi:type="dcterms:W3CDTF">2025-01-31T22:17:07Z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  <property fmtid="{D5CDD505-2E9C-101B-9397-08002B2CF9AE}" pid="3" name="MediaServiceImageTags">
    <vt:lpwstr/>
  </property>
</Properties>
</file>