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sldIdLst>
    <p:sldId id="281" r:id="rId5"/>
    <p:sldId id="277" r:id="rId6"/>
    <p:sldId id="273" r:id="rId7"/>
    <p:sldId id="274" r:id="rId8"/>
    <p:sldId id="285" r:id="rId9"/>
    <p:sldId id="299" r:id="rId10"/>
    <p:sldId id="283" r:id="rId11"/>
    <p:sldId id="287" r:id="rId12"/>
    <p:sldId id="289" r:id="rId13"/>
    <p:sldId id="288" r:id="rId14"/>
    <p:sldId id="290" r:id="rId15"/>
    <p:sldId id="291" r:id="rId16"/>
    <p:sldId id="292" r:id="rId17"/>
    <p:sldId id="300" r:id="rId18"/>
    <p:sldId id="298" r:id="rId19"/>
    <p:sldId id="279" r:id="rId20"/>
  </p:sldIdLst>
  <p:sldSz cx="12192000" cy="6858000"/>
  <p:notesSz cx="6858000" cy="9144000"/>
  <p:embeddedFontLst>
    <p:embeddedFont>
      <p:font typeface="Nunito Sans" pitchFamily="2" charset="0"/>
      <p:regular r:id="rId22"/>
      <p:bold r:id="rId23"/>
      <p:italic r:id="rId24"/>
      <p:boldItalic r:id="rId25"/>
    </p:embeddedFont>
    <p:embeddedFont>
      <p:font typeface="Nunito Sans ExtraBold" pitchFamily="2" charset="0"/>
      <p:bold r:id="rId26"/>
      <p:boldItalic r:id="rId27"/>
    </p:embeddedFont>
    <p:embeddedFont>
      <p:font typeface="Verdana" panose="020B060403050404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AB5"/>
    <a:srgbClr val="C59E41"/>
    <a:srgbClr val="70AD47"/>
    <a:srgbClr val="236C95"/>
    <a:srgbClr val="7D9837"/>
    <a:srgbClr val="2F753E"/>
    <a:srgbClr val="1F4E79"/>
    <a:srgbClr val="009165"/>
    <a:srgbClr val="27689D"/>
    <a:srgbClr val="009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F62A16-36E2-4BA8-9AF4-B7008C927AFE}" v="3" dt="2026-08-14T19:16:56.497"/>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47" autoAdjust="0"/>
    <p:restoredTop sz="96023" autoAdjust="0"/>
  </p:normalViewPr>
  <p:slideViewPr>
    <p:cSldViewPr snapToGrid="0">
      <p:cViewPr varScale="1">
        <p:scale>
          <a:sx n="92" d="100"/>
          <a:sy n="92" d="100"/>
        </p:scale>
        <p:origin x="1590" y="66"/>
      </p:cViewPr>
      <p:guideLst/>
    </p:cSldViewPr>
  </p:slideViewPr>
  <p:notesTextViewPr>
    <p:cViewPr>
      <p:scale>
        <a:sx n="1" d="1"/>
        <a:sy n="1" d="1"/>
      </p:scale>
      <p:origin x="0" y="0"/>
    </p:cViewPr>
  </p:notesTextViewPr>
  <p:notesViewPr>
    <p:cSldViewPr snapToGrid="0">
      <p:cViewPr varScale="1">
        <p:scale>
          <a:sx n="70" d="100"/>
          <a:sy n="70" d="100"/>
        </p:scale>
        <p:origin x="238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anose="00000500000000000000" pitchFamily="2" charset="0"/>
              </a:defRPr>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anose="00000500000000000000" pitchFamily="2" charset="0"/>
              </a:defRPr>
            </a:lvl1pPr>
          </a:lstStyle>
          <a:p>
            <a:fld id="{33F08BD4-7D12-41EE-B6F2-011DE6E9A97D}" type="datetimeFigureOut">
              <a:rPr lang="es-CO" smtClean="0"/>
              <a:pPr/>
              <a:t>14/08/2026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anose="00000500000000000000" pitchFamily="2" charset="0"/>
              </a:defRPr>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anose="00000500000000000000" pitchFamily="2" charset="0"/>
              </a:defRPr>
            </a:lvl1pPr>
          </a:lstStyle>
          <a:p>
            <a:fld id="{CFF1DC31-9DF6-4E87-BB41-49CE280BEA01}" type="slidenum">
              <a:rPr lang="es-CO" smtClean="0"/>
              <a:pPr/>
              <a:t>‹Nº›</a:t>
            </a:fld>
            <a:endParaRPr lang="es-CO" dirty="0"/>
          </a:p>
        </p:txBody>
      </p:sp>
    </p:spTree>
    <p:extLst>
      <p:ext uri="{BB962C8B-B14F-4D97-AF65-F5344CB8AC3E}">
        <p14:creationId xmlns:p14="http://schemas.microsoft.com/office/powerpoint/2010/main" val="3617303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unito Sans" panose="00000500000000000000" pitchFamily="2" charset="0"/>
        <a:ea typeface="+mn-ea"/>
        <a:cs typeface="+mn-cs"/>
      </a:defRPr>
    </a:lvl1pPr>
    <a:lvl2pPr marL="457200" algn="l" defTabSz="914400" rtl="0" eaLnBrk="1" latinLnBrk="0" hangingPunct="1">
      <a:defRPr sz="1200" kern="1200">
        <a:solidFill>
          <a:schemeClr val="tx1"/>
        </a:solidFill>
        <a:latin typeface="Nunito Sans" panose="00000500000000000000" pitchFamily="2" charset="0"/>
        <a:ea typeface="+mn-ea"/>
        <a:cs typeface="+mn-cs"/>
      </a:defRPr>
    </a:lvl2pPr>
    <a:lvl3pPr marL="914400" algn="l" defTabSz="914400" rtl="0" eaLnBrk="1" latinLnBrk="0" hangingPunct="1">
      <a:defRPr sz="1200" kern="1200">
        <a:solidFill>
          <a:schemeClr val="tx1"/>
        </a:solidFill>
        <a:latin typeface="Nunito Sans" panose="00000500000000000000" pitchFamily="2" charset="0"/>
        <a:ea typeface="+mn-ea"/>
        <a:cs typeface="+mn-cs"/>
      </a:defRPr>
    </a:lvl3pPr>
    <a:lvl4pPr marL="1371600" algn="l" defTabSz="914400" rtl="0" eaLnBrk="1" latinLnBrk="0" hangingPunct="1">
      <a:defRPr sz="1200" kern="1200">
        <a:solidFill>
          <a:schemeClr val="tx1"/>
        </a:solidFill>
        <a:latin typeface="Nunito Sans" panose="00000500000000000000" pitchFamily="2" charset="0"/>
        <a:ea typeface="+mn-ea"/>
        <a:cs typeface="+mn-cs"/>
      </a:defRPr>
    </a:lvl4pPr>
    <a:lvl5pPr marL="1828800" algn="l" defTabSz="914400" rtl="0" eaLnBrk="1" latinLnBrk="0" hangingPunct="1">
      <a:defRPr sz="1200" kern="1200">
        <a:solidFill>
          <a:schemeClr val="tx1"/>
        </a:solidFill>
        <a:latin typeface="Nunito Sa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5</a:t>
            </a:fld>
            <a:endParaRPr lang="es-CO" dirty="0"/>
          </a:p>
        </p:txBody>
      </p:sp>
    </p:spTree>
    <p:extLst>
      <p:ext uri="{BB962C8B-B14F-4D97-AF65-F5344CB8AC3E}">
        <p14:creationId xmlns:p14="http://schemas.microsoft.com/office/powerpoint/2010/main" val="194759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6</a:t>
            </a:fld>
            <a:endParaRPr lang="es-CO" dirty="0"/>
          </a:p>
        </p:txBody>
      </p:sp>
    </p:spTree>
    <p:extLst>
      <p:ext uri="{BB962C8B-B14F-4D97-AF65-F5344CB8AC3E}">
        <p14:creationId xmlns:p14="http://schemas.microsoft.com/office/powerpoint/2010/main" val="3091201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11</a:t>
            </a:fld>
            <a:endParaRPr lang="es-CO" dirty="0"/>
          </a:p>
        </p:txBody>
      </p:sp>
    </p:spTree>
    <p:extLst>
      <p:ext uri="{BB962C8B-B14F-4D97-AF65-F5344CB8AC3E}">
        <p14:creationId xmlns:p14="http://schemas.microsoft.com/office/powerpoint/2010/main" val="28942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12</a:t>
            </a:fld>
            <a:endParaRPr lang="es-CO" dirty="0"/>
          </a:p>
        </p:txBody>
      </p:sp>
    </p:spTree>
    <p:extLst>
      <p:ext uri="{BB962C8B-B14F-4D97-AF65-F5344CB8AC3E}">
        <p14:creationId xmlns:p14="http://schemas.microsoft.com/office/powerpoint/2010/main" val="261891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ctr">
            <a:normAutofit/>
          </a:bodyPr>
          <a:lstStyle>
            <a:lvl1pPr algn="ctr">
              <a:defRPr sz="4400"/>
            </a:lvl1pPr>
          </a:lstStyle>
          <a:p>
            <a:r>
              <a:rPr lang="es-ES" dirty="0"/>
              <a:t>Haga clic para modificar el estilo de título del patrón</a:t>
            </a:r>
            <a:endParaRPr lang="en-US" dirty="0"/>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editar el estilo de subtítulo del patrón</a:t>
            </a:r>
            <a:endParaRPr lang="en-US" dirty="0"/>
          </a:p>
        </p:txBody>
      </p:sp>
      <p:sp>
        <p:nvSpPr>
          <p:cNvPr id="4" name="Marcador de fecha 3"/>
          <p:cNvSpPr>
            <a:spLocks noGrp="1"/>
          </p:cNvSpPr>
          <p:nvPr>
            <p:ph type="dt" sz="half" idx="10"/>
          </p:nvPr>
        </p:nvSpPr>
        <p:spPr/>
        <p:txBody>
          <a:bodyPr/>
          <a:lstStyle/>
          <a:p>
            <a:fld id="{DFF54713-5269-4F50-8B2F-CA7ED317C641}" type="datetimeFigureOut">
              <a:rPr lang="en-US" smtClean="0"/>
              <a:t>8/14/2026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271452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FF54713-5269-4F50-8B2F-CA7ED317C641}" type="datetimeFigureOut">
              <a:rPr lang="en-US" smtClean="0"/>
              <a:t>8/14/2026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990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F54713-5269-4F50-8B2F-CA7ED317C641}" type="datetimeFigureOut">
              <a:rPr lang="en-US" smtClean="0"/>
              <a:t>8/14/2026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423876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FF54713-5269-4F50-8B2F-CA7ED317C641}" type="datetimeFigureOut">
              <a:rPr lang="en-US" smtClean="0"/>
              <a:t>8/14/2026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3630475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3978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solidFill>
                  <a:srgbClr val="236C9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FF54713-5269-4F50-8B2F-CA7ED317C641}" type="datetimeFigureOut">
              <a:rPr lang="en-US" smtClean="0"/>
              <a:t>8/14/2026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DFBFF117-CA8F-4489-8F53-44BE72E1A5B7}" type="slidenum">
              <a:rPr lang="en-US" smtClean="0"/>
              <a:t>‹Nº›</a:t>
            </a:fld>
            <a:endParaRPr lang="en-US"/>
          </a:p>
        </p:txBody>
      </p:sp>
      <p:sp>
        <p:nvSpPr>
          <p:cNvPr id="10" name="Título 1">
            <a:extLst>
              <a:ext uri="{FF2B5EF4-FFF2-40B4-BE49-F238E27FC236}">
                <a16:creationId xmlns:a16="http://schemas.microsoft.com/office/drawing/2014/main" id="{1296243D-14A6-D015-775D-FF5D368A2512}"/>
              </a:ext>
            </a:extLst>
          </p:cNvPr>
          <p:cNvSpPr>
            <a:spLocks noGrp="1"/>
          </p:cNvSpPr>
          <p:nvPr>
            <p:ph type="title"/>
          </p:nvPr>
        </p:nvSpPr>
        <p:spPr>
          <a:xfrm>
            <a:off x="1917469" y="465513"/>
            <a:ext cx="8357062" cy="1088967"/>
          </a:xfrm>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31459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fecha 2"/>
          <p:cNvSpPr>
            <a:spLocks noGrp="1"/>
          </p:cNvSpPr>
          <p:nvPr>
            <p:ph type="dt" sz="half" idx="10"/>
          </p:nvPr>
        </p:nvSpPr>
        <p:spPr/>
        <p:txBody>
          <a:bodyPr/>
          <a:lstStyle/>
          <a:p>
            <a:fld id="{DFF54713-5269-4F50-8B2F-CA7ED317C641}" type="datetimeFigureOut">
              <a:rPr lang="en-US" smtClean="0"/>
              <a:t>8/14/2026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81878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rtada">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2177935"/>
            <a:ext cx="1654925" cy="1654925"/>
          </a:xfrm>
          <a:prstGeom prst="rect">
            <a:avLst/>
          </a:prstGeom>
        </p:spPr>
      </p:pic>
    </p:spTree>
    <p:extLst>
      <p:ext uri="{BB962C8B-B14F-4D97-AF65-F5344CB8AC3E}">
        <p14:creationId xmlns:p14="http://schemas.microsoft.com/office/powerpoint/2010/main" val="7340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inal">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889462"/>
            <a:ext cx="1654925" cy="1654925"/>
          </a:xfrm>
          <a:prstGeom prst="rect">
            <a:avLst/>
          </a:prstGeom>
        </p:spPr>
      </p:pic>
    </p:spTree>
    <p:extLst>
      <p:ext uri="{BB962C8B-B14F-4D97-AF65-F5344CB8AC3E}">
        <p14:creationId xmlns:p14="http://schemas.microsoft.com/office/powerpoint/2010/main" val="11311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Portadilla">
    <p:bg>
      <p:bgPr>
        <a:solidFill>
          <a:schemeClr val="bg1"/>
        </a:solidFill>
        <a:effectLst/>
      </p:bgPr>
    </p:bg>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F15CB6EF-F3A5-B296-939A-F66AEC9034ED}"/>
              </a:ext>
            </a:extLst>
          </p:cNvPr>
          <p:cNvSpPr>
            <a:spLocks noGrp="1"/>
          </p:cNvSpPr>
          <p:nvPr>
            <p:ph type="title"/>
          </p:nvPr>
        </p:nvSpPr>
        <p:spPr>
          <a:xfrm>
            <a:off x="274321" y="2219499"/>
            <a:ext cx="8013468" cy="3084022"/>
          </a:xfrm>
        </p:spPr>
        <p:txBody>
          <a:bodyPr anchor="ctr">
            <a:normAutofit/>
          </a:bodyPr>
          <a:lstStyle>
            <a:lvl1pPr>
              <a:defRPr sz="4800">
                <a:solidFill>
                  <a:schemeClr val="bg1"/>
                </a:solidFill>
              </a:defRPr>
            </a:lvl1pPr>
          </a:lstStyle>
          <a:p>
            <a:r>
              <a:rPr lang="es-ES" dirty="0"/>
              <a:t>Haga clic para modificar el estilo de título del patrón</a:t>
            </a:r>
            <a:endParaRPr lang="en-US" dirty="0"/>
          </a:p>
        </p:txBody>
      </p:sp>
      <p:sp>
        <p:nvSpPr>
          <p:cNvPr id="4" name="Rectángulo 3">
            <a:extLst>
              <a:ext uri="{FF2B5EF4-FFF2-40B4-BE49-F238E27FC236}">
                <a16:creationId xmlns:a16="http://schemas.microsoft.com/office/drawing/2014/main" id="{C2EA35F8-CDD4-507F-99BE-ED31F1D215B0}"/>
              </a:ext>
            </a:extLst>
          </p:cNvPr>
          <p:cNvSpPr/>
          <p:nvPr userDrawn="1"/>
        </p:nvSpPr>
        <p:spPr>
          <a:xfrm>
            <a:off x="0" y="831273"/>
            <a:ext cx="12192000" cy="5195454"/>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Gráfico 6">
            <a:extLst>
              <a:ext uri="{FF2B5EF4-FFF2-40B4-BE49-F238E27FC236}">
                <a16:creationId xmlns:a16="http://schemas.microsoft.com/office/drawing/2014/main" id="{FB189F86-454E-9E72-1000-C8DC457543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633778" y="6353172"/>
            <a:ext cx="924964" cy="78387"/>
          </a:xfrm>
          <a:prstGeom prst="rect">
            <a:avLst/>
          </a:prstGeom>
        </p:spPr>
      </p:pic>
    </p:spTree>
    <p:extLst>
      <p:ext uri="{BB962C8B-B14F-4D97-AF65-F5344CB8AC3E}">
        <p14:creationId xmlns:p14="http://schemas.microsoft.com/office/powerpoint/2010/main" val="421110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83188" y="839583"/>
            <a:ext cx="6172200" cy="55030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5" name="Marcador de fecha 4"/>
          <p:cNvSpPr>
            <a:spLocks noGrp="1"/>
          </p:cNvSpPr>
          <p:nvPr>
            <p:ph type="dt" sz="half" idx="10"/>
          </p:nvPr>
        </p:nvSpPr>
        <p:spPr/>
        <p:txBody>
          <a:bodyPr/>
          <a:lstStyle/>
          <a:p>
            <a:fld id="{DFF54713-5269-4F50-8B2F-CA7ED317C641}" type="datetimeFigureOut">
              <a:rPr lang="en-US" smtClean="0"/>
              <a:t>8/14/2026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
        <p:nvSpPr>
          <p:cNvPr id="8" name="Título 1">
            <a:extLst>
              <a:ext uri="{FF2B5EF4-FFF2-40B4-BE49-F238E27FC236}">
                <a16:creationId xmlns:a16="http://schemas.microsoft.com/office/drawing/2014/main" id="{14AD67D3-0A7E-A282-6E58-765C3AA98580}"/>
              </a:ext>
            </a:extLst>
          </p:cNvPr>
          <p:cNvSpPr>
            <a:spLocks noGrp="1"/>
          </p:cNvSpPr>
          <p:nvPr>
            <p:ph type="title"/>
          </p:nvPr>
        </p:nvSpPr>
        <p:spPr>
          <a:xfrm>
            <a:off x="340822" y="839584"/>
            <a:ext cx="4431203" cy="1512917"/>
          </a:xfrm>
        </p:spPr>
        <p:txBody>
          <a:bodyPr anchor="t"/>
          <a:lstStyle>
            <a:lvl1pPr>
              <a:defRPr sz="3200"/>
            </a:lvl1pPr>
          </a:lstStyle>
          <a:p>
            <a:r>
              <a:rPr lang="es-ES" dirty="0"/>
              <a:t>Haga clic para modificar el estilo de título del patrón</a:t>
            </a:r>
            <a:endParaRPr lang="en-US" dirty="0"/>
          </a:p>
        </p:txBody>
      </p:sp>
      <p:sp>
        <p:nvSpPr>
          <p:cNvPr id="9" name="Marcador de texto 3">
            <a:extLst>
              <a:ext uri="{FF2B5EF4-FFF2-40B4-BE49-F238E27FC236}">
                <a16:creationId xmlns:a16="http://schemas.microsoft.com/office/drawing/2014/main" id="{E204B9DA-D131-4D2E-6032-4E41C46483A2}"/>
              </a:ext>
            </a:extLst>
          </p:cNvPr>
          <p:cNvSpPr>
            <a:spLocks noGrp="1"/>
          </p:cNvSpPr>
          <p:nvPr>
            <p:ph type="body" sz="half" idx="2"/>
          </p:nvPr>
        </p:nvSpPr>
        <p:spPr>
          <a:xfrm>
            <a:off x="340822" y="2435629"/>
            <a:ext cx="4431203"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319042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4196" y="856210"/>
            <a:ext cx="4713317" cy="1496291"/>
          </a:xfrm>
        </p:spPr>
        <p:txBody>
          <a:bodyPr anchor="t"/>
          <a:lstStyle>
            <a:lvl1pPr>
              <a:defRPr sz="3200"/>
            </a:lvl1pPr>
          </a:lstStyle>
          <a:p>
            <a:r>
              <a:rPr lang="es-ES" dirty="0"/>
              <a:t>Haga clic para modificar el estilo de título del patrón</a:t>
            </a:r>
            <a:endParaRPr lang="en-US" dirty="0"/>
          </a:p>
        </p:txBody>
      </p:sp>
      <p:sp>
        <p:nvSpPr>
          <p:cNvPr id="3" name="Marcador de posición de imagen 2"/>
          <p:cNvSpPr>
            <a:spLocks noGrp="1"/>
          </p:cNvSpPr>
          <p:nvPr>
            <p:ph type="pic" idx="1"/>
          </p:nvPr>
        </p:nvSpPr>
        <p:spPr>
          <a:xfrm>
            <a:off x="5183188" y="9201"/>
            <a:ext cx="7008812" cy="66742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324196" y="2435629"/>
            <a:ext cx="4713317"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181341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1917469" y="465513"/>
            <a:ext cx="8357062" cy="1088967"/>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8200" y="1825625"/>
            <a:ext cx="10515600" cy="4123762"/>
          </a:xfrm>
          <a:prstGeom prst="rect">
            <a:avLst/>
          </a:prstGeom>
        </p:spPr>
        <p:txBody>
          <a:bodyPr vert="horz" lIns="91440" tIns="45720" rIns="91440" bIns="45720" rtlCol="0">
            <a:normAutofit/>
          </a:body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Marcador de fecha 3"/>
          <p:cNvSpPr>
            <a:spLocks noGrp="1"/>
          </p:cNvSpPr>
          <p:nvPr>
            <p:ph type="dt" sz="half" idx="2"/>
          </p:nvPr>
        </p:nvSpPr>
        <p:spPr>
          <a:xfrm>
            <a:off x="0" y="6367548"/>
            <a:ext cx="1338349" cy="315885"/>
          </a:xfrm>
          <a:prstGeom prst="rect">
            <a:avLst/>
          </a:prstGeom>
        </p:spPr>
        <p:txBody>
          <a:bodyPr vert="horz" lIns="91440" tIns="45720" rIns="91440" bIns="45720" rtlCol="0" anchor="ctr"/>
          <a:lstStyle>
            <a:lvl1pPr algn="l">
              <a:defRPr sz="1000">
                <a:solidFill>
                  <a:schemeClr val="tx1">
                    <a:tint val="75000"/>
                  </a:schemeClr>
                </a:solidFill>
              </a:defRPr>
            </a:lvl1pPr>
          </a:lstStyle>
          <a:p>
            <a:fld id="{DFF54713-5269-4F50-8B2F-CA7ED317C641}" type="datetimeFigureOut">
              <a:rPr lang="en-US" smtClean="0"/>
              <a:pPr/>
              <a:t>8/14/2026</a:t>
            </a:fld>
            <a:endParaRPr lang="en-US"/>
          </a:p>
        </p:txBody>
      </p:sp>
      <p:sp>
        <p:nvSpPr>
          <p:cNvPr id="5" name="Marcador de pie de página 4"/>
          <p:cNvSpPr>
            <a:spLocks noGrp="1"/>
          </p:cNvSpPr>
          <p:nvPr>
            <p:ph type="ftr" sz="quarter" idx="3"/>
          </p:nvPr>
        </p:nvSpPr>
        <p:spPr>
          <a:xfrm>
            <a:off x="1772688" y="6367548"/>
            <a:ext cx="8646624" cy="31588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11553306" y="6367548"/>
            <a:ext cx="638694" cy="315885"/>
          </a:xfrm>
          <a:prstGeom prst="rect">
            <a:avLst/>
          </a:prstGeom>
        </p:spPr>
        <p:txBody>
          <a:bodyPr vert="horz" lIns="91440" tIns="45720" rIns="91440" bIns="45720" rtlCol="0" anchor="ctr"/>
          <a:lstStyle>
            <a:lvl1pPr algn="r">
              <a:defRPr sz="1000">
                <a:solidFill>
                  <a:schemeClr val="tx1">
                    <a:tint val="75000"/>
                  </a:schemeClr>
                </a:solidFill>
              </a:defRPr>
            </a:lvl1pPr>
          </a:lstStyle>
          <a:p>
            <a:fld id="{DFBFF117-CA8F-4489-8F53-44BE72E1A5B7}" type="slidenum">
              <a:rPr lang="en-US" smtClean="0"/>
              <a:pPr/>
              <a:t>‹Nº›</a:t>
            </a:fld>
            <a:endParaRPr lang="en-US"/>
          </a:p>
        </p:txBody>
      </p:sp>
      <p:pic>
        <p:nvPicPr>
          <p:cNvPr id="10" name="Gráfico 9">
            <a:extLst>
              <a:ext uri="{FF2B5EF4-FFF2-40B4-BE49-F238E27FC236}">
                <a16:creationId xmlns:a16="http://schemas.microsoft.com/office/drawing/2014/main" id="{DFBEAF21-6E28-B635-562A-CE25E7EC4B2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22073" y="156556"/>
            <a:ext cx="458586" cy="458586"/>
          </a:xfrm>
          <a:prstGeom prst="rect">
            <a:avLst/>
          </a:prstGeom>
        </p:spPr>
      </p:pic>
      <p:sp>
        <p:nvSpPr>
          <p:cNvPr id="11" name="Rectángulo 10">
            <a:extLst>
              <a:ext uri="{FF2B5EF4-FFF2-40B4-BE49-F238E27FC236}">
                <a16:creationId xmlns:a16="http://schemas.microsoft.com/office/drawing/2014/main" id="{80E154A3-3A20-8459-9CA7-BF789C628608}"/>
              </a:ext>
            </a:extLst>
          </p:cNvPr>
          <p:cNvSpPr/>
          <p:nvPr userDrawn="1"/>
        </p:nvSpPr>
        <p:spPr>
          <a:xfrm>
            <a:off x="0" y="6683432"/>
            <a:ext cx="12192000" cy="174568"/>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t>www.upra.gov.co</a:t>
            </a:r>
          </a:p>
        </p:txBody>
      </p:sp>
    </p:spTree>
    <p:extLst>
      <p:ext uri="{BB962C8B-B14F-4D97-AF65-F5344CB8AC3E}">
        <p14:creationId xmlns:p14="http://schemas.microsoft.com/office/powerpoint/2010/main" val="399049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9" r:id="rId8"/>
    <p:sldLayoutId id="2147483658" r:id="rId9"/>
    <p:sldLayoutId id="2147483656" r:id="rId10"/>
    <p:sldLayoutId id="2147483657" r:id="rId11"/>
  </p:sldLayoutIdLst>
  <p:txStyles>
    <p:titleStyle>
      <a:lvl1pPr algn="ctr" defTabSz="914400" rtl="0" eaLnBrk="1" latinLnBrk="0" hangingPunct="1">
        <a:lnSpc>
          <a:spcPct val="90000"/>
        </a:lnSpc>
        <a:spcBef>
          <a:spcPct val="0"/>
        </a:spcBef>
        <a:buNone/>
        <a:defRPr sz="3600" b="1" kern="1200">
          <a:solidFill>
            <a:srgbClr val="7D983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6.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498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0FAEB9F-E66F-E330-5A1B-3F684F5D53B7}"/>
              </a:ext>
            </a:extLst>
          </p:cNvPr>
          <p:cNvSpPr txBox="1"/>
          <p:nvPr/>
        </p:nvSpPr>
        <p:spPr>
          <a:xfrm>
            <a:off x="551727" y="2921168"/>
            <a:ext cx="11088546" cy="1015663"/>
          </a:xfrm>
          <a:prstGeom prst="rect">
            <a:avLst/>
          </a:prstGeom>
          <a:noFill/>
        </p:spPr>
        <p:txBody>
          <a:bodyPr wrap="square" rtlCol="0" anchor="b">
            <a:spAutoFit/>
          </a:bodyPr>
          <a:lstStyle/>
          <a:p>
            <a:pPr algn="ctr"/>
            <a:r>
              <a:rPr lang="es-CO" sz="6000" b="1">
                <a:solidFill>
                  <a:schemeClr val="bg1"/>
                </a:solidFill>
                <a:latin typeface="+mj-lt"/>
              </a:rPr>
              <a:t>Ejecución Presupuestal UPRA</a:t>
            </a:r>
            <a:endParaRPr lang="es-CO" sz="6000" b="1" dirty="0">
              <a:solidFill>
                <a:schemeClr val="bg1"/>
              </a:solidFill>
              <a:latin typeface="+mj-lt"/>
            </a:endParaRPr>
          </a:p>
        </p:txBody>
      </p:sp>
      <p:sp>
        <p:nvSpPr>
          <p:cNvPr id="6" name="CuadroTexto 5">
            <a:extLst>
              <a:ext uri="{FF2B5EF4-FFF2-40B4-BE49-F238E27FC236}">
                <a16:creationId xmlns:a16="http://schemas.microsoft.com/office/drawing/2014/main" id="{B2F2D106-82B9-0335-7236-4CF3863660F7}"/>
              </a:ext>
            </a:extLst>
          </p:cNvPr>
          <p:cNvSpPr txBox="1"/>
          <p:nvPr/>
        </p:nvSpPr>
        <p:spPr>
          <a:xfrm>
            <a:off x="1985554" y="5669281"/>
            <a:ext cx="8220892" cy="307777"/>
          </a:xfrm>
          <a:prstGeom prst="rect">
            <a:avLst/>
          </a:prstGeom>
          <a:noFill/>
        </p:spPr>
        <p:txBody>
          <a:bodyPr wrap="square" rtlCol="0">
            <a:spAutoFit/>
          </a:bodyPr>
          <a:lstStyle/>
          <a:p>
            <a:pPr algn="ctr"/>
            <a:r>
              <a:rPr lang="es-CO" sz="1400" dirty="0">
                <a:solidFill>
                  <a:schemeClr val="bg1"/>
                </a:solidFill>
                <a:cs typeface="Arial" panose="020B0604020202020204" pitchFamily="34" charset="0"/>
              </a:rPr>
              <a:t>Julio 2026</a:t>
            </a:r>
          </a:p>
        </p:txBody>
      </p:sp>
    </p:spTree>
    <p:extLst>
      <p:ext uri="{BB962C8B-B14F-4D97-AF65-F5344CB8AC3E}">
        <p14:creationId xmlns:p14="http://schemas.microsoft.com/office/powerpoint/2010/main" val="1610350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FF90-1053-383F-B230-C81841035889}"/>
              </a:ext>
            </a:extLst>
          </p:cNvPr>
          <p:cNvSpPr>
            <a:spLocks noGrp="1"/>
          </p:cNvSpPr>
          <p:nvPr>
            <p:ph type="title"/>
          </p:nvPr>
        </p:nvSpPr>
        <p:spPr/>
        <p:txBody>
          <a:bodyPr/>
          <a:lstStyle/>
          <a:p>
            <a:r>
              <a:rPr lang="es-CO" dirty="0"/>
              <a:t>Contenido</a:t>
            </a:r>
          </a:p>
        </p:txBody>
      </p:sp>
      <p:grpSp>
        <p:nvGrpSpPr>
          <p:cNvPr id="32" name="Grupo 31">
            <a:extLst>
              <a:ext uri="{FF2B5EF4-FFF2-40B4-BE49-F238E27FC236}">
                <a16:creationId xmlns:a16="http://schemas.microsoft.com/office/drawing/2014/main" id="{C27503A4-BC0C-E2FF-3475-0CC6FEBB0A92}"/>
              </a:ext>
            </a:extLst>
          </p:cNvPr>
          <p:cNvGrpSpPr/>
          <p:nvPr/>
        </p:nvGrpSpPr>
        <p:grpSpPr>
          <a:xfrm>
            <a:off x="2077451" y="1938901"/>
            <a:ext cx="3917671" cy="641597"/>
            <a:chOff x="2175321" y="1846081"/>
            <a:chExt cx="3820518" cy="656828"/>
          </a:xfrm>
        </p:grpSpPr>
        <p:sp>
          <p:nvSpPr>
            <p:cNvPr id="6" name="CuadroTexto 5">
              <a:extLst>
                <a:ext uri="{FF2B5EF4-FFF2-40B4-BE49-F238E27FC236}">
                  <a16:creationId xmlns:a16="http://schemas.microsoft.com/office/drawing/2014/main" id="{070AB6CA-C14E-9727-C1C8-14FCACEAB423}"/>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Normatividad</a:t>
              </a:r>
            </a:p>
          </p:txBody>
        </p:sp>
        <p:sp>
          <p:nvSpPr>
            <p:cNvPr id="31" name="Elipse 30">
              <a:extLst>
                <a:ext uri="{FF2B5EF4-FFF2-40B4-BE49-F238E27FC236}">
                  <a16:creationId xmlns:a16="http://schemas.microsoft.com/office/drawing/2014/main" id="{B30BA8D1-93D9-0404-2CDA-E772C112021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180A0D09-DF6F-550A-1380-BCDEC38B32FC}"/>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1</a:t>
              </a:r>
            </a:p>
          </p:txBody>
        </p:sp>
      </p:grpSp>
      <p:grpSp>
        <p:nvGrpSpPr>
          <p:cNvPr id="33" name="Grupo 32">
            <a:extLst>
              <a:ext uri="{FF2B5EF4-FFF2-40B4-BE49-F238E27FC236}">
                <a16:creationId xmlns:a16="http://schemas.microsoft.com/office/drawing/2014/main" id="{E165B45E-4D6A-A219-9551-7D909ECA6777}"/>
              </a:ext>
            </a:extLst>
          </p:cNvPr>
          <p:cNvGrpSpPr/>
          <p:nvPr/>
        </p:nvGrpSpPr>
        <p:grpSpPr>
          <a:xfrm>
            <a:off x="6439584" y="2837890"/>
            <a:ext cx="3917671" cy="700046"/>
            <a:chOff x="2175321" y="1846081"/>
            <a:chExt cx="3820518" cy="733498"/>
          </a:xfrm>
        </p:grpSpPr>
        <p:sp>
          <p:nvSpPr>
            <p:cNvPr id="34" name="CuadroTexto 33">
              <a:extLst>
                <a:ext uri="{FF2B5EF4-FFF2-40B4-BE49-F238E27FC236}">
                  <a16:creationId xmlns:a16="http://schemas.microsoft.com/office/drawing/2014/main" id="{1F07E4E5-A948-A762-5D8F-C9AC35E6C77E}"/>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Funcionamiento Adquisición de bienes y servicios</a:t>
              </a:r>
            </a:p>
          </p:txBody>
        </p:sp>
        <p:sp>
          <p:nvSpPr>
            <p:cNvPr id="35" name="Elipse 34">
              <a:extLst>
                <a:ext uri="{FF2B5EF4-FFF2-40B4-BE49-F238E27FC236}">
                  <a16:creationId xmlns:a16="http://schemas.microsoft.com/office/drawing/2014/main" id="{69C3481F-A1BB-DDC9-D88A-E9DA65971153}"/>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E6253B3F-6099-5A50-7C30-50026FAD9CEC}"/>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4</a:t>
              </a:r>
            </a:p>
          </p:txBody>
        </p:sp>
      </p:grpSp>
      <p:grpSp>
        <p:nvGrpSpPr>
          <p:cNvPr id="37" name="Grupo 36">
            <a:extLst>
              <a:ext uri="{FF2B5EF4-FFF2-40B4-BE49-F238E27FC236}">
                <a16:creationId xmlns:a16="http://schemas.microsoft.com/office/drawing/2014/main" id="{DCDBC53B-7398-8C4F-72CF-13A2B6B19391}"/>
              </a:ext>
            </a:extLst>
          </p:cNvPr>
          <p:cNvGrpSpPr/>
          <p:nvPr/>
        </p:nvGrpSpPr>
        <p:grpSpPr>
          <a:xfrm>
            <a:off x="6413507" y="3799145"/>
            <a:ext cx="3972526" cy="653493"/>
            <a:chOff x="2121826" y="1846081"/>
            <a:chExt cx="3874013" cy="684720"/>
          </a:xfrm>
        </p:grpSpPr>
        <p:sp>
          <p:nvSpPr>
            <p:cNvPr id="38" name="CuadroTexto 37">
              <a:extLst>
                <a:ext uri="{FF2B5EF4-FFF2-40B4-BE49-F238E27FC236}">
                  <a16:creationId xmlns:a16="http://schemas.microsoft.com/office/drawing/2014/main" id="{F84F5CA0-5A45-B3DF-F2DE-A5ED045E1553}"/>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t>Ejecución presupuestal VS Acuerdo de gestión</a:t>
              </a:r>
              <a:endParaRPr lang="es-ES" sz="1600" dirty="0">
                <a:solidFill>
                  <a:schemeClr val="tx1">
                    <a:lumMod val="75000"/>
                    <a:lumOff val="25000"/>
                  </a:schemeClr>
                </a:solidFill>
                <a:cs typeface="Arial" panose="020B0604020202020204" pitchFamily="34" charset="0"/>
              </a:endParaRPr>
            </a:p>
          </p:txBody>
        </p:sp>
        <p:sp>
          <p:nvSpPr>
            <p:cNvPr id="39" name="Elipse 38">
              <a:extLst>
                <a:ext uri="{FF2B5EF4-FFF2-40B4-BE49-F238E27FC236}">
                  <a16:creationId xmlns:a16="http://schemas.microsoft.com/office/drawing/2014/main" id="{DD1FF07D-E4A3-1A64-2028-80200488D3CA}"/>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0" name="CuadroTexto 39">
              <a:extLst>
                <a:ext uri="{FF2B5EF4-FFF2-40B4-BE49-F238E27FC236}">
                  <a16:creationId xmlns:a16="http://schemas.microsoft.com/office/drawing/2014/main" id="{073BFF42-FF0B-4C78-4B95-237639A4EE44}"/>
                </a:ext>
              </a:extLst>
            </p:cNvPr>
            <p:cNvSpPr txBox="1"/>
            <p:nvPr/>
          </p:nvSpPr>
          <p:spPr>
            <a:xfrm>
              <a:off x="2121826" y="1869356"/>
              <a:ext cx="767731" cy="661445"/>
            </a:xfrm>
            <a:prstGeom prst="rect">
              <a:avLst/>
            </a:prstGeom>
            <a:noFill/>
          </p:spPr>
          <p:txBody>
            <a:bodyPr wrap="square" rtlCol="0">
              <a:spAutoFit/>
            </a:bodyPr>
            <a:lstStyle/>
            <a:p>
              <a:pPr algn="ctr"/>
              <a:r>
                <a:rPr lang="es-CO" sz="3200" b="1" dirty="0">
                  <a:solidFill>
                    <a:schemeClr val="bg1"/>
                  </a:solidFill>
                </a:rPr>
                <a:t>6</a:t>
              </a:r>
            </a:p>
          </p:txBody>
        </p:sp>
      </p:grpSp>
      <p:grpSp>
        <p:nvGrpSpPr>
          <p:cNvPr id="41" name="Grupo 40">
            <a:extLst>
              <a:ext uri="{FF2B5EF4-FFF2-40B4-BE49-F238E27FC236}">
                <a16:creationId xmlns:a16="http://schemas.microsoft.com/office/drawing/2014/main" id="{C1202C54-29BA-AEEA-117F-D7A1C28B8F9D}"/>
              </a:ext>
            </a:extLst>
          </p:cNvPr>
          <p:cNvGrpSpPr/>
          <p:nvPr/>
        </p:nvGrpSpPr>
        <p:grpSpPr>
          <a:xfrm>
            <a:off x="6439584" y="1945402"/>
            <a:ext cx="3917671" cy="626873"/>
            <a:chOff x="2175321" y="1846081"/>
            <a:chExt cx="3820518" cy="656828"/>
          </a:xfrm>
        </p:grpSpPr>
        <p:sp>
          <p:nvSpPr>
            <p:cNvPr id="42" name="CuadroTexto 41">
              <a:extLst>
                <a:ext uri="{FF2B5EF4-FFF2-40B4-BE49-F238E27FC236}">
                  <a16:creationId xmlns:a16="http://schemas.microsoft.com/office/drawing/2014/main" id="{24D3BD13-A5C0-6A78-76B3-524CFBBD7DF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Ejecución general</a:t>
              </a:r>
            </a:p>
          </p:txBody>
        </p:sp>
        <p:sp>
          <p:nvSpPr>
            <p:cNvPr id="43" name="Elipse 42">
              <a:extLst>
                <a:ext uri="{FF2B5EF4-FFF2-40B4-BE49-F238E27FC236}">
                  <a16:creationId xmlns:a16="http://schemas.microsoft.com/office/drawing/2014/main" id="{CB104377-A173-6EAF-2414-403C2B8AA386}"/>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4" name="CuadroTexto 43">
              <a:extLst>
                <a:ext uri="{FF2B5EF4-FFF2-40B4-BE49-F238E27FC236}">
                  <a16:creationId xmlns:a16="http://schemas.microsoft.com/office/drawing/2014/main" id="{772EFA22-352B-C24A-4C1E-0150512BB977}"/>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2</a:t>
              </a:r>
            </a:p>
          </p:txBody>
        </p:sp>
      </p:grpSp>
      <p:grpSp>
        <p:nvGrpSpPr>
          <p:cNvPr id="45" name="Grupo 44">
            <a:extLst>
              <a:ext uri="{FF2B5EF4-FFF2-40B4-BE49-F238E27FC236}">
                <a16:creationId xmlns:a16="http://schemas.microsoft.com/office/drawing/2014/main" id="{8D42C753-DA20-812B-9C5A-80481105BD37}"/>
              </a:ext>
            </a:extLst>
          </p:cNvPr>
          <p:cNvGrpSpPr/>
          <p:nvPr/>
        </p:nvGrpSpPr>
        <p:grpSpPr>
          <a:xfrm>
            <a:off x="2063118" y="3813471"/>
            <a:ext cx="3917671" cy="700046"/>
            <a:chOff x="2175321" y="1846081"/>
            <a:chExt cx="3820518" cy="733498"/>
          </a:xfrm>
        </p:grpSpPr>
        <p:sp>
          <p:nvSpPr>
            <p:cNvPr id="46" name="CuadroTexto 45">
              <a:extLst>
                <a:ext uri="{FF2B5EF4-FFF2-40B4-BE49-F238E27FC236}">
                  <a16:creationId xmlns:a16="http://schemas.microsoft.com/office/drawing/2014/main" id="{21E02EDA-0DA7-8351-09B3-EA9C2AB371AF}"/>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Inversión</a:t>
              </a:r>
            </a:p>
          </p:txBody>
        </p:sp>
        <p:sp>
          <p:nvSpPr>
            <p:cNvPr id="47" name="Elipse 46">
              <a:extLst>
                <a:ext uri="{FF2B5EF4-FFF2-40B4-BE49-F238E27FC236}">
                  <a16:creationId xmlns:a16="http://schemas.microsoft.com/office/drawing/2014/main" id="{6EA7F7EC-92A5-DEA9-0C25-CB0A371DD427}"/>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8" name="CuadroTexto 47">
              <a:extLst>
                <a:ext uri="{FF2B5EF4-FFF2-40B4-BE49-F238E27FC236}">
                  <a16:creationId xmlns:a16="http://schemas.microsoft.com/office/drawing/2014/main" id="{C3950000-A8CC-30C0-A5BE-11396E14C091}"/>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5</a:t>
              </a:r>
            </a:p>
          </p:txBody>
        </p:sp>
      </p:grpSp>
      <p:grpSp>
        <p:nvGrpSpPr>
          <p:cNvPr id="16" name="Grupo 15">
            <a:extLst>
              <a:ext uri="{FF2B5EF4-FFF2-40B4-BE49-F238E27FC236}">
                <a16:creationId xmlns:a16="http://schemas.microsoft.com/office/drawing/2014/main" id="{73FFA8BF-5B0F-1B1E-7B19-557D7EE22485}"/>
              </a:ext>
            </a:extLst>
          </p:cNvPr>
          <p:cNvGrpSpPr/>
          <p:nvPr/>
        </p:nvGrpSpPr>
        <p:grpSpPr>
          <a:xfrm>
            <a:off x="2063118" y="2840093"/>
            <a:ext cx="3917671" cy="626873"/>
            <a:chOff x="2175321" y="1846081"/>
            <a:chExt cx="3820518" cy="656828"/>
          </a:xfrm>
        </p:grpSpPr>
        <p:sp>
          <p:nvSpPr>
            <p:cNvPr id="17" name="CuadroTexto 16">
              <a:extLst>
                <a:ext uri="{FF2B5EF4-FFF2-40B4-BE49-F238E27FC236}">
                  <a16:creationId xmlns:a16="http://schemas.microsoft.com/office/drawing/2014/main" id="{BB1B5C57-2BA0-F81A-9EB4-72839C1AE58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Indicadores de Gestión</a:t>
              </a:r>
            </a:p>
          </p:txBody>
        </p:sp>
        <p:sp>
          <p:nvSpPr>
            <p:cNvPr id="18" name="Elipse 17">
              <a:extLst>
                <a:ext uri="{FF2B5EF4-FFF2-40B4-BE49-F238E27FC236}">
                  <a16:creationId xmlns:a16="http://schemas.microsoft.com/office/drawing/2014/main" id="{22D88581-E7C4-BD1E-03B0-7FBFF5D0D7D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9" name="CuadroTexto 18">
              <a:extLst>
                <a:ext uri="{FF2B5EF4-FFF2-40B4-BE49-F238E27FC236}">
                  <a16:creationId xmlns:a16="http://schemas.microsoft.com/office/drawing/2014/main" id="{D130B5FB-C774-3921-ABF1-EC329C5F5243}"/>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3</a:t>
              </a:r>
            </a:p>
          </p:txBody>
        </p:sp>
      </p:grpSp>
      <p:grpSp>
        <p:nvGrpSpPr>
          <p:cNvPr id="3" name="Grupo 2">
            <a:extLst>
              <a:ext uri="{FF2B5EF4-FFF2-40B4-BE49-F238E27FC236}">
                <a16:creationId xmlns:a16="http://schemas.microsoft.com/office/drawing/2014/main" id="{74497FB1-5D9B-5FAA-ED0A-F37208480604}"/>
              </a:ext>
            </a:extLst>
          </p:cNvPr>
          <p:cNvGrpSpPr/>
          <p:nvPr/>
        </p:nvGrpSpPr>
        <p:grpSpPr>
          <a:xfrm>
            <a:off x="2063118" y="4786849"/>
            <a:ext cx="3972526" cy="626873"/>
            <a:chOff x="2121826" y="1846081"/>
            <a:chExt cx="3874013" cy="656828"/>
          </a:xfrm>
        </p:grpSpPr>
        <p:sp>
          <p:nvSpPr>
            <p:cNvPr id="4" name="CuadroTexto 3">
              <a:extLst>
                <a:ext uri="{FF2B5EF4-FFF2-40B4-BE49-F238E27FC236}">
                  <a16:creationId xmlns:a16="http://schemas.microsoft.com/office/drawing/2014/main" id="{1055BAD0-198C-F741-9E30-B9058A3EEB0F}"/>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Ejecución Rezago Presupuestal 2025 - 2026</a:t>
              </a:r>
            </a:p>
          </p:txBody>
        </p:sp>
        <p:sp>
          <p:nvSpPr>
            <p:cNvPr id="5" name="Elipse 4">
              <a:extLst>
                <a:ext uri="{FF2B5EF4-FFF2-40B4-BE49-F238E27FC236}">
                  <a16:creationId xmlns:a16="http://schemas.microsoft.com/office/drawing/2014/main" id="{D800C3E9-F7AC-965F-50D1-396DF675F919}"/>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CuadroTexto 6">
              <a:extLst>
                <a:ext uri="{FF2B5EF4-FFF2-40B4-BE49-F238E27FC236}">
                  <a16:creationId xmlns:a16="http://schemas.microsoft.com/office/drawing/2014/main" id="{EA4AD3AA-F354-8324-B017-F9007DC83C40}"/>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7</a:t>
              </a:r>
            </a:p>
          </p:txBody>
        </p:sp>
      </p:grpSp>
      <p:grpSp>
        <p:nvGrpSpPr>
          <p:cNvPr id="8" name="Grupo 7">
            <a:extLst>
              <a:ext uri="{FF2B5EF4-FFF2-40B4-BE49-F238E27FC236}">
                <a16:creationId xmlns:a16="http://schemas.microsoft.com/office/drawing/2014/main" id="{AF6773B3-907D-6EE8-5B39-28E5224685C4}"/>
              </a:ext>
            </a:extLst>
          </p:cNvPr>
          <p:cNvGrpSpPr/>
          <p:nvPr/>
        </p:nvGrpSpPr>
        <p:grpSpPr>
          <a:xfrm>
            <a:off x="6468362" y="4773538"/>
            <a:ext cx="3972526" cy="626873"/>
            <a:chOff x="2121826" y="1846081"/>
            <a:chExt cx="3874013" cy="656828"/>
          </a:xfrm>
        </p:grpSpPr>
        <p:sp>
          <p:nvSpPr>
            <p:cNvPr id="9" name="CuadroTexto 8">
              <a:extLst>
                <a:ext uri="{FF2B5EF4-FFF2-40B4-BE49-F238E27FC236}">
                  <a16:creationId xmlns:a16="http://schemas.microsoft.com/office/drawing/2014/main" id="{10039883-5D17-2541-E77E-DBD58E025D25}"/>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Plan Anual Mensualizado de  caja PAC</a:t>
              </a:r>
            </a:p>
          </p:txBody>
        </p:sp>
        <p:sp>
          <p:nvSpPr>
            <p:cNvPr id="10" name="Elipse 9">
              <a:extLst>
                <a:ext uri="{FF2B5EF4-FFF2-40B4-BE49-F238E27FC236}">
                  <a16:creationId xmlns:a16="http://schemas.microsoft.com/office/drawing/2014/main" id="{1F8E34F8-BB43-27FD-41ED-F29049B1B3F2}"/>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a:extLst>
                <a:ext uri="{FF2B5EF4-FFF2-40B4-BE49-F238E27FC236}">
                  <a16:creationId xmlns:a16="http://schemas.microsoft.com/office/drawing/2014/main" id="{615AD641-C10D-4B88-340F-32700C547F39}"/>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8</a:t>
              </a:r>
            </a:p>
          </p:txBody>
        </p:sp>
      </p:grpSp>
    </p:spTree>
    <p:extLst>
      <p:ext uri="{BB962C8B-B14F-4D97-AF65-F5344CB8AC3E}">
        <p14:creationId xmlns:p14="http://schemas.microsoft.com/office/powerpoint/2010/main" val="17812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022828" y="326329"/>
            <a:ext cx="8575218" cy="943828"/>
          </a:xfrm>
        </p:spPr>
        <p:txBody>
          <a:bodyPr>
            <a:normAutofit fontScale="90000"/>
          </a:bodyPr>
          <a:lstStyle/>
          <a:p>
            <a:r>
              <a:rPr lang="es-CO" dirty="0"/>
              <a:t>1. Normatividad Ejecución Presupuestal 2026</a:t>
            </a:r>
          </a:p>
        </p:txBody>
      </p:sp>
      <p:sp>
        <p:nvSpPr>
          <p:cNvPr id="7" name="Rectángulo: esquinas redondeadas 6">
            <a:extLst>
              <a:ext uri="{FF2B5EF4-FFF2-40B4-BE49-F238E27FC236}">
                <a16:creationId xmlns:a16="http://schemas.microsoft.com/office/drawing/2014/main" id="{DA956362-CDF9-B6F4-93D4-948135E8B577}"/>
              </a:ext>
            </a:extLst>
          </p:cNvPr>
          <p:cNvSpPr/>
          <p:nvPr/>
        </p:nvSpPr>
        <p:spPr>
          <a:xfrm>
            <a:off x="5964573" y="3773047"/>
            <a:ext cx="6093202" cy="2470558"/>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28600" algn="just">
              <a:lnSpc>
                <a:spcPct val="90000"/>
              </a:lnSpc>
              <a:spcAft>
                <a:spcPts val="800"/>
              </a:spcAft>
              <a:buClr>
                <a:srgbClr val="397C3C"/>
              </a:buClr>
              <a:buFont typeface="Arial" panose="020B0604020202020204" pitchFamily="34" charset="0"/>
              <a:buChar char="•"/>
            </a:pPr>
            <a:r>
              <a:rPr lang="es-CO" sz="1600" b="1" dirty="0">
                <a:solidFill>
                  <a:schemeClr val="tx1"/>
                </a:solidFill>
              </a:rPr>
              <a:t>Ley 2259 del 22 de diciembre 2025 </a:t>
            </a:r>
            <a:r>
              <a:rPr lang="es-CO" sz="1600" dirty="0">
                <a:solidFill>
                  <a:schemeClr val="tx1"/>
                </a:solidFill>
              </a:rPr>
              <a:t>“</a:t>
            </a:r>
            <a:r>
              <a:rPr lang="es-ES" sz="1600" dirty="0">
                <a:solidFill>
                  <a:schemeClr val="tx1"/>
                </a:solidFill>
              </a:rPr>
              <a:t>por la cual se decreta el presupuesto de rentas y recursos de capital y ley de apropiaciones para la vigencia fiscal del 1º de enero al 31 de diciembre de 2026”</a:t>
            </a:r>
            <a:r>
              <a:rPr lang="es-MX" sz="1600" dirty="0">
                <a:solidFill>
                  <a:schemeClr val="tx1"/>
                </a:solidFill>
              </a:rPr>
              <a:t>.</a:t>
            </a:r>
          </a:p>
          <a:p>
            <a:pPr marL="285750" indent="-228600" algn="just">
              <a:lnSpc>
                <a:spcPct val="90000"/>
              </a:lnSpc>
              <a:spcAft>
                <a:spcPts val="800"/>
              </a:spcAft>
              <a:buClr>
                <a:srgbClr val="397C3C"/>
              </a:buClr>
              <a:buFont typeface="Arial" panose="020B0604020202020204" pitchFamily="34" charset="0"/>
              <a:buChar char="•"/>
            </a:pPr>
            <a:r>
              <a:rPr lang="es-ES" sz="1600" b="1" dirty="0">
                <a:solidFill>
                  <a:schemeClr val="tx1"/>
                </a:solidFill>
              </a:rPr>
              <a:t>Decreto 1477 del 30 de diciembre de 2025 “</a:t>
            </a:r>
            <a:r>
              <a:rPr lang="es-ES" sz="1600" dirty="0">
                <a:solidFill>
                  <a:schemeClr val="tx1"/>
                </a:solidFill>
              </a:rPr>
              <a:t>Por el cual se liquida el Presupuesto General de la Nación para la vigencia fiscal de 2026, se detallan las apropiaciones y se clasifican y definen los gastos</a:t>
            </a:r>
            <a:r>
              <a:rPr lang="es-ES" sz="1600" b="1" dirty="0">
                <a:solidFill>
                  <a:schemeClr val="tx1"/>
                </a:solidFill>
              </a:rPr>
              <a:t>”</a:t>
            </a:r>
            <a:endParaRPr lang="en-US" sz="1600" dirty="0">
              <a:solidFill>
                <a:schemeClr val="tx1"/>
              </a:solidFill>
            </a:endParaRPr>
          </a:p>
        </p:txBody>
      </p:sp>
      <p:sp>
        <p:nvSpPr>
          <p:cNvPr id="9" name="Rectángulo: esquinas redondeadas 8">
            <a:extLst>
              <a:ext uri="{FF2B5EF4-FFF2-40B4-BE49-F238E27FC236}">
                <a16:creationId xmlns:a16="http://schemas.microsoft.com/office/drawing/2014/main" id="{FED35954-7D90-C85F-4911-D7DFA6FF4182}"/>
              </a:ext>
            </a:extLst>
          </p:cNvPr>
          <p:cNvSpPr/>
          <p:nvPr/>
        </p:nvSpPr>
        <p:spPr>
          <a:xfrm>
            <a:off x="234893" y="3773047"/>
            <a:ext cx="5452843" cy="2418029"/>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28600" algn="just">
              <a:lnSpc>
                <a:spcPct val="90000"/>
              </a:lnSpc>
              <a:spcAft>
                <a:spcPts val="800"/>
              </a:spcAft>
              <a:buClr>
                <a:srgbClr val="397C3C"/>
              </a:buClr>
              <a:buFont typeface="Arial" panose="020B0604020202020204" pitchFamily="34" charset="0"/>
              <a:buChar char="•"/>
            </a:pPr>
            <a:r>
              <a:rPr lang="es-MX" sz="1600" b="1" dirty="0">
                <a:solidFill>
                  <a:schemeClr val="tx1"/>
                </a:solidFill>
                <a:effectLst/>
              </a:rPr>
              <a:t>Resolución 002 del 02 de enero de 2026 de la UPRA </a:t>
            </a:r>
            <a:r>
              <a:rPr lang="es-MX" sz="1600" dirty="0">
                <a:solidFill>
                  <a:schemeClr val="tx1"/>
                </a:solidFill>
              </a:rPr>
              <a:t>“</a:t>
            </a:r>
            <a:r>
              <a:rPr lang="es-ES" sz="1600" dirty="0">
                <a:solidFill>
                  <a:schemeClr val="tx1"/>
                </a:solidFill>
              </a:rPr>
              <a:t>Por la cual se realiza la desagregación del detalle del anexo del Decreto de Liquidación de Presupuesto No 1477 del 30 de diciembre de 2025, de los gastos de funcionamiento e inversión para la vigencia 2026 de la Unidad de Planificación de tierras Rurales Adecuación de tierras y Usos Agropecuarios, UPRA</a:t>
            </a:r>
            <a:r>
              <a:rPr lang="es-MX" sz="1600" dirty="0">
                <a:solidFill>
                  <a:schemeClr val="tx1"/>
                </a:solidFill>
              </a:rPr>
              <a:t>.”</a:t>
            </a:r>
          </a:p>
        </p:txBody>
      </p:sp>
      <p:graphicFrame>
        <p:nvGraphicFramePr>
          <p:cNvPr id="5" name="Tabla 4">
            <a:extLst>
              <a:ext uri="{FF2B5EF4-FFF2-40B4-BE49-F238E27FC236}">
                <a16:creationId xmlns:a16="http://schemas.microsoft.com/office/drawing/2014/main" id="{2F8354C9-EAFE-559C-5733-25F6973AB116}"/>
              </a:ext>
            </a:extLst>
          </p:cNvPr>
          <p:cNvGraphicFramePr>
            <a:graphicFrameLocks noGrp="1"/>
          </p:cNvGraphicFramePr>
          <p:nvPr>
            <p:extLst>
              <p:ext uri="{D42A27DB-BD31-4B8C-83A1-F6EECF244321}">
                <p14:modId xmlns:p14="http://schemas.microsoft.com/office/powerpoint/2010/main" val="2222936815"/>
              </p:ext>
            </p:extLst>
          </p:nvPr>
        </p:nvGraphicFramePr>
        <p:xfrm>
          <a:off x="2884530" y="981710"/>
          <a:ext cx="6444026" cy="2403185"/>
        </p:xfrm>
        <a:graphic>
          <a:graphicData uri="http://schemas.openxmlformats.org/drawingml/2006/table">
            <a:tbl>
              <a:tblPr/>
              <a:tblGrid>
                <a:gridCol w="2156996">
                  <a:extLst>
                    <a:ext uri="{9D8B030D-6E8A-4147-A177-3AD203B41FA5}">
                      <a16:colId xmlns:a16="http://schemas.microsoft.com/office/drawing/2014/main" val="3300506821"/>
                    </a:ext>
                  </a:extLst>
                </a:gridCol>
                <a:gridCol w="1523379">
                  <a:extLst>
                    <a:ext uri="{9D8B030D-6E8A-4147-A177-3AD203B41FA5}">
                      <a16:colId xmlns:a16="http://schemas.microsoft.com/office/drawing/2014/main" val="1886256671"/>
                    </a:ext>
                  </a:extLst>
                </a:gridCol>
                <a:gridCol w="1375085">
                  <a:extLst>
                    <a:ext uri="{9D8B030D-6E8A-4147-A177-3AD203B41FA5}">
                      <a16:colId xmlns:a16="http://schemas.microsoft.com/office/drawing/2014/main" val="3381125520"/>
                    </a:ext>
                  </a:extLst>
                </a:gridCol>
                <a:gridCol w="1388566">
                  <a:extLst>
                    <a:ext uri="{9D8B030D-6E8A-4147-A177-3AD203B41FA5}">
                      <a16:colId xmlns:a16="http://schemas.microsoft.com/office/drawing/2014/main" val="3591891632"/>
                    </a:ext>
                  </a:extLst>
                </a:gridCol>
              </a:tblGrid>
              <a:tr h="376472">
                <a:tc gridSpan="4">
                  <a:txBody>
                    <a:bodyPr/>
                    <a:lstStyle/>
                    <a:p>
                      <a:pPr algn="ctr" rtl="0" fontAlgn="ctr">
                        <a:buNone/>
                      </a:pPr>
                      <a:r>
                        <a:rPr lang="es-CO" sz="1400" b="1" i="0" u="none" strike="noStrike" dirty="0">
                          <a:solidFill>
                            <a:srgbClr val="FFFFFF"/>
                          </a:solidFill>
                          <a:effectLst/>
                          <a:latin typeface="Arial" panose="020B0604020202020204" pitchFamily="34" charset="0"/>
                          <a:cs typeface="Arial" panose="020B0604020202020204" pitchFamily="34" charset="0"/>
                        </a:rPr>
                        <a:t>PRESUPUESTO UPRA 2026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83729861"/>
                  </a:ext>
                </a:extLst>
              </a:tr>
              <a:tr h="376472">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RUBRO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APROPIACIÓN INICIAL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ADICIÓN / REDUCCIÓN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APROPIACIÓN VIGENTE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538073924"/>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DE PERSONAL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0629090"/>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GENERALES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3210975"/>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TRANSFERENCIAS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1699931"/>
                  </a:ext>
                </a:extLst>
              </a:tr>
              <a:tr h="282354">
                <a:tc>
                  <a:txBody>
                    <a:bodyPr/>
                    <a:lstStyle/>
                    <a:p>
                      <a:pPr algn="l" fontAlgn="ctr">
                        <a:buNone/>
                      </a:pPr>
                      <a:r>
                        <a:rPr lang="es-CO" sz="1050" b="0" i="0" u="none" strike="noStrike" dirty="0">
                          <a:solidFill>
                            <a:srgbClr val="000000"/>
                          </a:solidFill>
                          <a:effectLst/>
                          <a:latin typeface="Arial" panose="020B0604020202020204" pitchFamily="34" charset="0"/>
                          <a:cs typeface="Arial" panose="020B0604020202020204" pitchFamily="34" charset="0"/>
                        </a:rPr>
                        <a:t>TRIBUTOS, MULTAS Y SANCIONES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265181"/>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INVERSIÓN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66222"/>
                  </a:ext>
                </a:extLst>
              </a:tr>
              <a:tr h="200785">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TOTAL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03767421"/>
                  </a:ext>
                </a:extLst>
              </a:tr>
            </a:tbl>
          </a:graphicData>
        </a:graphic>
      </p:graphicFrame>
    </p:spTree>
    <p:extLst>
      <p:ext uri="{BB962C8B-B14F-4D97-AF65-F5344CB8AC3E}">
        <p14:creationId xmlns:p14="http://schemas.microsoft.com/office/powerpoint/2010/main" val="7213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Imagen 15">
            <a:extLst>
              <a:ext uri="{FF2B5EF4-FFF2-40B4-BE49-F238E27FC236}">
                <a16:creationId xmlns:a16="http://schemas.microsoft.com/office/drawing/2014/main" id="{DCEFABF6-4105-5498-E242-F65A6D174389}"/>
              </a:ext>
            </a:extLst>
          </p:cNvPr>
          <p:cNvPicPr>
            <a:picLocks noChangeAspect="1"/>
          </p:cNvPicPr>
          <p:nvPr/>
        </p:nvPicPr>
        <p:blipFill>
          <a:blip r:embed="rId3"/>
          <a:stretch>
            <a:fillRect/>
          </a:stretch>
        </p:blipFill>
        <p:spPr>
          <a:xfrm>
            <a:off x="259774" y="3878054"/>
            <a:ext cx="3362325" cy="2066925"/>
          </a:xfrm>
          <a:prstGeom prst="rect">
            <a:avLst/>
          </a:prstGeom>
        </p:spPr>
      </p:pic>
      <p:pic>
        <p:nvPicPr>
          <p:cNvPr id="11" name="Imagen 10">
            <a:extLst>
              <a:ext uri="{FF2B5EF4-FFF2-40B4-BE49-F238E27FC236}">
                <a16:creationId xmlns:a16="http://schemas.microsoft.com/office/drawing/2014/main" id="{05AFCD63-1B9C-DCBB-3A29-B5DB09AF53D8}"/>
              </a:ext>
            </a:extLst>
          </p:cNvPr>
          <p:cNvPicPr>
            <a:picLocks noChangeAspect="1"/>
          </p:cNvPicPr>
          <p:nvPr/>
        </p:nvPicPr>
        <p:blipFill>
          <a:blip r:embed="rId4"/>
          <a:stretch>
            <a:fillRect/>
          </a:stretch>
        </p:blipFill>
        <p:spPr>
          <a:xfrm>
            <a:off x="259774" y="859695"/>
            <a:ext cx="11556000" cy="2784124"/>
          </a:xfrm>
          <a:prstGeom prst="rect">
            <a:avLst/>
          </a:prstGeom>
        </p:spPr>
      </p:pic>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187720" y="326330"/>
            <a:ext cx="7442417" cy="946886"/>
          </a:xfrm>
        </p:spPr>
        <p:txBody>
          <a:bodyPr/>
          <a:lstStyle/>
          <a:p>
            <a:r>
              <a:rPr lang="es-CO" dirty="0"/>
              <a:t>2. Ejecución General</a:t>
            </a:r>
          </a:p>
        </p:txBody>
      </p:sp>
      <p:sp>
        <p:nvSpPr>
          <p:cNvPr id="5" name="CuadroTexto 4">
            <a:extLst>
              <a:ext uri="{FF2B5EF4-FFF2-40B4-BE49-F238E27FC236}">
                <a16:creationId xmlns:a16="http://schemas.microsoft.com/office/drawing/2014/main" id="{4A250405-93B5-B986-98C3-DB903B6A74C9}"/>
              </a:ext>
            </a:extLst>
          </p:cNvPr>
          <p:cNvSpPr txBox="1"/>
          <p:nvPr/>
        </p:nvSpPr>
        <p:spPr>
          <a:xfrm>
            <a:off x="4873878" y="4208742"/>
            <a:ext cx="5383626" cy="1323439"/>
          </a:xfrm>
          <a:prstGeom prst="rect">
            <a:avLst/>
          </a:prstGeom>
          <a:noFill/>
        </p:spPr>
        <p:txBody>
          <a:bodyPr wrap="square" rtlCol="0">
            <a:spAutoFit/>
          </a:bodyPr>
          <a:lstStyle/>
          <a:p>
            <a:pPr algn="just"/>
            <a:r>
              <a:rPr lang="es-ES" sz="1600" dirty="0">
                <a:cs typeface="Times New Roman" panose="02020603050405020304" pitchFamily="18" charset="0"/>
              </a:rPr>
              <a:t>Con corte al </a:t>
            </a:r>
            <a:r>
              <a:rPr lang="es-ES" sz="1600" b="1" dirty="0">
                <a:cs typeface="Times New Roman" panose="02020603050405020304" pitchFamily="18" charset="0"/>
              </a:rPr>
              <a:t>31 de julio de 2026 </a:t>
            </a:r>
            <a:r>
              <a:rPr lang="es-ES" sz="1600" dirty="0">
                <a:cs typeface="Times New Roman" panose="02020603050405020304" pitchFamily="18" charset="0"/>
              </a:rPr>
              <a:t>la Unidad de Planificación Rural Agropecuaria logró comprometer recursos por valor de </a:t>
            </a:r>
            <a:r>
              <a:rPr lang="es-CO" sz="1600" b="1" dirty="0">
                <a:cs typeface="Times New Roman" panose="02020603050405020304" pitchFamily="18" charset="0"/>
              </a:rPr>
              <a:t>$53.649.388.897,07 </a:t>
            </a:r>
            <a:r>
              <a:rPr lang="es-ES" sz="1600" dirty="0">
                <a:cs typeface="Times New Roman" panose="02020603050405020304" pitchFamily="18" charset="0"/>
              </a:rPr>
              <a:t>presentando una ejecución presupuestal acumulada del </a:t>
            </a:r>
            <a:r>
              <a:rPr lang="es-ES" sz="1600" b="1" dirty="0">
                <a:cs typeface="Times New Roman" panose="02020603050405020304" pitchFamily="18" charset="0"/>
              </a:rPr>
              <a:t>83,17%, </a:t>
            </a:r>
            <a:r>
              <a:rPr lang="es-ES" sz="1600" dirty="0">
                <a:cs typeface="Times New Roman" panose="02020603050405020304" pitchFamily="18" charset="0"/>
              </a:rPr>
              <a:t>con respecto al cierre de junio logró un avance del </a:t>
            </a:r>
            <a:r>
              <a:rPr lang="es-ES" sz="1600" b="1" dirty="0">
                <a:cs typeface="Times New Roman" panose="02020603050405020304" pitchFamily="18" charset="0"/>
              </a:rPr>
              <a:t>2,04%</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57970" y="4664722"/>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1128" y="5316383"/>
            <a:ext cx="1182021" cy="1182021"/>
          </a:xfrm>
          <a:prstGeom prst="rect">
            <a:avLst/>
          </a:prstGeom>
        </p:spPr>
      </p:pic>
      <p:sp>
        <p:nvSpPr>
          <p:cNvPr id="6" name="Elipse 5">
            <a:extLst>
              <a:ext uri="{FF2B5EF4-FFF2-40B4-BE49-F238E27FC236}">
                <a16:creationId xmlns:a16="http://schemas.microsoft.com/office/drawing/2014/main" id="{C97D797A-F40D-540F-F047-BBCD38B3BE6C}"/>
              </a:ext>
            </a:extLst>
          </p:cNvPr>
          <p:cNvSpPr/>
          <p:nvPr/>
        </p:nvSpPr>
        <p:spPr>
          <a:xfrm>
            <a:off x="11119317" y="3364250"/>
            <a:ext cx="667569" cy="254562"/>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Elipse 6">
            <a:extLst>
              <a:ext uri="{FF2B5EF4-FFF2-40B4-BE49-F238E27FC236}">
                <a16:creationId xmlns:a16="http://schemas.microsoft.com/office/drawing/2014/main" id="{5BF842DB-B007-F600-9DD6-F9ACC500848D}"/>
              </a:ext>
            </a:extLst>
          </p:cNvPr>
          <p:cNvSpPr/>
          <p:nvPr/>
        </p:nvSpPr>
        <p:spPr>
          <a:xfrm>
            <a:off x="7556478" y="3346980"/>
            <a:ext cx="1208613" cy="28697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Elipse 7">
            <a:extLst>
              <a:ext uri="{FF2B5EF4-FFF2-40B4-BE49-F238E27FC236}">
                <a16:creationId xmlns:a16="http://schemas.microsoft.com/office/drawing/2014/main" id="{5A0ECABF-9B27-3B3C-196D-FD094186E7AA}"/>
              </a:ext>
            </a:extLst>
          </p:cNvPr>
          <p:cNvSpPr/>
          <p:nvPr/>
        </p:nvSpPr>
        <p:spPr>
          <a:xfrm>
            <a:off x="1309258" y="5005036"/>
            <a:ext cx="1537855" cy="35419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28435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262670" y="326330"/>
            <a:ext cx="7442417" cy="946886"/>
          </a:xfrm>
        </p:spPr>
        <p:txBody>
          <a:bodyPr/>
          <a:lstStyle/>
          <a:p>
            <a:r>
              <a:rPr lang="es-CO" dirty="0"/>
              <a:t>3. Indicadores de Gestión</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0687" y="326330"/>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620869"/>
            <a:ext cx="950259" cy="878177"/>
          </a:xfrm>
          <a:prstGeom prst="rect">
            <a:avLst/>
          </a:prstGeom>
        </p:spPr>
      </p:pic>
      <p:sp>
        <p:nvSpPr>
          <p:cNvPr id="8" name="CuadroTexto 7">
            <a:extLst>
              <a:ext uri="{FF2B5EF4-FFF2-40B4-BE49-F238E27FC236}">
                <a16:creationId xmlns:a16="http://schemas.microsoft.com/office/drawing/2014/main" id="{144468B8-8F50-1283-C676-2B3CB8B781C5}"/>
              </a:ext>
            </a:extLst>
          </p:cNvPr>
          <p:cNvSpPr txBox="1"/>
          <p:nvPr/>
        </p:nvSpPr>
        <p:spPr>
          <a:xfrm>
            <a:off x="6844908" y="1681301"/>
            <a:ext cx="4848616" cy="1477328"/>
          </a:xfrm>
          <a:prstGeom prst="rect">
            <a:avLst/>
          </a:prstGeom>
          <a:noFill/>
        </p:spPr>
        <p:txBody>
          <a:bodyPr wrap="square" rtlCol="0">
            <a:spAutoFit/>
          </a:bodyPr>
          <a:lstStyle/>
          <a:p>
            <a:pPr algn="just"/>
            <a:r>
              <a:rPr lang="es-ES" dirty="0">
                <a:cs typeface="Times New Roman" panose="02020603050405020304" pitchFamily="18" charset="0"/>
              </a:rPr>
              <a:t>Con corte al </a:t>
            </a:r>
            <a:r>
              <a:rPr lang="es-ES" b="1" dirty="0">
                <a:cs typeface="Times New Roman" panose="02020603050405020304" pitchFamily="18" charset="0"/>
              </a:rPr>
              <a:t>31 de julio de 2026 </a:t>
            </a:r>
            <a:r>
              <a:rPr lang="es-ES" dirty="0">
                <a:cs typeface="Times New Roman" panose="02020603050405020304" pitchFamily="18" charset="0"/>
              </a:rPr>
              <a:t>la Unidad de Planificación Rural Agropecuaria logró una ejecución acumulada del </a:t>
            </a:r>
            <a:r>
              <a:rPr lang="es-ES" b="1" dirty="0">
                <a:cs typeface="Times New Roman" panose="02020603050405020304" pitchFamily="18" charset="0"/>
              </a:rPr>
              <a:t>47,08%</a:t>
            </a:r>
            <a:r>
              <a:rPr lang="es-ES" dirty="0">
                <a:cs typeface="Times New Roman" panose="02020603050405020304" pitchFamily="18" charset="0"/>
              </a:rPr>
              <a:t> a la fecha del informe se ha ejecutado en pagos un total de</a:t>
            </a:r>
            <a:r>
              <a:rPr lang="es-CO" dirty="0">
                <a:cs typeface="Times New Roman" panose="02020603050405020304" pitchFamily="18" charset="0"/>
              </a:rPr>
              <a:t> </a:t>
            </a:r>
            <a:r>
              <a:rPr lang="es-CO" b="1" dirty="0">
                <a:cs typeface="Times New Roman" panose="02020603050405020304" pitchFamily="18" charset="0"/>
              </a:rPr>
              <a:t>$30.369.453.277,95</a:t>
            </a:r>
            <a:r>
              <a:rPr lang="es-CO" dirty="0">
                <a:cs typeface="Times New Roman" panose="02020603050405020304" pitchFamily="18" charset="0"/>
              </a:rPr>
              <a:t>.</a:t>
            </a:r>
          </a:p>
        </p:txBody>
      </p:sp>
      <p:sp>
        <p:nvSpPr>
          <p:cNvPr id="9" name="CuadroTexto 8">
            <a:extLst>
              <a:ext uri="{FF2B5EF4-FFF2-40B4-BE49-F238E27FC236}">
                <a16:creationId xmlns:a16="http://schemas.microsoft.com/office/drawing/2014/main" id="{1A3F9F63-4B48-28BF-2961-8CC3EE414C6A}"/>
              </a:ext>
            </a:extLst>
          </p:cNvPr>
          <p:cNvSpPr txBox="1"/>
          <p:nvPr/>
        </p:nvSpPr>
        <p:spPr>
          <a:xfrm>
            <a:off x="827940" y="4160492"/>
            <a:ext cx="5268060" cy="1477328"/>
          </a:xfrm>
          <a:prstGeom prst="rect">
            <a:avLst/>
          </a:prstGeom>
          <a:noFill/>
        </p:spPr>
        <p:txBody>
          <a:bodyPr wrap="square" rtlCol="0">
            <a:spAutoFit/>
          </a:bodyPr>
          <a:lstStyle/>
          <a:p>
            <a:pPr algn="just"/>
            <a:r>
              <a:rPr lang="es-ES" dirty="0">
                <a:cs typeface="Times New Roman" panose="02020603050405020304" pitchFamily="18" charset="0"/>
              </a:rPr>
              <a:t>En cuanto al nivel de compromisos presupuestales la Unidad de Planificación Rural Agropecuaria logró ejecutar un </a:t>
            </a:r>
            <a:r>
              <a:rPr lang="es-ES" b="1" dirty="0">
                <a:cs typeface="Times New Roman" panose="02020603050405020304" pitchFamily="18" charset="0"/>
              </a:rPr>
              <a:t>83,17%</a:t>
            </a:r>
            <a:r>
              <a:rPr lang="es-ES" dirty="0">
                <a:cs typeface="Times New Roman" panose="02020603050405020304" pitchFamily="18" charset="0"/>
              </a:rPr>
              <a:t> de ejecución acumulada, a la fecha del informe se ha comprometido un total de </a:t>
            </a:r>
            <a:r>
              <a:rPr lang="es-ES" sz="1800" b="1" dirty="0">
                <a:cs typeface="Times New Roman" panose="02020603050405020304" pitchFamily="18" charset="0"/>
              </a:rPr>
              <a:t>$53.649.388.897,07.</a:t>
            </a:r>
          </a:p>
        </p:txBody>
      </p:sp>
      <p:pic>
        <p:nvPicPr>
          <p:cNvPr id="5" name="Imagen 4">
            <a:extLst>
              <a:ext uri="{FF2B5EF4-FFF2-40B4-BE49-F238E27FC236}">
                <a16:creationId xmlns:a16="http://schemas.microsoft.com/office/drawing/2014/main" id="{9EF218FC-3C38-5B3C-4259-56B4AC4FCC3D}"/>
              </a:ext>
            </a:extLst>
          </p:cNvPr>
          <p:cNvPicPr>
            <a:picLocks noChangeAspect="1"/>
          </p:cNvPicPr>
          <p:nvPr/>
        </p:nvPicPr>
        <p:blipFill>
          <a:blip r:embed="rId5"/>
          <a:stretch>
            <a:fillRect/>
          </a:stretch>
        </p:blipFill>
        <p:spPr>
          <a:xfrm>
            <a:off x="1064202" y="1681301"/>
            <a:ext cx="5200650" cy="1438275"/>
          </a:xfrm>
          <a:prstGeom prst="rect">
            <a:avLst/>
          </a:prstGeom>
        </p:spPr>
      </p:pic>
      <p:pic>
        <p:nvPicPr>
          <p:cNvPr id="10" name="Imagen 9">
            <a:extLst>
              <a:ext uri="{FF2B5EF4-FFF2-40B4-BE49-F238E27FC236}">
                <a16:creationId xmlns:a16="http://schemas.microsoft.com/office/drawing/2014/main" id="{4109B63F-0845-38D3-AC4B-F46FD3F61E8A}"/>
              </a:ext>
            </a:extLst>
          </p:cNvPr>
          <p:cNvPicPr>
            <a:picLocks noChangeAspect="1"/>
          </p:cNvPicPr>
          <p:nvPr/>
        </p:nvPicPr>
        <p:blipFill>
          <a:blip r:embed="rId6"/>
          <a:stretch>
            <a:fillRect/>
          </a:stretch>
        </p:blipFill>
        <p:spPr>
          <a:xfrm>
            <a:off x="6712058" y="4160492"/>
            <a:ext cx="5200650" cy="1362075"/>
          </a:xfrm>
          <a:prstGeom prst="rect">
            <a:avLst/>
          </a:prstGeom>
        </p:spPr>
      </p:pic>
    </p:spTree>
    <p:extLst>
      <p:ext uri="{BB962C8B-B14F-4D97-AF65-F5344CB8AC3E}">
        <p14:creationId xmlns:p14="http://schemas.microsoft.com/office/powerpoint/2010/main" val="194924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290033" y="2223082"/>
            <a:ext cx="4631436" cy="3796303"/>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139253" y="466642"/>
            <a:ext cx="9490837"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4. Funcionamiento - Adquisición de bienes y servicios</a:t>
            </a:r>
          </a:p>
        </p:txBody>
      </p:sp>
      <p:sp>
        <p:nvSpPr>
          <p:cNvPr id="19" name="CuadroTexto 18">
            <a:extLst>
              <a:ext uri="{FF2B5EF4-FFF2-40B4-BE49-F238E27FC236}">
                <a16:creationId xmlns:a16="http://schemas.microsoft.com/office/drawing/2014/main" id="{F3B3F893-37EB-1B24-5F58-30A8CB7927B3}"/>
              </a:ext>
            </a:extLst>
          </p:cNvPr>
          <p:cNvSpPr txBox="1"/>
          <p:nvPr/>
        </p:nvSpPr>
        <p:spPr>
          <a:xfrm>
            <a:off x="7260475" y="2956773"/>
            <a:ext cx="4555221" cy="2816156"/>
          </a:xfrm>
          <a:prstGeom prst="rect">
            <a:avLst/>
          </a:prstGeom>
          <a:noFill/>
        </p:spPr>
        <p:txBody>
          <a:bodyPr wrap="square" rtlCol="0">
            <a:spAutoFit/>
          </a:bodyPr>
          <a:lstStyle/>
          <a:p>
            <a:pPr marL="285750" indent="-285750" algn="just">
              <a:buFont typeface="Arial" panose="020B0604020202020204" pitchFamily="34" charset="0"/>
              <a:buChar char="•"/>
            </a:pPr>
            <a:r>
              <a:rPr lang="es-MX" sz="1550" dirty="0"/>
              <a:t>Al </a:t>
            </a:r>
            <a:r>
              <a:rPr lang="es-MX" sz="1550" b="1" dirty="0"/>
              <a:t>31 de julio de 2026</a:t>
            </a:r>
            <a:r>
              <a:rPr lang="es-MX" sz="1550" dirty="0"/>
              <a:t>, la UPRA registro una ejecución del </a:t>
            </a:r>
            <a:r>
              <a:rPr lang="es-MX" sz="1550" b="1" dirty="0"/>
              <a:t>62,53%</a:t>
            </a:r>
            <a:r>
              <a:rPr lang="es-MX" sz="1550" dirty="0"/>
              <a:t> del presupuesto asignado para gastos de funcionamiento, con respecto al mes de junio se logró un avance del </a:t>
            </a:r>
            <a:r>
              <a:rPr lang="es-MX" sz="1550" b="1" dirty="0"/>
              <a:t>7,13%</a:t>
            </a:r>
          </a:p>
          <a:p>
            <a:pPr marL="285750" indent="-285750" algn="just">
              <a:buFont typeface="Arial" panose="020B0604020202020204" pitchFamily="34" charset="0"/>
              <a:buChar char="•"/>
            </a:pPr>
            <a:endParaRPr lang="es-MX" sz="1550" dirty="0"/>
          </a:p>
          <a:p>
            <a:pPr marL="285750" indent="-285750" algn="just">
              <a:buFont typeface="Arial" panose="020B0604020202020204" pitchFamily="34" charset="0"/>
              <a:buChar char="•"/>
            </a:pPr>
            <a:r>
              <a:rPr lang="es-CO" sz="1400" dirty="0"/>
              <a:t>El </a:t>
            </a:r>
            <a:r>
              <a:rPr lang="es-CO" sz="1400" b="1" dirty="0"/>
              <a:t>37,47% </a:t>
            </a:r>
            <a:r>
              <a:rPr lang="es-CO" sz="1400" dirty="0"/>
              <a:t>del presupuesto de funcionamiento certificado al corte del presente informe aún se encuentra sin afectación presupuestal, esto ocurre en gran media con los recursos de gastos de personal dado que su ejecución es directamente proporcional al mes de presentación del informe, .</a:t>
            </a:r>
            <a:endParaRPr lang="es-MX" sz="1550"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774659" y="157541"/>
            <a:ext cx="1041037" cy="1041037"/>
          </a:xfrm>
          <a:prstGeom prst="rect">
            <a:avLst/>
          </a:prstGeom>
        </p:spPr>
      </p:pic>
      <p:sp>
        <p:nvSpPr>
          <p:cNvPr id="5" name="Título 13">
            <a:extLst>
              <a:ext uri="{FF2B5EF4-FFF2-40B4-BE49-F238E27FC236}">
                <a16:creationId xmlns:a16="http://schemas.microsoft.com/office/drawing/2014/main" id="{1B82EB21-B619-F070-3EA1-261B4FC73123}"/>
              </a:ext>
            </a:extLst>
          </p:cNvPr>
          <p:cNvSpPr txBox="1">
            <a:spLocks/>
          </p:cNvSpPr>
          <p:nvPr/>
        </p:nvSpPr>
        <p:spPr>
          <a:xfrm>
            <a:off x="1773752" y="1496598"/>
            <a:ext cx="3435769" cy="796019"/>
          </a:xfrm>
          <a:prstGeom prst="rect">
            <a:avLst/>
          </a:prstGeom>
        </p:spPr>
        <p:txBody>
          <a:bodyPr vert="horz" lIns="91440" tIns="45720" rIns="91440" bIns="45720" rtlCol="0" anchor="t">
            <a:normAutofit fontScale="82500" lnSpcReduction="1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$14.503.874.000,00</a:t>
            </a:r>
            <a:endParaRPr lang="es-CO" dirty="0"/>
          </a:p>
        </p:txBody>
      </p:sp>
      <p:pic>
        <p:nvPicPr>
          <p:cNvPr id="3" name="Imagen 2">
            <a:extLst>
              <a:ext uri="{FF2B5EF4-FFF2-40B4-BE49-F238E27FC236}">
                <a16:creationId xmlns:a16="http://schemas.microsoft.com/office/drawing/2014/main" id="{A7DA299D-0B4F-A811-0217-FCAE0DB700D9}"/>
              </a:ext>
            </a:extLst>
          </p:cNvPr>
          <p:cNvPicPr>
            <a:picLocks noChangeAspect="1"/>
          </p:cNvPicPr>
          <p:nvPr/>
        </p:nvPicPr>
        <p:blipFill>
          <a:blip r:embed="rId4"/>
          <a:stretch>
            <a:fillRect/>
          </a:stretch>
        </p:blipFill>
        <p:spPr>
          <a:xfrm>
            <a:off x="1139253" y="2321233"/>
            <a:ext cx="5545404" cy="3600000"/>
          </a:xfrm>
          <a:prstGeom prst="rect">
            <a:avLst/>
          </a:prstGeom>
        </p:spPr>
      </p:pic>
    </p:spTree>
    <p:extLst>
      <p:ext uri="{BB962C8B-B14F-4D97-AF65-F5344CB8AC3E}">
        <p14:creationId xmlns:p14="http://schemas.microsoft.com/office/powerpoint/2010/main" val="3827677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841843" y="1833163"/>
            <a:ext cx="5115455" cy="450271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34016" y="415083"/>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5</a:t>
            </a:r>
            <a:r>
              <a:rPr lang="es-ES" sz="3200" dirty="0"/>
              <a:t>. Inversión</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9C1B9E4-D195-AAF8-CFF3-32E283E11CC5}"/>
              </a:ext>
            </a:extLst>
          </p:cNvPr>
          <p:cNvSpPr txBox="1"/>
          <p:nvPr/>
        </p:nvSpPr>
        <p:spPr>
          <a:xfrm>
            <a:off x="6840176" y="2139402"/>
            <a:ext cx="5115455" cy="3785652"/>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julio de 2026 </a:t>
            </a:r>
            <a:r>
              <a:rPr lang="es-CO" sz="1600" dirty="0"/>
              <a:t>la UPRA ha comprometido el </a:t>
            </a:r>
            <a:r>
              <a:rPr lang="es-CO" sz="1600" b="1" dirty="0"/>
              <a:t>89,16%</a:t>
            </a:r>
            <a:r>
              <a:rPr lang="es-CO" sz="1600" dirty="0"/>
              <a:t> del presupuesto asignado para inversión, con respecto al mes de junio se logró un avance del </a:t>
            </a:r>
            <a:r>
              <a:rPr lang="es-CO" sz="1600" b="1" dirty="0"/>
              <a:t>0,56%.</a:t>
            </a:r>
          </a:p>
          <a:p>
            <a:pPr algn="just"/>
            <a:endParaRPr lang="es-CO" sz="1600" dirty="0"/>
          </a:p>
          <a:p>
            <a:pPr marL="285750" indent="-285750" algn="just">
              <a:buFont typeface="Arial" panose="020B0604020202020204" pitchFamily="34" charset="0"/>
              <a:buChar char="•"/>
            </a:pPr>
            <a:r>
              <a:rPr lang="es-CO" sz="1600" dirty="0"/>
              <a:t> El </a:t>
            </a:r>
            <a:r>
              <a:rPr lang="es-CO" sz="1600" b="1" dirty="0"/>
              <a:t>10,82% </a:t>
            </a:r>
            <a:r>
              <a:rPr lang="es-CO" sz="1600" dirty="0"/>
              <a:t>del presupuesto de inversión certificado al corte del presente informe aún se encuentra sin afectación presupuestal, la UPRA actualmente se encuentra adelantando los procesos de contratación para las diferentes áreas misionales, así como el reconocimiento de viáticos y gastos de desplazamiento para funcionarios y contratistas que se irán ejecutando de acuerdo con los compromisos adquiridos en el territorio por la Entidad.</a:t>
            </a:r>
          </a:p>
        </p:txBody>
      </p:sp>
      <p:sp>
        <p:nvSpPr>
          <p:cNvPr id="4" name="Título 13">
            <a:extLst>
              <a:ext uri="{FF2B5EF4-FFF2-40B4-BE49-F238E27FC236}">
                <a16:creationId xmlns:a16="http://schemas.microsoft.com/office/drawing/2014/main" id="{0DF0829C-0E2B-4497-C2AA-0FC23BCAFE7B}"/>
              </a:ext>
            </a:extLst>
          </p:cNvPr>
          <p:cNvSpPr txBox="1">
            <a:spLocks/>
          </p:cNvSpPr>
          <p:nvPr/>
        </p:nvSpPr>
        <p:spPr>
          <a:xfrm>
            <a:off x="1490927" y="1176274"/>
            <a:ext cx="4293355" cy="1110372"/>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 $50.000.000.000,00</a:t>
            </a:r>
          </a:p>
        </p:txBody>
      </p:sp>
      <p:pic>
        <p:nvPicPr>
          <p:cNvPr id="6" name="Imagen 5">
            <a:extLst>
              <a:ext uri="{FF2B5EF4-FFF2-40B4-BE49-F238E27FC236}">
                <a16:creationId xmlns:a16="http://schemas.microsoft.com/office/drawing/2014/main" id="{E1620081-4DB7-1745-F377-CECF3E1FB8B7}"/>
              </a:ext>
            </a:extLst>
          </p:cNvPr>
          <p:cNvPicPr>
            <a:picLocks noChangeAspect="1"/>
          </p:cNvPicPr>
          <p:nvPr/>
        </p:nvPicPr>
        <p:blipFill>
          <a:blip r:embed="rId4"/>
          <a:stretch>
            <a:fillRect/>
          </a:stretch>
        </p:blipFill>
        <p:spPr>
          <a:xfrm>
            <a:off x="761150" y="2139402"/>
            <a:ext cx="6197473" cy="3600000"/>
          </a:xfrm>
          <a:prstGeom prst="rect">
            <a:avLst/>
          </a:prstGeom>
        </p:spPr>
      </p:pic>
    </p:spTree>
    <p:extLst>
      <p:ext uri="{BB962C8B-B14F-4D97-AF65-F5344CB8AC3E}">
        <p14:creationId xmlns:p14="http://schemas.microsoft.com/office/powerpoint/2010/main" val="649828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932346" y="1934780"/>
            <a:ext cx="5115455" cy="4511580"/>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706057" y="280710"/>
            <a:ext cx="9340068"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DOTA C-1704-1100-9</a:t>
            </a:r>
          </a:p>
          <a:p>
            <a:pPr algn="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3F3E368-E78D-4B31-F5C8-49060C3AF8A5}"/>
              </a:ext>
            </a:extLst>
          </p:cNvPr>
          <p:cNvSpPr txBox="1"/>
          <p:nvPr/>
        </p:nvSpPr>
        <p:spPr>
          <a:xfrm>
            <a:off x="7070527" y="2168266"/>
            <a:ext cx="4721645"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julio de 2026 </a:t>
            </a:r>
            <a:r>
              <a:rPr lang="es-CO" sz="1600" dirty="0"/>
              <a:t>se ha comprometido el </a:t>
            </a:r>
            <a:r>
              <a:rPr lang="es-CO" sz="1600" b="1" dirty="0"/>
              <a:t>95,78% </a:t>
            </a:r>
            <a:r>
              <a:rPr lang="es-CO" sz="1600" dirty="0"/>
              <a:t>de los recursos asignados para ejecutar el proyecto de inversión </a:t>
            </a:r>
            <a:r>
              <a:rPr lang="es-CO" sz="1600" b="1" dirty="0"/>
              <a:t>C-1704-1100-9 – DOTA, </a:t>
            </a:r>
            <a:r>
              <a:rPr lang="es-CO" sz="1600" dirty="0"/>
              <a:t>con respecto al mes de junio se logra un avance del </a:t>
            </a:r>
            <a:r>
              <a:rPr lang="es-CO" sz="1600" b="1" dirty="0"/>
              <a:t>0,85%</a:t>
            </a:r>
          </a:p>
          <a:p>
            <a:pPr algn="just"/>
            <a:endParaRPr lang="es-CO" sz="1600" dirty="0"/>
          </a:p>
          <a:p>
            <a:pPr marL="285750" indent="-285750" algn="just">
              <a:buFont typeface="Arial" panose="020B0604020202020204" pitchFamily="34" charset="0"/>
              <a:buChar char="•"/>
            </a:pPr>
            <a:r>
              <a:rPr lang="es-CO" sz="1600" dirty="0"/>
              <a:t> El </a:t>
            </a:r>
            <a:r>
              <a:rPr lang="es-CO" sz="1600" b="1" dirty="0"/>
              <a:t>4,17%</a:t>
            </a:r>
            <a:r>
              <a:rPr lang="es-CO" sz="1600" dirty="0"/>
              <a:t> del presupuesto certificado del proyecto DOTA al corte del presente informe aún se encuentra sin afectación presupuestal, esto debido a que los recursos certificados son para atender los gastos de desplazamiento y viáticos que serán ejecutados conforme avanza el año.</a:t>
            </a:r>
          </a:p>
        </p:txBody>
      </p:sp>
      <p:sp>
        <p:nvSpPr>
          <p:cNvPr id="4" name="Título 13">
            <a:extLst>
              <a:ext uri="{FF2B5EF4-FFF2-40B4-BE49-F238E27FC236}">
                <a16:creationId xmlns:a16="http://schemas.microsoft.com/office/drawing/2014/main" id="{C986F3B3-92AF-2F6B-D6BA-3BD236912AB7}"/>
              </a:ext>
            </a:extLst>
          </p:cNvPr>
          <p:cNvSpPr txBox="1">
            <a:spLocks/>
          </p:cNvSpPr>
          <p:nvPr/>
        </p:nvSpPr>
        <p:spPr>
          <a:xfrm>
            <a:off x="1452273" y="1322269"/>
            <a:ext cx="3923818" cy="99909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sz="2600" dirty="0">
                <a:solidFill>
                  <a:schemeClr val="tx1"/>
                </a:solidFill>
              </a:rPr>
              <a:t>Apropiación vigente</a:t>
            </a:r>
          </a:p>
          <a:p>
            <a:pPr algn="just"/>
            <a:r>
              <a:rPr lang="es-ES" sz="2600" dirty="0">
                <a:solidFill>
                  <a:schemeClr val="tx1"/>
                </a:solidFill>
              </a:rPr>
              <a:t>$20.500.000.000,00</a:t>
            </a:r>
            <a:endParaRPr lang="es-ES" sz="2600" dirty="0"/>
          </a:p>
          <a:p>
            <a:pPr algn="just"/>
            <a:endParaRPr lang="es-CO" sz="2600" dirty="0"/>
          </a:p>
        </p:txBody>
      </p:sp>
      <p:pic>
        <p:nvPicPr>
          <p:cNvPr id="5" name="Imagen 4">
            <a:extLst>
              <a:ext uri="{FF2B5EF4-FFF2-40B4-BE49-F238E27FC236}">
                <a16:creationId xmlns:a16="http://schemas.microsoft.com/office/drawing/2014/main" id="{A7FD5397-2BBE-746A-E5B9-7DB3710B328B}"/>
              </a:ext>
            </a:extLst>
          </p:cNvPr>
          <p:cNvPicPr>
            <a:picLocks noChangeAspect="1"/>
          </p:cNvPicPr>
          <p:nvPr/>
        </p:nvPicPr>
        <p:blipFill>
          <a:blip r:embed="rId4"/>
          <a:stretch>
            <a:fillRect/>
          </a:stretch>
        </p:blipFill>
        <p:spPr>
          <a:xfrm>
            <a:off x="589821" y="2062658"/>
            <a:ext cx="6676820" cy="3600000"/>
          </a:xfrm>
          <a:prstGeom prst="rect">
            <a:avLst/>
          </a:prstGeom>
        </p:spPr>
      </p:pic>
    </p:spTree>
    <p:extLst>
      <p:ext uri="{BB962C8B-B14F-4D97-AF65-F5344CB8AC3E}">
        <p14:creationId xmlns:p14="http://schemas.microsoft.com/office/powerpoint/2010/main" val="185045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531620" y="1795591"/>
            <a:ext cx="4351587" cy="4110259"/>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485630" y="14178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INFO C-1704-1100-10</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1C022A3-BBCF-B714-4581-99F248C821BE}"/>
              </a:ext>
            </a:extLst>
          </p:cNvPr>
          <p:cNvSpPr txBox="1"/>
          <p:nvPr/>
        </p:nvSpPr>
        <p:spPr>
          <a:xfrm>
            <a:off x="7264866" y="1795591"/>
            <a:ext cx="4618341"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julio de 2026 </a:t>
            </a:r>
            <a:r>
              <a:rPr lang="es-CO" sz="1600" dirty="0"/>
              <a:t>se ha comprometido el </a:t>
            </a:r>
            <a:r>
              <a:rPr lang="es-CO" sz="1600" b="1" dirty="0"/>
              <a:t>79,89% </a:t>
            </a:r>
            <a:r>
              <a:rPr lang="es-CO" sz="1600" dirty="0"/>
              <a:t>de los recursos asignados para ejecutar el proyecto de inversión </a:t>
            </a:r>
            <a:r>
              <a:rPr lang="es-CO" sz="1600" b="1" dirty="0"/>
              <a:t>C-1704-1100-10 - INFO</a:t>
            </a:r>
            <a:r>
              <a:rPr lang="es-CO" sz="1600" dirty="0"/>
              <a:t> con respecto al mes de junio se logra un avance del </a:t>
            </a:r>
            <a:r>
              <a:rPr lang="es-CO" sz="1600" b="1" dirty="0"/>
              <a:t>0,37%</a:t>
            </a:r>
          </a:p>
          <a:p>
            <a:pPr algn="just"/>
            <a:endParaRPr lang="es-CO" sz="1600" dirty="0"/>
          </a:p>
          <a:p>
            <a:pPr marL="285750" indent="-285750" algn="just">
              <a:buFont typeface="Arial" panose="020B0604020202020204" pitchFamily="34" charset="0"/>
              <a:buChar char="•"/>
            </a:pPr>
            <a:r>
              <a:rPr lang="es-CO" sz="1600" dirty="0"/>
              <a:t> El </a:t>
            </a:r>
            <a:r>
              <a:rPr lang="es-CO" sz="1600" b="1" dirty="0"/>
              <a:t>20,11% </a:t>
            </a:r>
            <a:r>
              <a:rPr lang="es-CO" sz="1600" dirty="0"/>
              <a:t>del presupuesto certificado del proyecto INFO al corte del presente informe aún se encuentra sin afectación presupuestal, esto debido a que la entidad se encuentra en el proceso de contratación de requerimientos tecnológicos, adquisición de tokens y el servicio de la nube publica, entre otras necesidades como los gastos de desplazamiento y viáticos que serán ejecutados conforme avanza la vigencia.</a:t>
            </a:r>
            <a:endParaRPr lang="es-CO" dirty="0"/>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747460" y="1194423"/>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a:t>
            </a:r>
          </a:p>
          <a:p>
            <a:r>
              <a:rPr lang="es-ES" sz="2600" dirty="0">
                <a:solidFill>
                  <a:schemeClr val="tx1"/>
                </a:solidFill>
              </a:rPr>
              <a:t>$9.500.000.000,00</a:t>
            </a:r>
            <a:endParaRPr lang="es-CO" sz="2600" dirty="0"/>
          </a:p>
        </p:txBody>
      </p:sp>
      <p:pic>
        <p:nvPicPr>
          <p:cNvPr id="6" name="Imagen 5">
            <a:extLst>
              <a:ext uri="{FF2B5EF4-FFF2-40B4-BE49-F238E27FC236}">
                <a16:creationId xmlns:a16="http://schemas.microsoft.com/office/drawing/2014/main" id="{766B1B1D-0045-8F44-52E7-0A659B53FE25}"/>
              </a:ext>
            </a:extLst>
          </p:cNvPr>
          <p:cNvPicPr>
            <a:picLocks noChangeAspect="1"/>
          </p:cNvPicPr>
          <p:nvPr/>
        </p:nvPicPr>
        <p:blipFill>
          <a:blip r:embed="rId4"/>
          <a:stretch>
            <a:fillRect/>
          </a:stretch>
        </p:blipFill>
        <p:spPr>
          <a:xfrm>
            <a:off x="1271655" y="2305850"/>
            <a:ext cx="5490503" cy="3600000"/>
          </a:xfrm>
          <a:prstGeom prst="rect">
            <a:avLst/>
          </a:prstGeom>
        </p:spPr>
      </p:pic>
    </p:spTree>
    <p:extLst>
      <p:ext uri="{BB962C8B-B14F-4D97-AF65-F5344CB8AC3E}">
        <p14:creationId xmlns:p14="http://schemas.microsoft.com/office/powerpoint/2010/main" val="75652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926643" y="2047139"/>
            <a:ext cx="5115455" cy="4238918"/>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CONSO C-1704-1100-11</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60B00F2-B004-95E3-9D76-F664C7D6A801}"/>
              </a:ext>
            </a:extLst>
          </p:cNvPr>
          <p:cNvSpPr txBox="1"/>
          <p:nvPr/>
        </p:nvSpPr>
        <p:spPr>
          <a:xfrm>
            <a:off x="7141893" y="2363399"/>
            <a:ext cx="4684953"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julio de 2026</a:t>
            </a:r>
            <a:r>
              <a:rPr lang="es-CO" sz="1600" dirty="0"/>
              <a:t> se ha comprometido el </a:t>
            </a:r>
            <a:r>
              <a:rPr lang="es-CO" sz="1600" b="1" dirty="0"/>
              <a:t>98,11%</a:t>
            </a:r>
            <a:r>
              <a:rPr lang="es-CO" sz="1600" dirty="0"/>
              <a:t> de los recursos asignados para ejecutar el proyecto de inversión </a:t>
            </a:r>
            <a:r>
              <a:rPr lang="es-CO" sz="1600" b="1" dirty="0"/>
              <a:t>C-1704-1100-11 - CONSO</a:t>
            </a:r>
            <a:r>
              <a:rPr lang="es-CO" sz="1600" dirty="0"/>
              <a:t> con respecto al mes de junio se logra un avance del </a:t>
            </a:r>
            <a:r>
              <a:rPr lang="es-CO" sz="1600" b="1" dirty="0"/>
              <a:t>0,04%</a:t>
            </a:r>
          </a:p>
          <a:p>
            <a:pPr algn="just"/>
            <a:endParaRPr lang="es-CO" sz="1600" dirty="0"/>
          </a:p>
          <a:p>
            <a:pPr marL="285750" indent="-285750" algn="just">
              <a:buFont typeface="Arial" panose="020B0604020202020204" pitchFamily="34" charset="0"/>
              <a:buChar char="•"/>
            </a:pPr>
            <a:r>
              <a:rPr lang="es-CO" sz="1600" dirty="0"/>
              <a:t> El </a:t>
            </a:r>
            <a:r>
              <a:rPr lang="es-CO" sz="1600" b="1" dirty="0"/>
              <a:t>1,89%</a:t>
            </a:r>
            <a:r>
              <a:rPr lang="es-CO" sz="1600" dirty="0"/>
              <a:t> del presupuesto certificado del proyecto CONSO al corte del presente informe aún se encuentra sin afectación presupuestal, esto debido a que los recursos certificados son para atender los gastos de desplazamiento y viáticos que serán ejecutados conforme avanza el año.</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918813" y="1248449"/>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sz="2600" dirty="0">
                <a:solidFill>
                  <a:schemeClr val="tx1"/>
                </a:solidFill>
              </a:rPr>
              <a:t>Apropiación vigente</a:t>
            </a:r>
          </a:p>
          <a:p>
            <a:pPr algn="just"/>
            <a:r>
              <a:rPr lang="es-ES" sz="2600" dirty="0">
                <a:solidFill>
                  <a:schemeClr val="tx1"/>
                </a:solidFill>
              </a:rPr>
              <a:t>$7.000.000.000,00</a:t>
            </a:r>
            <a:endParaRPr lang="es-CO" sz="2600" dirty="0"/>
          </a:p>
        </p:txBody>
      </p:sp>
      <p:pic>
        <p:nvPicPr>
          <p:cNvPr id="6" name="Imagen 5">
            <a:extLst>
              <a:ext uri="{FF2B5EF4-FFF2-40B4-BE49-F238E27FC236}">
                <a16:creationId xmlns:a16="http://schemas.microsoft.com/office/drawing/2014/main" id="{A36DFF8A-76F8-521E-9B97-52AF6B027979}"/>
              </a:ext>
            </a:extLst>
          </p:cNvPr>
          <p:cNvPicPr>
            <a:picLocks noChangeAspect="1"/>
          </p:cNvPicPr>
          <p:nvPr/>
        </p:nvPicPr>
        <p:blipFill>
          <a:blip r:embed="rId5"/>
          <a:stretch>
            <a:fillRect/>
          </a:stretch>
        </p:blipFill>
        <p:spPr>
          <a:xfrm>
            <a:off x="802249" y="2302829"/>
            <a:ext cx="6124392" cy="3600000"/>
          </a:xfrm>
          <a:prstGeom prst="rect">
            <a:avLst/>
          </a:prstGeom>
        </p:spPr>
      </p:pic>
    </p:spTree>
    <p:extLst>
      <p:ext uri="{BB962C8B-B14F-4D97-AF65-F5344CB8AC3E}">
        <p14:creationId xmlns:p14="http://schemas.microsoft.com/office/powerpoint/2010/main" val="212324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718288" y="1777384"/>
            <a:ext cx="5186381" cy="479990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FORTA C-1799-1100-3</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63632" y="158200"/>
            <a:ext cx="1041037" cy="1041037"/>
          </a:xfrm>
          <a:prstGeom prst="rect">
            <a:avLst/>
          </a:prstGeom>
        </p:spPr>
      </p:pic>
      <p:sp>
        <p:nvSpPr>
          <p:cNvPr id="6" name="CuadroTexto 5">
            <a:extLst>
              <a:ext uri="{FF2B5EF4-FFF2-40B4-BE49-F238E27FC236}">
                <a16:creationId xmlns:a16="http://schemas.microsoft.com/office/drawing/2014/main" id="{6EC5BA0C-330A-F4A3-F3A6-0E1DC232D869}"/>
              </a:ext>
            </a:extLst>
          </p:cNvPr>
          <p:cNvSpPr txBox="1"/>
          <p:nvPr/>
        </p:nvSpPr>
        <p:spPr>
          <a:xfrm>
            <a:off x="6718288" y="2161400"/>
            <a:ext cx="5049401"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31 de julio de 2026 </a:t>
            </a:r>
            <a:r>
              <a:rPr lang="es-CO" sz="1600" dirty="0"/>
              <a:t>logró comprometer el </a:t>
            </a:r>
            <a:r>
              <a:rPr lang="es-CO" sz="1600" b="1" dirty="0"/>
              <a:t>80,68%</a:t>
            </a:r>
            <a:r>
              <a:rPr lang="es-CO" sz="1600" dirty="0"/>
              <a:t> de los recursos asignados para el proyecto de inversión </a:t>
            </a:r>
            <a:r>
              <a:rPr lang="es-ES" sz="1600" b="1" dirty="0"/>
              <a:t>C-1799-1100-3 </a:t>
            </a:r>
            <a:r>
              <a:rPr lang="es-CO" sz="1600" b="1" dirty="0"/>
              <a:t>– FORTA</a:t>
            </a:r>
            <a:r>
              <a:rPr lang="es-CO" sz="1600" dirty="0"/>
              <a:t> con respecto al mes de junio se logra un avance del </a:t>
            </a:r>
            <a:r>
              <a:rPr lang="es-CO" sz="1600" b="1" dirty="0"/>
              <a:t>0,52%</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El </a:t>
            </a:r>
            <a:r>
              <a:rPr lang="es-CO" sz="1600" b="1" dirty="0"/>
              <a:t>19,32%</a:t>
            </a:r>
            <a:r>
              <a:rPr lang="es-CO" sz="1600" dirty="0"/>
              <a:t> del presupuesto certificado del proyecto FORTA al corte del presente informe aún se encuentra sin afectación presupuestal, esto debido a que los recursos certificados son para atender los gastos de desplazamiento y viáticos que serán ejecutados conforme avanza la vigencia, así mismo actualmente la UPRA continúa adelantando los procesos contractuales para la renovación de licencias y otras soluciones tecnológicas.</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1924759" y="1199237"/>
            <a:ext cx="3767189" cy="968038"/>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600" dirty="0">
                <a:solidFill>
                  <a:schemeClr val="tx1"/>
                </a:solidFill>
              </a:rPr>
              <a:t>Apropiación vigente</a:t>
            </a:r>
          </a:p>
          <a:p>
            <a:r>
              <a:rPr lang="es-ES" sz="2600" dirty="0">
                <a:solidFill>
                  <a:schemeClr val="tx1"/>
                </a:solidFill>
              </a:rPr>
              <a:t>$13.000.000.000,00</a:t>
            </a:r>
            <a:endParaRPr lang="es-CO" sz="2600" dirty="0"/>
          </a:p>
        </p:txBody>
      </p:sp>
      <p:pic>
        <p:nvPicPr>
          <p:cNvPr id="5" name="Imagen 4">
            <a:extLst>
              <a:ext uri="{FF2B5EF4-FFF2-40B4-BE49-F238E27FC236}">
                <a16:creationId xmlns:a16="http://schemas.microsoft.com/office/drawing/2014/main" id="{412FCA4C-CB55-40B4-0863-C2D5B90D8CC8}"/>
              </a:ext>
            </a:extLst>
          </p:cNvPr>
          <p:cNvPicPr>
            <a:picLocks noChangeAspect="1"/>
          </p:cNvPicPr>
          <p:nvPr/>
        </p:nvPicPr>
        <p:blipFill>
          <a:blip r:embed="rId5"/>
          <a:stretch>
            <a:fillRect/>
          </a:stretch>
        </p:blipFill>
        <p:spPr>
          <a:xfrm>
            <a:off x="1035234" y="2161400"/>
            <a:ext cx="5464820" cy="3600000"/>
          </a:xfrm>
          <a:prstGeom prst="rect">
            <a:avLst/>
          </a:prstGeom>
        </p:spPr>
      </p:pic>
    </p:spTree>
    <p:extLst>
      <p:ext uri="{BB962C8B-B14F-4D97-AF65-F5344CB8AC3E}">
        <p14:creationId xmlns:p14="http://schemas.microsoft.com/office/powerpoint/2010/main" val="24433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1663245" y="519333"/>
            <a:ext cx="8865506"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a:t>6. Ejecución presupuestal VS Acuerdo de gestión</a:t>
            </a:r>
            <a:endParaRPr lang="es-CO" dirty="0"/>
          </a:p>
        </p:txBody>
      </p:sp>
      <p:graphicFrame>
        <p:nvGraphicFramePr>
          <p:cNvPr id="9" name="Tabla 8">
            <a:extLst>
              <a:ext uri="{FF2B5EF4-FFF2-40B4-BE49-F238E27FC236}">
                <a16:creationId xmlns:a16="http://schemas.microsoft.com/office/drawing/2014/main" id="{22BD2082-1912-F656-9C4F-646941C35FAD}"/>
              </a:ext>
            </a:extLst>
          </p:cNvPr>
          <p:cNvGraphicFramePr>
            <a:graphicFrameLocks noGrp="1"/>
          </p:cNvGraphicFramePr>
          <p:nvPr>
            <p:extLst>
              <p:ext uri="{D42A27DB-BD31-4B8C-83A1-F6EECF244321}">
                <p14:modId xmlns:p14="http://schemas.microsoft.com/office/powerpoint/2010/main" val="3665866833"/>
              </p:ext>
            </p:extLst>
          </p:nvPr>
        </p:nvGraphicFramePr>
        <p:xfrm>
          <a:off x="576694" y="2242064"/>
          <a:ext cx="11038608" cy="1799999"/>
        </p:xfrm>
        <a:graphic>
          <a:graphicData uri="http://schemas.openxmlformats.org/drawingml/2006/table">
            <a:tbl>
              <a:tblPr/>
              <a:tblGrid>
                <a:gridCol w="342715">
                  <a:extLst>
                    <a:ext uri="{9D8B030D-6E8A-4147-A177-3AD203B41FA5}">
                      <a16:colId xmlns:a16="http://schemas.microsoft.com/office/drawing/2014/main" val="1212159420"/>
                    </a:ext>
                  </a:extLst>
                </a:gridCol>
                <a:gridCol w="561289">
                  <a:extLst>
                    <a:ext uri="{9D8B030D-6E8A-4147-A177-3AD203B41FA5}">
                      <a16:colId xmlns:a16="http://schemas.microsoft.com/office/drawing/2014/main" val="242690045"/>
                    </a:ext>
                  </a:extLst>
                </a:gridCol>
                <a:gridCol w="907477">
                  <a:extLst>
                    <a:ext uri="{9D8B030D-6E8A-4147-A177-3AD203B41FA5}">
                      <a16:colId xmlns:a16="http://schemas.microsoft.com/office/drawing/2014/main" val="1631997233"/>
                    </a:ext>
                  </a:extLst>
                </a:gridCol>
                <a:gridCol w="935182">
                  <a:extLst>
                    <a:ext uri="{9D8B030D-6E8A-4147-A177-3AD203B41FA5}">
                      <a16:colId xmlns:a16="http://schemas.microsoft.com/office/drawing/2014/main" val="665535169"/>
                    </a:ext>
                  </a:extLst>
                </a:gridCol>
                <a:gridCol w="914400">
                  <a:extLst>
                    <a:ext uri="{9D8B030D-6E8A-4147-A177-3AD203B41FA5}">
                      <a16:colId xmlns:a16="http://schemas.microsoft.com/office/drawing/2014/main" val="857112031"/>
                    </a:ext>
                  </a:extLst>
                </a:gridCol>
                <a:gridCol w="592282">
                  <a:extLst>
                    <a:ext uri="{9D8B030D-6E8A-4147-A177-3AD203B41FA5}">
                      <a16:colId xmlns:a16="http://schemas.microsoft.com/office/drawing/2014/main" val="997456464"/>
                    </a:ext>
                  </a:extLst>
                </a:gridCol>
                <a:gridCol w="1111827">
                  <a:extLst>
                    <a:ext uri="{9D8B030D-6E8A-4147-A177-3AD203B41FA5}">
                      <a16:colId xmlns:a16="http://schemas.microsoft.com/office/drawing/2014/main" val="4159627010"/>
                    </a:ext>
                  </a:extLst>
                </a:gridCol>
                <a:gridCol w="633845">
                  <a:extLst>
                    <a:ext uri="{9D8B030D-6E8A-4147-A177-3AD203B41FA5}">
                      <a16:colId xmlns:a16="http://schemas.microsoft.com/office/drawing/2014/main" val="1393590537"/>
                    </a:ext>
                  </a:extLst>
                </a:gridCol>
                <a:gridCol w="737755">
                  <a:extLst>
                    <a:ext uri="{9D8B030D-6E8A-4147-A177-3AD203B41FA5}">
                      <a16:colId xmlns:a16="http://schemas.microsoft.com/office/drawing/2014/main" val="964747889"/>
                    </a:ext>
                  </a:extLst>
                </a:gridCol>
                <a:gridCol w="1319645">
                  <a:extLst>
                    <a:ext uri="{9D8B030D-6E8A-4147-A177-3AD203B41FA5}">
                      <a16:colId xmlns:a16="http://schemas.microsoft.com/office/drawing/2014/main" val="3133768590"/>
                    </a:ext>
                  </a:extLst>
                </a:gridCol>
                <a:gridCol w="633846">
                  <a:extLst>
                    <a:ext uri="{9D8B030D-6E8A-4147-A177-3AD203B41FA5}">
                      <a16:colId xmlns:a16="http://schemas.microsoft.com/office/drawing/2014/main" val="1623266257"/>
                    </a:ext>
                  </a:extLst>
                </a:gridCol>
                <a:gridCol w="1212013">
                  <a:extLst>
                    <a:ext uri="{9D8B030D-6E8A-4147-A177-3AD203B41FA5}">
                      <a16:colId xmlns:a16="http://schemas.microsoft.com/office/drawing/2014/main" val="2050667827"/>
                    </a:ext>
                  </a:extLst>
                </a:gridCol>
                <a:gridCol w="568166">
                  <a:extLst>
                    <a:ext uri="{9D8B030D-6E8A-4147-A177-3AD203B41FA5}">
                      <a16:colId xmlns:a16="http://schemas.microsoft.com/office/drawing/2014/main" val="3007696702"/>
                    </a:ext>
                  </a:extLst>
                </a:gridCol>
                <a:gridCol w="568166">
                  <a:extLst>
                    <a:ext uri="{9D8B030D-6E8A-4147-A177-3AD203B41FA5}">
                      <a16:colId xmlns:a16="http://schemas.microsoft.com/office/drawing/2014/main" val="3211252786"/>
                    </a:ext>
                  </a:extLst>
                </a:gridCol>
              </a:tblGrid>
              <a:tr h="273098">
                <a:tc gridSpan="3">
                  <a:txBody>
                    <a:bodyPr/>
                    <a:lstStyle/>
                    <a:p>
                      <a:pPr algn="ctr" rtl="0" fontAlgn="ctr">
                        <a:buNone/>
                      </a:pPr>
                      <a:r>
                        <a:rPr lang="es-CO" sz="700" b="1" i="0" u="none" strike="noStrike" dirty="0">
                          <a:solidFill>
                            <a:srgbClr val="FFFFFF"/>
                          </a:solidFill>
                          <a:effectLst/>
                          <a:latin typeface="Verdana" panose="020B0604030504040204" pitchFamily="34" charset="0"/>
                        </a:rPr>
                        <a:t>DESCRIPCIÓN</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a:txBody>
                    <a:bodyPr/>
                    <a:lstStyle/>
                    <a:p>
                      <a:pPr algn="ctr" rtl="0" fontAlgn="ctr">
                        <a:buNone/>
                      </a:pPr>
                      <a:r>
                        <a:rPr lang="es-CO" sz="700" b="1" i="0" u="none" strike="noStrike">
                          <a:solidFill>
                            <a:srgbClr val="FFFFFF"/>
                          </a:solidFill>
                          <a:effectLst/>
                          <a:latin typeface="Verdana" panose="020B0604030504040204" pitchFamily="34" charset="0"/>
                        </a:rPr>
                        <a:t>APR. VIGENTE</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700" b="1" i="0" u="none" strike="noStrike">
                          <a:solidFill>
                            <a:srgbClr val="FFFFFF"/>
                          </a:solidFill>
                          <a:effectLst/>
                          <a:latin typeface="Verdana" panose="020B0604030504040204" pitchFamily="34" charset="0"/>
                        </a:rPr>
                        <a:t>COMPROMISO META</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700" b="1" i="0" u="none" strike="noStrike">
                          <a:solidFill>
                            <a:srgbClr val="FFFFFF"/>
                          </a:solidFill>
                          <a:effectLst/>
                          <a:latin typeface="Verdana" panose="020B0604030504040204" pitchFamily="34" charset="0"/>
                        </a:rPr>
                        <a:t>COMPROMISO REAL</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700" b="1" i="0" u="none" strike="noStrike">
                          <a:solidFill>
                            <a:srgbClr val="FFFFFF"/>
                          </a:solidFill>
                          <a:effectLst/>
                          <a:latin typeface="Verdana" panose="020B0604030504040204" pitchFamily="34" charset="0"/>
                        </a:rPr>
                        <a:t>REAL / META</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700" b="1" i="0" u="none" strike="noStrike">
                          <a:solidFill>
                            <a:srgbClr val="FFFFFF"/>
                          </a:solidFill>
                          <a:effectLst/>
                          <a:latin typeface="Verdana" panose="020B0604030504040204" pitchFamily="34" charset="0"/>
                        </a:rPr>
                        <a:t>OBLIGACIÓN / PAGO META</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700" b="1" i="0" u="none" strike="noStrike">
                          <a:solidFill>
                            <a:srgbClr val="FFFFFF"/>
                          </a:solidFill>
                          <a:effectLst/>
                          <a:latin typeface="Verdana" panose="020B0604030504040204" pitchFamily="34" charset="0"/>
                        </a:rPr>
                        <a:t>OBLIGACIÓN / PAGO REAL</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700" b="1" i="0" u="none" strike="noStrike">
                          <a:solidFill>
                            <a:srgbClr val="FFFFFF"/>
                          </a:solidFill>
                          <a:effectLst/>
                          <a:latin typeface="Verdana" panose="020B0604030504040204" pitchFamily="34" charset="0"/>
                        </a:rPr>
                        <a:t>REAL / META</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4025901108"/>
                  </a:ext>
                </a:extLst>
              </a:tr>
              <a:tr h="199473">
                <a:tc gridSpan="3">
                  <a:txBody>
                    <a:bodyPr/>
                    <a:lstStyle/>
                    <a:p>
                      <a:pPr algn="ctr" rtl="0" fontAlgn="ctr">
                        <a:buNone/>
                      </a:pPr>
                      <a:r>
                        <a:rPr lang="es-CO" sz="700" b="1" i="0" u="none" strike="noStrike">
                          <a:solidFill>
                            <a:srgbClr val="000000"/>
                          </a:solidFill>
                          <a:effectLst/>
                          <a:latin typeface="Verdana" panose="020B0604030504040204" pitchFamily="34" charset="0"/>
                        </a:rPr>
                        <a:t>FUNCIONAMIENTO</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ctr" rtl="0" fontAlgn="ctr">
                        <a:buNone/>
                      </a:pPr>
                      <a:r>
                        <a:rPr lang="es-CO" sz="700" b="0" i="0" u="none" strike="noStrike">
                          <a:solidFill>
                            <a:srgbClr val="000000"/>
                          </a:solidFill>
                          <a:effectLst/>
                          <a:latin typeface="Verdana" panose="020B0604030504040204" pitchFamily="34" charset="0"/>
                        </a:rPr>
                        <a:t>$ 14.503.874.000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$ 8.411.233.750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57,99%</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$ 9.069.224.534,81</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62,53%</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4,54%</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$ 8.390.150.416,67</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57,85%</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$ 7.971.271.677,69</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54,96%</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-2,89%</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843115068"/>
                  </a:ext>
                </a:extLst>
              </a:tr>
              <a:tr h="295520">
                <a:tc rowSpan="4">
                  <a:txBody>
                    <a:bodyPr/>
                    <a:lstStyle/>
                    <a:p>
                      <a:pPr algn="ctr" rtl="0" fontAlgn="ctr">
                        <a:buNone/>
                      </a:pPr>
                      <a:r>
                        <a:rPr lang="es-CO" sz="700" b="1" i="0" u="none" strike="noStrike">
                          <a:solidFill>
                            <a:srgbClr val="000000"/>
                          </a:solidFill>
                          <a:effectLst/>
                          <a:latin typeface="Verdana" panose="020B0604030504040204" pitchFamily="34" charset="0"/>
                        </a:rPr>
                        <a:t>INVERSIÓN</a:t>
                      </a:r>
                    </a:p>
                  </a:txBody>
                  <a:tcPr marL="8198" marR="8198" marT="819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DOTA</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dirty="0">
                          <a:solidFill>
                            <a:srgbClr val="000000"/>
                          </a:solidFill>
                          <a:effectLst/>
                          <a:latin typeface="Verdana" panose="020B0604030504040204" pitchFamily="34" charset="0"/>
                        </a:rPr>
                        <a:t>C-1704-1100-9</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$ 20.500.000.000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$ 20.500.000.000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100,00%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$ 19.634.996.535,00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95,78%</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-4,22%</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700" b="0" i="0" u="none" strike="noStrike">
                          <a:solidFill>
                            <a:srgbClr val="000000"/>
                          </a:solidFill>
                          <a:effectLst/>
                          <a:latin typeface="Verdana" panose="020B0604030504040204" pitchFamily="34" charset="0"/>
                        </a:rPr>
                        <a:t>$ 10.483.700.000,00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51,14%</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$ 9.526.104.645,00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46,47%</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-4,67%</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562523939"/>
                  </a:ext>
                </a:extLst>
              </a:tr>
              <a:tr h="220434">
                <a:tc vMerge="1">
                  <a:txBody>
                    <a:bodyPr/>
                    <a:lstStyle/>
                    <a:p>
                      <a:endParaRPr lang="es-CO"/>
                    </a:p>
                  </a:txBody>
                  <a:tcPr/>
                </a:tc>
                <a:tc>
                  <a:txBody>
                    <a:bodyPr/>
                    <a:lstStyle/>
                    <a:p>
                      <a:pPr algn="ctr" rtl="0" fontAlgn="ctr">
                        <a:buNone/>
                      </a:pPr>
                      <a:r>
                        <a:rPr lang="es-CO" sz="700" b="1" i="0" u="none" strike="noStrike">
                          <a:solidFill>
                            <a:srgbClr val="000000"/>
                          </a:solidFill>
                          <a:effectLst/>
                          <a:latin typeface="Verdana" panose="020B0604030504040204" pitchFamily="34" charset="0"/>
                        </a:rPr>
                        <a:t>INFO</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C-1704-1100-10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$ 9.500.000.000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$ 9.500.000.000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100,00%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$ 7.589.317.234,00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dirty="0">
                          <a:solidFill>
                            <a:srgbClr val="000000"/>
                          </a:solidFill>
                          <a:effectLst/>
                          <a:latin typeface="Verdana" panose="020B0604030504040204" pitchFamily="34" charset="0"/>
                        </a:rPr>
                        <a:t>79,89%</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-20,11%</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700" b="0" i="0" u="none" strike="noStrike">
                          <a:solidFill>
                            <a:srgbClr val="000000"/>
                          </a:solidFill>
                          <a:effectLst/>
                          <a:latin typeface="Verdana" panose="020B0604030504040204" pitchFamily="34" charset="0"/>
                        </a:rPr>
                        <a:t>$ 4.858.300.000,00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51,14%</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$ 3.525.879.914,00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37,11%</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-14,03%</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3331084697"/>
                  </a:ext>
                </a:extLst>
              </a:tr>
              <a:tr h="220434">
                <a:tc vMerge="1">
                  <a:txBody>
                    <a:bodyPr/>
                    <a:lstStyle/>
                    <a:p>
                      <a:endParaRPr lang="es-CO"/>
                    </a:p>
                  </a:txBody>
                  <a:tcPr/>
                </a:tc>
                <a:tc>
                  <a:txBody>
                    <a:bodyPr/>
                    <a:lstStyle/>
                    <a:p>
                      <a:pPr algn="ctr" rtl="0" fontAlgn="ctr">
                        <a:buNone/>
                      </a:pPr>
                      <a:r>
                        <a:rPr lang="es-CO" sz="700" b="1" i="0" u="none" strike="noStrike">
                          <a:solidFill>
                            <a:srgbClr val="000000"/>
                          </a:solidFill>
                          <a:effectLst/>
                          <a:latin typeface="Verdana" panose="020B0604030504040204" pitchFamily="34" charset="0"/>
                        </a:rPr>
                        <a:t>CONSO</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C-1704-1100-11</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$ 7.000.000.000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$ 7.000.000.000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dirty="0">
                          <a:solidFill>
                            <a:srgbClr val="000000"/>
                          </a:solidFill>
                          <a:effectLst/>
                          <a:latin typeface="Verdana" panose="020B0604030504040204" pitchFamily="34" charset="0"/>
                        </a:rPr>
                        <a:t>100,00%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$ 6.867.455.382,26</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dirty="0">
                          <a:solidFill>
                            <a:srgbClr val="000000"/>
                          </a:solidFill>
                          <a:effectLst/>
                          <a:latin typeface="Verdana" panose="020B0604030504040204" pitchFamily="34" charset="0"/>
                        </a:rPr>
                        <a:t>98,11%</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-1,89%</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700" b="0" i="0" u="none" strike="noStrike">
                          <a:solidFill>
                            <a:srgbClr val="000000"/>
                          </a:solidFill>
                          <a:effectLst/>
                          <a:latin typeface="Verdana" panose="020B0604030504040204" pitchFamily="34" charset="0"/>
                        </a:rPr>
                        <a:t>$ 3.579.800.000,00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51,14%</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$ 3.623.395.310,26</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51,76%</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0,62%</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84163296"/>
                  </a:ext>
                </a:extLst>
              </a:tr>
              <a:tr h="295520">
                <a:tc vMerge="1">
                  <a:txBody>
                    <a:bodyPr/>
                    <a:lstStyle/>
                    <a:p>
                      <a:endParaRPr lang="es-CO"/>
                    </a:p>
                  </a:txBody>
                  <a:tcPr/>
                </a:tc>
                <a:tc>
                  <a:txBody>
                    <a:bodyPr/>
                    <a:lstStyle/>
                    <a:p>
                      <a:pPr algn="ctr" rtl="0" fontAlgn="ctr">
                        <a:buNone/>
                      </a:pPr>
                      <a:r>
                        <a:rPr lang="es-CO" sz="700" b="1" i="0" u="none" strike="noStrike">
                          <a:solidFill>
                            <a:srgbClr val="000000"/>
                          </a:solidFill>
                          <a:effectLst/>
                          <a:latin typeface="Verdana" panose="020B0604030504040204" pitchFamily="34" charset="0"/>
                        </a:rPr>
                        <a:t>FORTA</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C-1799-1100-3</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$ 13.000.000.000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$ 13.000.000.000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100,00%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$ 10.488.395.211,00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80,68%</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-19,32%</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700" b="0" i="0" u="none" strike="noStrike">
                          <a:solidFill>
                            <a:srgbClr val="000000"/>
                          </a:solidFill>
                          <a:effectLst/>
                          <a:latin typeface="Verdana" panose="020B0604030504040204" pitchFamily="34" charset="0"/>
                        </a:rPr>
                        <a:t>$ 6.648.200.000,00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51,14%</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$ 5.725.504.731,00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0" i="0" u="none" strike="noStrike">
                          <a:solidFill>
                            <a:srgbClr val="000000"/>
                          </a:solidFill>
                          <a:effectLst/>
                          <a:latin typeface="Verdana" panose="020B0604030504040204" pitchFamily="34" charset="0"/>
                        </a:rPr>
                        <a:t>44,04%</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-7,10%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3298528343"/>
                  </a:ext>
                </a:extLst>
              </a:tr>
              <a:tr h="295520">
                <a:tc gridSpan="3">
                  <a:txBody>
                    <a:bodyPr/>
                    <a:lstStyle/>
                    <a:p>
                      <a:pPr algn="ctr" rtl="0" fontAlgn="ctr">
                        <a:buNone/>
                      </a:pPr>
                      <a:r>
                        <a:rPr lang="es-CO" sz="700" b="1" i="0" u="none" strike="noStrike">
                          <a:solidFill>
                            <a:srgbClr val="000000"/>
                          </a:solidFill>
                          <a:effectLst/>
                          <a:latin typeface="Verdana" panose="020B0604030504040204" pitchFamily="34" charset="0"/>
                        </a:rPr>
                        <a:t>TOTAL</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ctr" rtl="0" fontAlgn="ctr">
                        <a:buNone/>
                      </a:pPr>
                      <a:r>
                        <a:rPr lang="es-CO" sz="700" b="1" i="0" u="none" strike="noStrike">
                          <a:solidFill>
                            <a:srgbClr val="000000"/>
                          </a:solidFill>
                          <a:effectLst/>
                          <a:latin typeface="Verdana" panose="020B0604030504040204" pitchFamily="34" charset="0"/>
                        </a:rPr>
                        <a:t>$ 64.503.874.000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$ 58.411.233.750</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90,55%</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$ 53.649.388.897,07</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83,17%</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9C0006"/>
                          </a:solidFill>
                          <a:effectLst/>
                          <a:latin typeface="Verdana" panose="020B0604030504040204" pitchFamily="34" charset="0"/>
                        </a:rPr>
                        <a:t>-7,38%</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700" b="1" i="0" u="none" strike="noStrike">
                          <a:solidFill>
                            <a:srgbClr val="000000"/>
                          </a:solidFill>
                          <a:effectLst/>
                          <a:latin typeface="Verdana" panose="020B0604030504040204" pitchFamily="34" charset="0"/>
                        </a:rPr>
                        <a:t>$ 33.960.150.416,67</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52,65%</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$ 30.372.156.277,95</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a:solidFill>
                            <a:srgbClr val="000000"/>
                          </a:solidFill>
                          <a:effectLst/>
                          <a:latin typeface="Verdana" panose="020B0604030504040204" pitchFamily="34" charset="0"/>
                        </a:rPr>
                        <a:t>47,09%</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700" b="1" i="0" u="none" strike="noStrike" dirty="0">
                          <a:solidFill>
                            <a:srgbClr val="9C0006"/>
                          </a:solidFill>
                          <a:effectLst/>
                          <a:latin typeface="Verdana" panose="020B0604030504040204" pitchFamily="34" charset="0"/>
                        </a:rPr>
                        <a:t>-5,56%</a:t>
                      </a:r>
                    </a:p>
                  </a:txBody>
                  <a:tcPr marL="8198" marR="8198" marT="819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4246215934"/>
                  </a:ext>
                </a:extLst>
              </a:tr>
            </a:tbl>
          </a:graphicData>
        </a:graphic>
      </p:graphicFrame>
    </p:spTree>
    <p:extLst>
      <p:ext uri="{BB962C8B-B14F-4D97-AF65-F5344CB8AC3E}">
        <p14:creationId xmlns:p14="http://schemas.microsoft.com/office/powerpoint/2010/main" val="188306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61AB-84AF-3091-66F7-BB5CA6BC693E}"/>
            </a:ext>
          </a:extLst>
        </p:cNvPr>
        <p:cNvGrpSpPr/>
        <p:nvPr/>
      </p:nvGrpSpPr>
      <p:grpSpPr>
        <a:xfrm>
          <a:off x="0" y="0"/>
          <a:ext cx="0" cy="0"/>
          <a:chOff x="0" y="0"/>
          <a:chExt cx="0" cy="0"/>
        </a:xfrm>
      </p:grpSpPr>
      <p:sp>
        <p:nvSpPr>
          <p:cNvPr id="17" name="Título 13">
            <a:extLst>
              <a:ext uri="{FF2B5EF4-FFF2-40B4-BE49-F238E27FC236}">
                <a16:creationId xmlns:a16="http://schemas.microsoft.com/office/drawing/2014/main" id="{20F513AC-1D95-14F6-1E56-030ACBE43251}"/>
              </a:ext>
            </a:extLst>
          </p:cNvPr>
          <p:cNvSpPr txBox="1">
            <a:spLocks/>
          </p:cNvSpPr>
          <p:nvPr/>
        </p:nvSpPr>
        <p:spPr>
          <a:xfrm>
            <a:off x="1663245" y="519334"/>
            <a:ext cx="8865506" cy="67190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7. Ejecución Rezago Presupuestal 2025 - 2026</a:t>
            </a:r>
            <a:endParaRPr lang="es-CO" dirty="0"/>
          </a:p>
        </p:txBody>
      </p:sp>
      <p:sp>
        <p:nvSpPr>
          <p:cNvPr id="5" name="CuadroTexto 4">
            <a:extLst>
              <a:ext uri="{FF2B5EF4-FFF2-40B4-BE49-F238E27FC236}">
                <a16:creationId xmlns:a16="http://schemas.microsoft.com/office/drawing/2014/main" id="{ECA574EE-7A34-4E9E-2146-5079F26F2615}"/>
              </a:ext>
            </a:extLst>
          </p:cNvPr>
          <p:cNvSpPr txBox="1"/>
          <p:nvPr/>
        </p:nvSpPr>
        <p:spPr>
          <a:xfrm>
            <a:off x="1663245" y="4792380"/>
            <a:ext cx="8839653" cy="830997"/>
          </a:xfrm>
          <a:prstGeom prst="rect">
            <a:avLst/>
          </a:prstGeom>
          <a:noFill/>
        </p:spPr>
        <p:txBody>
          <a:bodyPr wrap="square" rtlCol="0">
            <a:spAutoFit/>
          </a:bodyPr>
          <a:lstStyle/>
          <a:p>
            <a:pPr algn="just"/>
            <a:r>
              <a:rPr lang="es-ES" sz="1600" dirty="0"/>
              <a:t>Al finalizar el mes de febrero 2026, la UPRA realizó el pago de la Reserva Inducida por valor de </a:t>
            </a:r>
            <a:r>
              <a:rPr lang="es-ES" sz="1600" b="1" dirty="0"/>
              <a:t>$4.011.844.659,60 </a:t>
            </a:r>
            <a:r>
              <a:rPr lang="es-ES" sz="1600" dirty="0"/>
              <a:t>de esta manera se logra la ejecución del 100% de las cuentas pendientes por pagar de la vigencia 2025.</a:t>
            </a:r>
            <a:endParaRPr lang="es-CO" sz="1600" dirty="0"/>
          </a:p>
        </p:txBody>
      </p:sp>
      <p:graphicFrame>
        <p:nvGraphicFramePr>
          <p:cNvPr id="4" name="Tabla 3">
            <a:extLst>
              <a:ext uri="{FF2B5EF4-FFF2-40B4-BE49-F238E27FC236}">
                <a16:creationId xmlns:a16="http://schemas.microsoft.com/office/drawing/2014/main" id="{9E55106C-DE84-E562-C1AE-28A9E85A5C3C}"/>
              </a:ext>
            </a:extLst>
          </p:cNvPr>
          <p:cNvGraphicFramePr>
            <a:graphicFrameLocks noGrp="1"/>
          </p:cNvGraphicFramePr>
          <p:nvPr>
            <p:extLst>
              <p:ext uri="{D42A27DB-BD31-4B8C-83A1-F6EECF244321}">
                <p14:modId xmlns:p14="http://schemas.microsoft.com/office/powerpoint/2010/main" val="4014605982"/>
              </p:ext>
            </p:extLst>
          </p:nvPr>
        </p:nvGraphicFramePr>
        <p:xfrm>
          <a:off x="1689097" y="1480845"/>
          <a:ext cx="8813801" cy="2828925"/>
        </p:xfrm>
        <a:graphic>
          <a:graphicData uri="http://schemas.openxmlformats.org/drawingml/2006/table">
            <a:tbl>
              <a:tblPr/>
              <a:tblGrid>
                <a:gridCol w="1437240">
                  <a:extLst>
                    <a:ext uri="{9D8B030D-6E8A-4147-A177-3AD203B41FA5}">
                      <a16:colId xmlns:a16="http://schemas.microsoft.com/office/drawing/2014/main" val="3747654990"/>
                    </a:ext>
                  </a:extLst>
                </a:gridCol>
                <a:gridCol w="2350981">
                  <a:extLst>
                    <a:ext uri="{9D8B030D-6E8A-4147-A177-3AD203B41FA5}">
                      <a16:colId xmlns:a16="http://schemas.microsoft.com/office/drawing/2014/main" val="1819756970"/>
                    </a:ext>
                  </a:extLst>
                </a:gridCol>
                <a:gridCol w="1256395">
                  <a:extLst>
                    <a:ext uri="{9D8B030D-6E8A-4147-A177-3AD203B41FA5}">
                      <a16:colId xmlns:a16="http://schemas.microsoft.com/office/drawing/2014/main" val="3798577096"/>
                    </a:ext>
                  </a:extLst>
                </a:gridCol>
                <a:gridCol w="1256395">
                  <a:extLst>
                    <a:ext uri="{9D8B030D-6E8A-4147-A177-3AD203B41FA5}">
                      <a16:colId xmlns:a16="http://schemas.microsoft.com/office/drawing/2014/main" val="2258693972"/>
                    </a:ext>
                  </a:extLst>
                </a:gridCol>
                <a:gridCol w="1256395">
                  <a:extLst>
                    <a:ext uri="{9D8B030D-6E8A-4147-A177-3AD203B41FA5}">
                      <a16:colId xmlns:a16="http://schemas.microsoft.com/office/drawing/2014/main" val="2071461784"/>
                    </a:ext>
                  </a:extLst>
                </a:gridCol>
                <a:gridCol w="1256395">
                  <a:extLst>
                    <a:ext uri="{9D8B030D-6E8A-4147-A177-3AD203B41FA5}">
                      <a16:colId xmlns:a16="http://schemas.microsoft.com/office/drawing/2014/main" val="4160456665"/>
                    </a:ext>
                  </a:extLst>
                </a:gridCol>
              </a:tblGrid>
              <a:tr h="36000">
                <a:tc gridSpan="6">
                  <a:txBody>
                    <a:bodyPr/>
                    <a:lstStyle/>
                    <a:p>
                      <a:pPr algn="ctr" rtl="0" fontAlgn="ctr">
                        <a:buNone/>
                      </a:pPr>
                      <a:r>
                        <a:rPr lang="es-MX" sz="1200" b="1" i="0" u="none" strike="noStrike">
                          <a:solidFill>
                            <a:srgbClr val="FFFFFF"/>
                          </a:solidFill>
                          <a:effectLst/>
                          <a:latin typeface="Arial" panose="020B0604020202020204" pitchFamily="34" charset="0"/>
                          <a:cs typeface="Arial" panose="020B0604020202020204" pitchFamily="34" charset="0"/>
                        </a:rPr>
                        <a:t>EJECUCIÓN DE RESERVA 2025 - 2026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66098552"/>
                  </a:ext>
                </a:extLst>
              </a:tr>
              <a:tr h="36000">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RUBRO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COMPROMISO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OBLIGACION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ORDEN PAGO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PAGOS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22982416"/>
                  </a:ext>
                </a:extLst>
              </a:tr>
              <a:tr h="36000">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A-02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ADQUISICIÓN DE BIENES  Y SERVICIOS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180021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C-1704-1100-9-30101A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A. ORDENAR LA PRODUCCIÓN AGROPECUARIA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4097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C-1704-1100-10-30206C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8427379"/>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C-1704-1100-11-10303A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1. ORDENAMIENTO DEL TERRITORIO ALREDEDOR DEL AGUA Y JUSTICIA AMBIENTAL / A. ARMONIZACIÓN Y RACIONALIZACIÓN DE LOS INSTRUMENTOS DE ORDENAMIENTO Y PLANIFICACIÓN TERRITORIAL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7991593"/>
                  </a:ext>
                </a:extLst>
              </a:tr>
              <a:tr h="36000">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C-1704-1100-11-30206C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8833191"/>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C-1799-1100-3-53105B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5. CONVERGENCIA REGIONAL / B. ENTIDADES PÚBLICAS TERRITORIALES Y NACIONALES FORTALECIDAS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032001"/>
                  </a:ext>
                </a:extLst>
              </a:tr>
              <a:tr h="36000">
                <a:tc gridSpan="2">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TOTAL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9844575"/>
                  </a:ext>
                </a:extLst>
              </a:tr>
            </a:tbl>
          </a:graphicData>
        </a:graphic>
      </p:graphicFrame>
    </p:spTree>
    <p:extLst>
      <p:ext uri="{BB962C8B-B14F-4D97-AF65-F5344CB8AC3E}">
        <p14:creationId xmlns:p14="http://schemas.microsoft.com/office/powerpoint/2010/main" val="178604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646235" y="403434"/>
            <a:ext cx="10461106" cy="570927"/>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8. Plan Anual Mensualizado de Caja PAC</a:t>
            </a:r>
          </a:p>
          <a:p>
            <a:endParaRPr lang="es-ES" dirty="0"/>
          </a:p>
          <a:p>
            <a:endParaRPr lang="es-ES" dirty="0"/>
          </a:p>
          <a:p>
            <a:pPr algn="r"/>
            <a:endParaRPr lang="es-CO" dirty="0"/>
          </a:p>
        </p:txBody>
      </p:sp>
      <p:pic>
        <p:nvPicPr>
          <p:cNvPr id="8" name="Imagen 7" descr="Icono&#10;&#10;Descripción generada automáticamente">
            <a:extLst>
              <a:ext uri="{FF2B5EF4-FFF2-40B4-BE49-F238E27FC236}">
                <a16:creationId xmlns:a16="http://schemas.microsoft.com/office/drawing/2014/main" id="{F3625D11-159B-B9B5-B269-6CB6308B2E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6880" y="34818"/>
            <a:ext cx="1097768" cy="1097768"/>
          </a:xfrm>
          <a:prstGeom prst="rect">
            <a:avLst/>
          </a:prstGeom>
        </p:spPr>
      </p:pic>
      <p:sp>
        <p:nvSpPr>
          <p:cNvPr id="4" name="CuadroTexto 3">
            <a:extLst>
              <a:ext uri="{FF2B5EF4-FFF2-40B4-BE49-F238E27FC236}">
                <a16:creationId xmlns:a16="http://schemas.microsoft.com/office/drawing/2014/main" id="{21CF88AE-BDA6-84E6-66B8-BBD9772A5A36}"/>
              </a:ext>
            </a:extLst>
          </p:cNvPr>
          <p:cNvSpPr txBox="1"/>
          <p:nvPr/>
        </p:nvSpPr>
        <p:spPr>
          <a:xfrm>
            <a:off x="439055" y="5104425"/>
            <a:ext cx="11523362" cy="830997"/>
          </a:xfrm>
          <a:prstGeom prst="rect">
            <a:avLst/>
          </a:prstGeom>
          <a:noFill/>
        </p:spPr>
        <p:txBody>
          <a:bodyPr wrap="square" rtlCol="0">
            <a:spAutoFit/>
          </a:bodyPr>
          <a:lstStyle/>
          <a:p>
            <a:pPr algn="just"/>
            <a:r>
              <a:rPr lang="es-ES" sz="1600" dirty="0"/>
              <a:t>De acuerdo con la ejecución del PAC solicitado para el mes de </a:t>
            </a:r>
            <a:r>
              <a:rPr lang="es-ES" sz="1600" b="1" dirty="0"/>
              <a:t>julio de 2026 </a:t>
            </a:r>
            <a:r>
              <a:rPr lang="es-ES" sz="1600" dirty="0"/>
              <a:t>la UPRA logró mantenerse dentro de los parámetros establecidos del indicador INPANUT para gastos de personal, gastos generales y de inversión, el valor del PAC no ejecutado fue aplazado para el mes de agosto y septiembre de 2026.</a:t>
            </a:r>
            <a:endParaRPr lang="es-CO" sz="1600" dirty="0"/>
          </a:p>
        </p:txBody>
      </p:sp>
      <p:graphicFrame>
        <p:nvGraphicFramePr>
          <p:cNvPr id="3" name="Tabla 2">
            <a:extLst>
              <a:ext uri="{FF2B5EF4-FFF2-40B4-BE49-F238E27FC236}">
                <a16:creationId xmlns:a16="http://schemas.microsoft.com/office/drawing/2014/main" id="{38D95E13-5FFA-0D1D-49F4-536E37E94A5D}"/>
              </a:ext>
            </a:extLst>
          </p:cNvPr>
          <p:cNvGraphicFramePr>
            <a:graphicFrameLocks noGrp="1"/>
          </p:cNvGraphicFramePr>
          <p:nvPr>
            <p:extLst>
              <p:ext uri="{D42A27DB-BD31-4B8C-83A1-F6EECF244321}">
                <p14:modId xmlns:p14="http://schemas.microsoft.com/office/powerpoint/2010/main" val="1236513054"/>
              </p:ext>
            </p:extLst>
          </p:nvPr>
        </p:nvGraphicFramePr>
        <p:xfrm>
          <a:off x="897002" y="1076551"/>
          <a:ext cx="10314867" cy="3323788"/>
        </p:xfrm>
        <a:graphic>
          <a:graphicData uri="http://schemas.openxmlformats.org/drawingml/2006/table">
            <a:tbl>
              <a:tblPr/>
              <a:tblGrid>
                <a:gridCol w="1288683">
                  <a:extLst>
                    <a:ext uri="{9D8B030D-6E8A-4147-A177-3AD203B41FA5}">
                      <a16:colId xmlns:a16="http://schemas.microsoft.com/office/drawing/2014/main" val="3592869060"/>
                    </a:ext>
                  </a:extLst>
                </a:gridCol>
                <a:gridCol w="1653404">
                  <a:extLst>
                    <a:ext uri="{9D8B030D-6E8A-4147-A177-3AD203B41FA5}">
                      <a16:colId xmlns:a16="http://schemas.microsoft.com/office/drawing/2014/main" val="1451888931"/>
                    </a:ext>
                  </a:extLst>
                </a:gridCol>
                <a:gridCol w="1653404">
                  <a:extLst>
                    <a:ext uri="{9D8B030D-6E8A-4147-A177-3AD203B41FA5}">
                      <a16:colId xmlns:a16="http://schemas.microsoft.com/office/drawing/2014/main" val="2168309676"/>
                    </a:ext>
                  </a:extLst>
                </a:gridCol>
                <a:gridCol w="1545339">
                  <a:extLst>
                    <a:ext uri="{9D8B030D-6E8A-4147-A177-3AD203B41FA5}">
                      <a16:colId xmlns:a16="http://schemas.microsoft.com/office/drawing/2014/main" val="4087436974"/>
                    </a:ext>
                  </a:extLst>
                </a:gridCol>
                <a:gridCol w="1515621">
                  <a:extLst>
                    <a:ext uri="{9D8B030D-6E8A-4147-A177-3AD203B41FA5}">
                      <a16:colId xmlns:a16="http://schemas.microsoft.com/office/drawing/2014/main" val="2379212474"/>
                    </a:ext>
                  </a:extLst>
                </a:gridCol>
                <a:gridCol w="1329208">
                  <a:extLst>
                    <a:ext uri="{9D8B030D-6E8A-4147-A177-3AD203B41FA5}">
                      <a16:colId xmlns:a16="http://schemas.microsoft.com/office/drawing/2014/main" val="3992149952"/>
                    </a:ext>
                  </a:extLst>
                </a:gridCol>
                <a:gridCol w="1329208">
                  <a:extLst>
                    <a:ext uri="{9D8B030D-6E8A-4147-A177-3AD203B41FA5}">
                      <a16:colId xmlns:a16="http://schemas.microsoft.com/office/drawing/2014/main" val="236183594"/>
                    </a:ext>
                  </a:extLst>
                </a:gridCol>
              </a:tblGrid>
              <a:tr h="191140">
                <a:tc gridSpan="7">
                  <a:txBody>
                    <a:bodyPr/>
                    <a:lstStyle/>
                    <a:p>
                      <a:pPr algn="ctr" fontAlgn="ctr">
                        <a:buNone/>
                      </a:pPr>
                      <a:r>
                        <a:rPr lang="es-CO" sz="900" b="1" i="0" u="none" strike="noStrike" dirty="0">
                          <a:solidFill>
                            <a:srgbClr val="FFFFFF"/>
                          </a:solidFill>
                          <a:effectLst/>
                          <a:latin typeface="Aptos Display" panose="020B0004020202020204" pitchFamily="34" charset="0"/>
                        </a:rPr>
                        <a:t>REPORTE DE LA EJECUCIÓN DE PAC PROGRAMADO POR LAS AREAS  - JULIO 2026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293351794"/>
                  </a:ext>
                </a:extLst>
              </a:tr>
              <a:tr h="105419">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70086209"/>
                  </a:ext>
                </a:extLst>
              </a:tr>
              <a:tr h="181698">
                <a:tc>
                  <a:txBody>
                    <a:bodyPr/>
                    <a:lstStyle/>
                    <a:p>
                      <a:pPr algn="ctr" fontAlgn="ctr">
                        <a:buNone/>
                      </a:pPr>
                      <a:r>
                        <a:rPr lang="es-CO" sz="900" b="1" i="0" u="none" strike="noStrike">
                          <a:solidFill>
                            <a:srgbClr val="FFFFFF"/>
                          </a:solidFill>
                          <a:effectLst/>
                          <a:latin typeface="Aptos Display" panose="020B0004020202020204" pitchFamily="34" charset="0"/>
                        </a:rPr>
                        <a:t>POSICION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PROGRAMADO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APROBADO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VALOR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VALOR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461877457"/>
                  </a:ext>
                </a:extLst>
              </a:tr>
              <a:tr h="98932">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40745595"/>
                  </a:ext>
                </a:extLst>
              </a:tr>
              <a:tr h="192089">
                <a:tc>
                  <a:txBody>
                    <a:bodyPr/>
                    <a:lstStyle/>
                    <a:p>
                      <a:pPr algn="ctr" fontAlgn="ctr">
                        <a:buNone/>
                      </a:pPr>
                      <a:r>
                        <a:rPr lang="es-CO" sz="900" b="1" i="0" u="none" strike="noStrike">
                          <a:solidFill>
                            <a:srgbClr val="FFFFFF"/>
                          </a:solidFill>
                          <a:effectLst/>
                          <a:latin typeface="Aptos Display" panose="020B0004020202020204" pitchFamily="34" charset="0"/>
                        </a:rPr>
                        <a:t>FUNCIONAMIENTO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$ 1.445.976.821,00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$ 1.438.976.821,32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$ 1.420.062.475,07</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$ 18.914.346,25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98,69%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1,31%</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419858114"/>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GASTOS DE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$ 1.256.000.000,00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$ 1.236.000.000,00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$ 1.225.158.752,00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$ 10.841.248,00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99,12%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0,88%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03249374"/>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$ 189.976.821,00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$ 202.976.821,32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$ 194.903.723,07</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$ 8.073.098,25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96,02%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3,98%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22883054"/>
                  </a:ext>
                </a:extLst>
              </a:tr>
              <a:tr h="98932">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467182376"/>
                  </a:ext>
                </a:extLst>
              </a:tr>
              <a:tr h="225576">
                <a:tc>
                  <a:txBody>
                    <a:bodyPr/>
                    <a:lstStyle/>
                    <a:p>
                      <a:pPr algn="ctr" fontAlgn="ctr">
                        <a:buNone/>
                      </a:pPr>
                      <a:r>
                        <a:rPr lang="es-CO" sz="900" b="1" i="0" u="none" strike="noStrike">
                          <a:solidFill>
                            <a:srgbClr val="FFFFFF"/>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$ 3.894.827.864,00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$ 3.924.827.864,00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$ 3.755.323.272,00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$ 169.504.592,00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95,68%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4,32%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767652095"/>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DOTA</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$ 1.870.541.000,00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$ 1.900.541.000,00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900" b="0" i="0" u="none" strike="noStrike">
                          <a:solidFill>
                            <a:srgbClr val="000000"/>
                          </a:solidFill>
                          <a:effectLst/>
                          <a:latin typeface="Aptos Display" panose="020B0004020202020204" pitchFamily="34" charset="0"/>
                        </a:rPr>
                        <a:t>$ 1.746.931.056,00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$ 153.609.944,00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91,92%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8,08%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89644080"/>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TIC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$ 1.461.066.631,00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$ 1.461.066.631,00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900" b="0" i="0" u="none" strike="noStrike">
                          <a:solidFill>
                            <a:srgbClr val="000000"/>
                          </a:solidFill>
                          <a:effectLst/>
                          <a:latin typeface="Aptos Display" panose="020B0004020202020204" pitchFamily="34" charset="0"/>
                        </a:rPr>
                        <a:t>$ 1.442.682.635,00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$ 18.383.996,00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98,74%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1,26%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96808306"/>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FORTALECIMIENTO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$ 563.220.233,00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$ 563.220.233,00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900" b="0" i="0" u="none" strike="noStrike">
                          <a:solidFill>
                            <a:srgbClr val="000000"/>
                          </a:solidFill>
                          <a:effectLst/>
                          <a:latin typeface="Aptos Display" panose="020B0004020202020204" pitchFamily="34" charset="0"/>
                        </a:rPr>
                        <a:t>$ 565.709.581,00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-$ 2.489.348,00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100,44%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-0,44%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531938264"/>
                  </a:ext>
                </a:extLst>
              </a:tr>
              <a:tr h="98932">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42401551"/>
                  </a:ext>
                </a:extLst>
              </a:tr>
              <a:tr h="169583">
                <a:tc>
                  <a:txBody>
                    <a:bodyPr/>
                    <a:lstStyle/>
                    <a:p>
                      <a:pPr algn="ctr" fontAlgn="ctr">
                        <a:buNone/>
                      </a:pPr>
                      <a:r>
                        <a:rPr lang="es-CO" sz="900" b="1" i="0" u="none" strike="noStrike">
                          <a:solidFill>
                            <a:srgbClr val="FFFFFF"/>
                          </a:solidFill>
                          <a:effectLst/>
                          <a:latin typeface="Aptos Display" panose="020B0004020202020204" pitchFamily="34" charset="0"/>
                        </a:rPr>
                        <a:t>TOTAL ENTIDAD</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$ 5.340.804.685,00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$ 5.363.804.685,32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$ 5.175.385.747,07</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$ 188.418.938,25</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900" b="1" i="0" u="none" strike="noStrike">
                          <a:solidFill>
                            <a:srgbClr val="FFFFFF"/>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extLst>
                  <a:ext uri="{0D108BD9-81ED-4DB2-BD59-A6C34878D82A}">
                    <a16:rowId xmlns:a16="http://schemas.microsoft.com/office/drawing/2014/main" val="4092704086"/>
                  </a:ext>
                </a:extLst>
              </a:tr>
              <a:tr h="162183">
                <a:tc>
                  <a:txBody>
                    <a:bodyPr/>
                    <a:lstStyle/>
                    <a:p>
                      <a:pPr algn="l" fontAlgn="ctr">
                        <a:buNone/>
                      </a:pPr>
                      <a:r>
                        <a:rPr lang="es-CO" sz="900" b="1"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420128285"/>
                  </a:ext>
                </a:extLst>
              </a:tr>
              <a:tr h="274235">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POSICIÓN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NO EJECTADO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900" b="1" i="0" u="none" strike="noStrike">
                          <a:solidFill>
                            <a:srgbClr val="FFFFFF"/>
                          </a:solidFill>
                          <a:effectLst/>
                          <a:latin typeface="Aptos Display" panose="020B0004020202020204" pitchFamily="34" charset="0"/>
                        </a:rPr>
                        <a:t>%  EXCEDIDO FRENTE AL %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4058206230"/>
                  </a:ext>
                </a:extLst>
              </a:tr>
              <a:tr h="162183">
                <a:tc>
                  <a:txBody>
                    <a:bodyPr/>
                    <a:lstStyle/>
                    <a:p>
                      <a:pPr algn="l"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GASTOS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0,88%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9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l" fontAlgn="ctr">
                        <a:buNone/>
                      </a:pPr>
                      <a:r>
                        <a:rPr lang="es-CO" sz="900" b="0" i="0" u="none" strike="noStrike">
                          <a:solidFill>
                            <a:srgbClr val="FFFFFF"/>
                          </a:solidFill>
                          <a:effectLst/>
                          <a:latin typeface="Aptos Display" panose="020B0004020202020204" pitchFamily="34" charset="0"/>
                        </a:rPr>
                        <a:t>Entidad Cumplio</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855642250"/>
                  </a:ext>
                </a:extLst>
              </a:tr>
              <a:tr h="162183">
                <a:tc>
                  <a:txBody>
                    <a:bodyPr/>
                    <a:lstStyle/>
                    <a:p>
                      <a:pPr algn="l"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3,98%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9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900" b="0" i="0" u="none" strike="noStrike">
                          <a:solidFill>
                            <a:srgbClr val="FFFFFF"/>
                          </a:solidFill>
                          <a:effectLst/>
                          <a:latin typeface="Aptos Display" panose="020B0004020202020204" pitchFamily="34" charset="0"/>
                        </a:rPr>
                        <a:t>-9,4%</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796399491"/>
                  </a:ext>
                </a:extLst>
              </a:tr>
              <a:tr h="162183">
                <a:tc>
                  <a:txBody>
                    <a:bodyPr/>
                    <a:lstStyle/>
                    <a:p>
                      <a:pPr algn="l"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4,32%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9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900" b="0" i="0" u="none" strike="noStrike" dirty="0">
                          <a:solidFill>
                            <a:srgbClr val="FFFFFF"/>
                          </a:solidFill>
                          <a:effectLst/>
                          <a:latin typeface="Aptos Display" panose="020B0004020202020204" pitchFamily="34" charset="0"/>
                        </a:rPr>
                        <a:t>9,2%</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1890683212"/>
                  </a:ext>
                </a:extLst>
              </a:tr>
            </a:tbl>
          </a:graphicData>
        </a:graphic>
      </p:graphicFrame>
    </p:spTree>
    <p:extLst>
      <p:ext uri="{BB962C8B-B14F-4D97-AF65-F5344CB8AC3E}">
        <p14:creationId xmlns:p14="http://schemas.microsoft.com/office/powerpoint/2010/main" val="212943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BB7E7D-2FCF-CF3A-A826-6F3F6C68DF8B}"/>
              </a:ext>
            </a:extLst>
          </p:cNvPr>
          <p:cNvSpPr txBox="1"/>
          <p:nvPr/>
        </p:nvSpPr>
        <p:spPr>
          <a:xfrm>
            <a:off x="2068286" y="4296944"/>
            <a:ext cx="8055430" cy="892552"/>
          </a:xfrm>
          <a:prstGeom prst="rect">
            <a:avLst/>
          </a:prstGeom>
          <a:noFill/>
        </p:spPr>
        <p:txBody>
          <a:bodyPr wrap="square" rtlCol="0">
            <a:spAutoFit/>
          </a:bodyPr>
          <a:lstStyle/>
          <a:p>
            <a:pPr algn="ctr"/>
            <a:r>
              <a:rPr lang="es-CO" sz="2000">
                <a:solidFill>
                  <a:schemeClr val="tx1">
                    <a:lumMod val="75000"/>
                    <a:lumOff val="25000"/>
                  </a:schemeClr>
                </a:solidFill>
                <a:cs typeface="Arial" panose="020B0604020202020204" pitchFamily="34" charset="0"/>
              </a:rPr>
              <a:t>Visita nuestro portal</a:t>
            </a:r>
            <a:endParaRPr lang="es-CO" sz="2000" dirty="0">
              <a:solidFill>
                <a:schemeClr val="tx1">
                  <a:lumMod val="75000"/>
                  <a:lumOff val="25000"/>
                </a:schemeClr>
              </a:solidFill>
              <a:cs typeface="Arial" panose="020B0604020202020204" pitchFamily="34" charset="0"/>
            </a:endParaRPr>
          </a:p>
          <a:p>
            <a:pPr algn="ctr"/>
            <a:r>
              <a:rPr lang="es-CO" sz="3200" b="1" i="1" dirty="0">
                <a:solidFill>
                  <a:schemeClr val="tx1">
                    <a:lumMod val="75000"/>
                    <a:lumOff val="25000"/>
                  </a:schemeClr>
                </a:solidFill>
                <a:cs typeface="Arial" panose="020B0604020202020204" pitchFamily="34" charset="0"/>
              </a:rPr>
              <a:t>upra.gov.co</a:t>
            </a:r>
          </a:p>
        </p:txBody>
      </p:sp>
      <p:pic>
        <p:nvPicPr>
          <p:cNvPr id="3" name="Gráfico 2">
            <a:extLst>
              <a:ext uri="{FF2B5EF4-FFF2-40B4-BE49-F238E27FC236}">
                <a16:creationId xmlns:a16="http://schemas.microsoft.com/office/drawing/2014/main" id="{48392D0B-1E4A-B0EC-4842-7F205391CCA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18900000">
            <a:off x="6889843" y="5005215"/>
            <a:ext cx="579632" cy="579632"/>
          </a:xfrm>
          <a:prstGeom prst="rect">
            <a:avLst/>
          </a:prstGeom>
        </p:spPr>
      </p:pic>
      <p:sp>
        <p:nvSpPr>
          <p:cNvPr id="4" name="CuadroTexto 3">
            <a:extLst>
              <a:ext uri="{FF2B5EF4-FFF2-40B4-BE49-F238E27FC236}">
                <a16:creationId xmlns:a16="http://schemas.microsoft.com/office/drawing/2014/main" id="{07A52DA7-0DB5-32B6-B29C-93E4C6807885}"/>
              </a:ext>
            </a:extLst>
          </p:cNvPr>
          <p:cNvSpPr txBox="1"/>
          <p:nvPr/>
        </p:nvSpPr>
        <p:spPr>
          <a:xfrm>
            <a:off x="2068285" y="3429000"/>
            <a:ext cx="8055430" cy="1015663"/>
          </a:xfrm>
          <a:prstGeom prst="rect">
            <a:avLst/>
          </a:prstGeom>
          <a:noFill/>
        </p:spPr>
        <p:txBody>
          <a:bodyPr wrap="square" rtlCol="0">
            <a:spAutoFit/>
          </a:bodyPr>
          <a:lstStyle/>
          <a:p>
            <a:pPr algn="ctr"/>
            <a:r>
              <a:rPr lang="es-CO" sz="6000" dirty="0">
                <a:solidFill>
                  <a:schemeClr val="tx1">
                    <a:lumMod val="75000"/>
                    <a:lumOff val="25000"/>
                  </a:schemeClr>
                </a:solidFill>
                <a:latin typeface="+mj-lt"/>
              </a:rPr>
              <a:t>Gracias</a:t>
            </a:r>
          </a:p>
        </p:txBody>
      </p:sp>
    </p:spTree>
    <p:extLst>
      <p:ext uri="{BB962C8B-B14F-4D97-AF65-F5344CB8AC3E}">
        <p14:creationId xmlns:p14="http://schemas.microsoft.com/office/powerpoint/2010/main" val="3675170584"/>
      </p:ext>
    </p:extLst>
  </p:cSld>
  <p:clrMapOvr>
    <a:masterClrMapping/>
  </p:clrMapOvr>
</p:sld>
</file>

<file path=ppt/theme/theme1.xml><?xml version="1.0" encoding="utf-8"?>
<a:theme xmlns:a="http://schemas.openxmlformats.org/drawingml/2006/main" name="Tema de Office">
  <a:themeElements>
    <a:clrScheme name="UPRA 2023">
      <a:dk1>
        <a:sysClr val="windowText" lastClr="000000"/>
      </a:dk1>
      <a:lt1>
        <a:sysClr val="window" lastClr="FFFFFF"/>
      </a:lt1>
      <a:dk2>
        <a:srgbClr val="44546A"/>
      </a:dk2>
      <a:lt2>
        <a:srgbClr val="E7E6E6"/>
      </a:lt2>
      <a:accent1>
        <a:srgbClr val="236C9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UPRA 2023">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90C1E38A4661484DB58C7124AF1E6938" ma:contentTypeVersion="19" ma:contentTypeDescription="Crear nuevo documento." ma:contentTypeScope="" ma:versionID="d305de2186dc87f78b725f303accaefc">
  <xsd:schema xmlns:xsd="http://www.w3.org/2001/XMLSchema" xmlns:xs="http://www.w3.org/2001/XMLSchema" xmlns:p="http://schemas.microsoft.com/office/2006/metadata/properties" xmlns:ns2="a689f541-6f0a-46bd-8c13-86a1ba0ba003" xmlns:ns3="344f0279-cae2-4899-8a1f-930fb84c6281" targetNamespace="http://schemas.microsoft.com/office/2006/metadata/properties" ma:root="true" ma:fieldsID="6b44ff01ed69c50bfaf9752fdaa86035" ns2:_="" ns3:_="">
    <xsd:import namespace="a689f541-6f0a-46bd-8c13-86a1ba0ba003"/>
    <xsd:import namespace="344f0279-cae2-4899-8a1f-930fb84c6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Fecha" minOccurs="0"/>
                <xsd:element ref="ns3:SharedWithUsers" minOccurs="0"/>
                <xsd:element ref="ns3:SharedWithDetail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89f541-6f0a-46bd-8c13-86a1ba0ba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Fecha" ma:index="15" nillable="true" ma:displayName="Fecha" ma:format="DateOnly" ma:internalName="Fecha">
      <xsd:simpleType>
        <xsd:restriction base="dms:DateTime"/>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a953dc2c-0b01-4691-9f90-5ef86a1698c6"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dexed="true" ma:internalName="MediaServiceLocation"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f0279-cae2-4899-8a1f-930fb84c6281" elementFormDefault="qualified">
    <xsd:import namespace="http://schemas.microsoft.com/office/2006/documentManagement/types"/>
    <xsd:import namespace="http://schemas.microsoft.com/office/infopath/2007/PartnerControls"/>
    <xsd:element name="SharedWithUsers" ma:index="16"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8c5c5ba2-5ee0-41be-a015-d96a52ad0961}" ma:internalName="TaxCatchAll" ma:showField="CatchAllData" ma:web="344f0279-cae2-4899-8a1f-930fb84c6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689f541-6f0a-46bd-8c13-86a1ba0ba003">
      <Terms xmlns="http://schemas.microsoft.com/office/infopath/2007/PartnerControls"/>
    </lcf76f155ced4ddcb4097134ff3c332f>
    <TaxCatchAll xmlns="344f0279-cae2-4899-8a1f-930fb84c6281" xsi:nil="true"/>
    <Fecha xmlns="a689f541-6f0a-46bd-8c13-86a1ba0ba003" xsi:nil="true"/>
  </documentManagement>
</p:properties>
</file>

<file path=customXml/itemProps1.xml><?xml version="1.0" encoding="utf-8"?>
<ds:datastoreItem xmlns:ds="http://schemas.openxmlformats.org/officeDocument/2006/customXml" ds:itemID="{F754B869-7809-4F97-8B72-9555F658D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89f541-6f0a-46bd-8c13-86a1ba0ba003"/>
    <ds:schemaRef ds:uri="344f0279-cae2-4899-8a1f-930fb84c62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83803D3-5821-45A2-B4B3-DFB83F74B2DC}">
  <ds:schemaRefs>
    <ds:schemaRef ds:uri="http://schemas.microsoft.com/sharepoint/v3/contenttype/forms"/>
  </ds:schemaRefs>
</ds:datastoreItem>
</file>

<file path=customXml/itemProps3.xml><?xml version="1.0" encoding="utf-8"?>
<ds:datastoreItem xmlns:ds="http://schemas.openxmlformats.org/officeDocument/2006/customXml" ds:itemID="{E0B42C7C-D391-4691-8746-20646D6DAEC2}">
  <ds:schemaRefs>
    <ds:schemaRef ds:uri="344f0279-cae2-4899-8a1f-930fb84c6281"/>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689f541-6f0a-46bd-8c13-86a1ba0ba00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7621</TotalTime>
  <Words>1731</Words>
  <Application>Microsoft Office PowerPoint</Application>
  <PresentationFormat>Panorámica</PresentationFormat>
  <Paragraphs>360</Paragraphs>
  <Slides>16</Slides>
  <Notes>4</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16</vt:i4>
      </vt:variant>
    </vt:vector>
  </HeadingPairs>
  <TitlesOfParts>
    <vt:vector size="23" baseType="lpstr">
      <vt:lpstr>Nunito Sans</vt:lpstr>
      <vt:lpstr>Nunito Sans ExtraBold</vt:lpstr>
      <vt:lpstr>Arial</vt:lpstr>
      <vt:lpstr>Aptos Display</vt:lpstr>
      <vt:lpstr>Times New Roman</vt:lpstr>
      <vt:lpstr>Verdana</vt:lpstr>
      <vt:lpstr>Tema de Office</vt:lpstr>
      <vt:lpstr>Presentación de PowerPoint</vt:lpstr>
      <vt:lpstr>Presentación de PowerPoint</vt:lpstr>
      <vt:lpstr>Contenido</vt:lpstr>
      <vt:lpstr>1. Normatividad Ejecución Presupuestal 2026</vt:lpstr>
      <vt:lpstr>2. Ejecución General</vt:lpstr>
      <vt:lpstr>3. Indicadores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Yeison Eduardo Romero Hernandez</cp:lastModifiedBy>
  <cp:revision>100</cp:revision>
  <dcterms:created xsi:type="dcterms:W3CDTF">2019-02-12T04:28:07Z</dcterms:created>
  <dcterms:modified xsi:type="dcterms:W3CDTF">2026-08-14T19:20:12Z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0x01010090C1E38A4661484DB58C7124AF1E6938</vt:lpwstr>
  </property>
  <property fmtid="{D5CDD505-2E9C-101B-9397-08002B2CF9AE}" pid="3" name="MediaServiceImageTags">
    <vt:lpwstr/>
  </property>
</Properties>
</file>