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0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8"/>
  </p:notesMasterIdLst>
  <p:sldIdLst>
    <p:sldId id="281" r:id="rId5"/>
    <p:sldId id="277" r:id="rId6"/>
    <p:sldId id="291" r:id="rId7"/>
    <p:sldId id="290" r:id="rId8"/>
    <p:sldId id="292" r:id="rId9"/>
    <p:sldId id="293" r:id="rId10"/>
    <p:sldId id="294" r:id="rId11"/>
    <p:sldId id="295" r:id="rId12"/>
    <p:sldId id="287" r:id="rId13"/>
    <p:sldId id="288" r:id="rId14"/>
    <p:sldId id="289" r:id="rId15"/>
    <p:sldId id="812" r:id="rId16"/>
    <p:sldId id="279" r:id="rId17"/>
  </p:sldIdLst>
  <p:sldSz cx="12192000" cy="6858000"/>
  <p:notesSz cx="6858000" cy="9144000"/>
  <p:embeddedFontLst>
    <p:embeddedFont>
      <p:font typeface="Nunito Sans" pitchFamily="2" charset="0"/>
      <p:regular r:id="rId19"/>
      <p:bold r:id="rId20"/>
      <p:italic r:id="rId21"/>
      <p:boldItalic r:id="rId22"/>
    </p:embeddedFont>
    <p:embeddedFont>
      <p:font typeface="Nunito Sans ExtraBold" pitchFamily="2" charset="0"/>
      <p:bold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89D"/>
    <a:srgbClr val="404040"/>
    <a:srgbClr val="236C95"/>
    <a:srgbClr val="7F6000"/>
    <a:srgbClr val="7D9837"/>
    <a:srgbClr val="70AD47"/>
    <a:srgbClr val="C59E41"/>
    <a:srgbClr val="2F753E"/>
    <a:srgbClr val="1F4E79"/>
    <a:srgbClr val="0091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0F580C-3959-45F2-A89F-C8983EFAA3A8}" v="178" dt="2026-06-09T04:21:18.8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06" autoAdjust="0"/>
    <p:restoredTop sz="96238" autoAdjust="0"/>
  </p:normalViewPr>
  <p:slideViewPr>
    <p:cSldViewPr snapToGrid="0">
      <p:cViewPr varScale="1">
        <p:scale>
          <a:sx n="103" d="100"/>
          <a:sy n="103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6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Documentos/JULIO/UPRA/1-ABASTECIMIENTO/Abastecimiento%202018-2023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Documentos/JULIO/UPRA/1-ABASTECIMIENTO/Abastecimiento%202018-2023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413b3be1cc3406f/Documentos/JULIO/UPRA/1-ABASTECIMIENTO/Abastecimiento%202018-2023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7-Abastecimiento%20de%20alimentos/Abastecimiento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193512186620416E-2"/>
          <c:y val="3.6123160065419893E-2"/>
          <c:w val="0.5903392761838181"/>
          <c:h val="0.927753679869160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'Dinámica (3)'!$H$22</c:f>
              <c:strCache>
                <c:ptCount val="1"/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'Dinámica (3)'!$G$39:$G$47</c:f>
              <c:strCache>
                <c:ptCount val="9"/>
                <c:pt idx="0">
                  <c:v>Tubérculos, raíces y plátanos</c:v>
                </c:pt>
                <c:pt idx="1">
                  <c:v>Lácteos y huevos</c:v>
                </c:pt>
                <c:pt idx="2">
                  <c:v>Frutas</c:v>
                </c:pt>
                <c:pt idx="3">
                  <c:v>Total abastecimiento</c:v>
                </c:pt>
                <c:pt idx="4">
                  <c:v>Granos y cereales</c:v>
                </c:pt>
                <c:pt idx="5">
                  <c:v>Verduras y hortalizas</c:v>
                </c:pt>
                <c:pt idx="6">
                  <c:v>Procesados</c:v>
                </c:pt>
                <c:pt idx="7">
                  <c:v>Carnes</c:v>
                </c:pt>
                <c:pt idx="8">
                  <c:v>Pescados</c:v>
                </c:pt>
              </c:strCache>
            </c:strRef>
          </c:cat>
          <c:val>
            <c:numRef>
              <c:f>'Dinámica (3)'!$H$39:$H$47</c:f>
              <c:numCache>
                <c:formatCode>0.0</c:formatCode>
                <c:ptCount val="9"/>
                <c:pt idx="0">
                  <c:v>-7.5254039107838082</c:v>
                </c:pt>
                <c:pt idx="1">
                  <c:v>-4.8485501083903273</c:v>
                </c:pt>
                <c:pt idx="2">
                  <c:v>-3.6845139122694093</c:v>
                </c:pt>
                <c:pt idx="3">
                  <c:v>-1.9638021907165211</c:v>
                </c:pt>
                <c:pt idx="4">
                  <c:v>-0.52769925467215728</c:v>
                </c:pt>
                <c:pt idx="5">
                  <c:v>0.46089355805212051</c:v>
                </c:pt>
                <c:pt idx="6">
                  <c:v>5.5064678210178073</c:v>
                </c:pt>
                <c:pt idx="7">
                  <c:v>11.258673316395189</c:v>
                </c:pt>
                <c:pt idx="8">
                  <c:v>16.760388447205756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3-4809-AAF3-A3A55A6D12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87608640"/>
        <c:axId val="287631104"/>
      </c:barChart>
      <c:catAx>
        <c:axId val="28760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87631104"/>
        <c:crosses val="autoZero"/>
        <c:auto val="1"/>
        <c:lblAlgn val="ctr"/>
        <c:lblOffset val="100"/>
        <c:noMultiLvlLbl val="0"/>
      </c:catAx>
      <c:valAx>
        <c:axId val="287631104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28760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0931060244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Ciudades!$N$1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Ciudades!$K$2:$K$25</c:f>
              <c:strCache>
                <c:ptCount val="24"/>
                <c:pt idx="0">
                  <c:v>Pasto</c:v>
                </c:pt>
                <c:pt idx="1">
                  <c:v>Tibasosa</c:v>
                </c:pt>
                <c:pt idx="2">
                  <c:v>Ibagué</c:v>
                </c:pt>
                <c:pt idx="3">
                  <c:v>Bucaramanga</c:v>
                </c:pt>
                <c:pt idx="4">
                  <c:v>Armenia</c:v>
                </c:pt>
                <c:pt idx="5">
                  <c:v>Montería</c:v>
                </c:pt>
                <c:pt idx="6">
                  <c:v>Bogotá</c:v>
                </c:pt>
                <c:pt idx="7">
                  <c:v>Cúcuta</c:v>
                </c:pt>
                <c:pt idx="8">
                  <c:v>Barranquilla</c:v>
                </c:pt>
                <c:pt idx="9">
                  <c:v>Villavicencio</c:v>
                </c:pt>
                <c:pt idx="10">
                  <c:v>Popayán</c:v>
                </c:pt>
                <c:pt idx="11">
                  <c:v>Neiva</c:v>
                </c:pt>
                <c:pt idx="12">
                  <c:v>Total país</c:v>
                </c:pt>
                <c:pt idx="13">
                  <c:v>Cartagena</c:v>
                </c:pt>
                <c:pt idx="14">
                  <c:v>Valledupar</c:v>
                </c:pt>
                <c:pt idx="15">
                  <c:v>Florencia</c:v>
                </c:pt>
                <c:pt idx="16">
                  <c:v>Manizales</c:v>
                </c:pt>
                <c:pt idx="17">
                  <c:v>Tunja</c:v>
                </c:pt>
                <c:pt idx="18">
                  <c:v>Sincelejo</c:v>
                </c:pt>
                <c:pt idx="19">
                  <c:v>Medellín</c:v>
                </c:pt>
                <c:pt idx="20">
                  <c:v>Santa Marta</c:v>
                </c:pt>
                <c:pt idx="21">
                  <c:v>Pereira</c:v>
                </c:pt>
                <c:pt idx="22">
                  <c:v>Ipiales</c:v>
                </c:pt>
                <c:pt idx="23">
                  <c:v>Cali</c:v>
                </c:pt>
              </c:strCache>
            </c:strRef>
          </c:cat>
          <c:val>
            <c:numRef>
              <c:f>Ciudades!$N$2:$N$25</c:f>
              <c:numCache>
                <c:formatCode>_-* #,##0.0_-;\-* #,##0.0_-;_-* "-"??_-;_-@_-</c:formatCode>
                <c:ptCount val="24"/>
                <c:pt idx="0">
                  <c:v>-22.643540686445974</c:v>
                </c:pt>
                <c:pt idx="1">
                  <c:v>-15.18978747898187</c:v>
                </c:pt>
                <c:pt idx="2">
                  <c:v>-13.338304241874752</c:v>
                </c:pt>
                <c:pt idx="3">
                  <c:v>-12.165540257786262</c:v>
                </c:pt>
                <c:pt idx="4">
                  <c:v>-11.125490640108609</c:v>
                </c:pt>
                <c:pt idx="5">
                  <c:v>-10.712424134891791</c:v>
                </c:pt>
                <c:pt idx="6">
                  <c:v>-7.0395232972617094</c:v>
                </c:pt>
                <c:pt idx="7">
                  <c:v>-5.9061136140411179</c:v>
                </c:pt>
                <c:pt idx="8">
                  <c:v>-5.7700374951565152</c:v>
                </c:pt>
                <c:pt idx="9">
                  <c:v>-4.8142693695934753</c:v>
                </c:pt>
                <c:pt idx="10">
                  <c:v>-3.4959634108592468</c:v>
                </c:pt>
                <c:pt idx="11">
                  <c:v>-3.2874189593888161</c:v>
                </c:pt>
                <c:pt idx="12">
                  <c:v>-1.9638021907165495</c:v>
                </c:pt>
                <c:pt idx="13">
                  <c:v>-1.4079418956602581</c:v>
                </c:pt>
                <c:pt idx="14">
                  <c:v>-0.27604284628549181</c:v>
                </c:pt>
                <c:pt idx="15">
                  <c:v>-0.22912196484695357</c:v>
                </c:pt>
                <c:pt idx="16">
                  <c:v>1.9114575686999018</c:v>
                </c:pt>
                <c:pt idx="17">
                  <c:v>2.8871232579615622</c:v>
                </c:pt>
                <c:pt idx="18">
                  <c:v>4.3472642712692107</c:v>
                </c:pt>
                <c:pt idx="19">
                  <c:v>4.7136420900323515</c:v>
                </c:pt>
                <c:pt idx="20">
                  <c:v>11.421300955810182</c:v>
                </c:pt>
                <c:pt idx="21">
                  <c:v>11.526162325587791</c:v>
                </c:pt>
                <c:pt idx="22">
                  <c:v>18.346695221017399</c:v>
                </c:pt>
                <c:pt idx="23">
                  <c:v>24.582453882738761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EF-48A9-A0D1-21B08BBC4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8340503719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Ciudades!$N$1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Ciudades!$K$36:$K$59</c:f>
              <c:strCache>
                <c:ptCount val="24"/>
                <c:pt idx="0">
                  <c:v>Pasto</c:v>
                </c:pt>
                <c:pt idx="1">
                  <c:v>Cúcuta</c:v>
                </c:pt>
                <c:pt idx="2">
                  <c:v>Ibagué</c:v>
                </c:pt>
                <c:pt idx="3">
                  <c:v>Bucaramanga</c:v>
                </c:pt>
                <c:pt idx="4">
                  <c:v>Bogotá</c:v>
                </c:pt>
                <c:pt idx="5">
                  <c:v>Popayán</c:v>
                </c:pt>
                <c:pt idx="6">
                  <c:v>Valledupar</c:v>
                </c:pt>
                <c:pt idx="7">
                  <c:v>Montería</c:v>
                </c:pt>
                <c:pt idx="8">
                  <c:v>Barranquilla</c:v>
                </c:pt>
                <c:pt idx="9">
                  <c:v>Sincelejo</c:v>
                </c:pt>
                <c:pt idx="10">
                  <c:v>Armenia</c:v>
                </c:pt>
                <c:pt idx="11">
                  <c:v>Cartagena</c:v>
                </c:pt>
                <c:pt idx="12">
                  <c:v>Santa Marta</c:v>
                </c:pt>
                <c:pt idx="13">
                  <c:v>Tibasosa</c:v>
                </c:pt>
                <c:pt idx="14">
                  <c:v>Total país</c:v>
                </c:pt>
                <c:pt idx="15">
                  <c:v>Tunja</c:v>
                </c:pt>
                <c:pt idx="16">
                  <c:v>Florencia</c:v>
                </c:pt>
                <c:pt idx="17">
                  <c:v>Villavicencio</c:v>
                </c:pt>
                <c:pt idx="18">
                  <c:v>Ipiales</c:v>
                </c:pt>
                <c:pt idx="19">
                  <c:v>Neiva</c:v>
                </c:pt>
                <c:pt idx="20">
                  <c:v>Medellín</c:v>
                </c:pt>
                <c:pt idx="21">
                  <c:v>Pereira</c:v>
                </c:pt>
                <c:pt idx="22">
                  <c:v>Manizales</c:v>
                </c:pt>
                <c:pt idx="23">
                  <c:v>Cali</c:v>
                </c:pt>
              </c:strCache>
            </c:strRef>
          </c:cat>
          <c:val>
            <c:numRef>
              <c:f>Ciudades!$N$36:$N$59</c:f>
              <c:numCache>
                <c:formatCode>_-* #,##0.0_-;\-* #,##0.0_-;_-* "-"??_-;_-@_-</c:formatCode>
                <c:ptCount val="24"/>
                <c:pt idx="0">
                  <c:v>-21.7014798094593</c:v>
                </c:pt>
                <c:pt idx="1">
                  <c:v>-5.3882037495104669</c:v>
                </c:pt>
                <c:pt idx="2">
                  <c:v>-4.9113644986134375</c:v>
                </c:pt>
                <c:pt idx="3">
                  <c:v>-3.7371802537992806</c:v>
                </c:pt>
                <c:pt idx="4">
                  <c:v>-3.5791053989823496</c:v>
                </c:pt>
                <c:pt idx="5">
                  <c:v>-3.2142202550475076</c:v>
                </c:pt>
                <c:pt idx="6">
                  <c:v>-2.6954968123760921</c:v>
                </c:pt>
                <c:pt idx="7">
                  <c:v>-2.5110597755799091</c:v>
                </c:pt>
                <c:pt idx="8">
                  <c:v>-2.3128064967010857</c:v>
                </c:pt>
                <c:pt idx="9">
                  <c:v>1.1101672059357526</c:v>
                </c:pt>
                <c:pt idx="10">
                  <c:v>1.141354519541153</c:v>
                </c:pt>
                <c:pt idx="11">
                  <c:v>1.2098865615435983</c:v>
                </c:pt>
                <c:pt idx="12">
                  <c:v>1.4394761165312104</c:v>
                </c:pt>
                <c:pt idx="13">
                  <c:v>1.5522230953488076</c:v>
                </c:pt>
                <c:pt idx="14">
                  <c:v>2.5426313474077773</c:v>
                </c:pt>
                <c:pt idx="15">
                  <c:v>3.0836328268399882</c:v>
                </c:pt>
                <c:pt idx="16">
                  <c:v>3.9295374552545894</c:v>
                </c:pt>
                <c:pt idx="17">
                  <c:v>4.5427827769998714</c:v>
                </c:pt>
                <c:pt idx="18">
                  <c:v>7.7095330186082549</c:v>
                </c:pt>
                <c:pt idx="19">
                  <c:v>7.9319830623786629</c:v>
                </c:pt>
                <c:pt idx="20">
                  <c:v>10.964278203820129</c:v>
                </c:pt>
                <c:pt idx="21">
                  <c:v>13.580847383576071</c:v>
                </c:pt>
                <c:pt idx="22">
                  <c:v>13.721804760038609</c:v>
                </c:pt>
                <c:pt idx="23">
                  <c:v>33.036206283024086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B9-44DC-BB4C-0CF4B44CB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193512186620416E-2"/>
          <c:y val="3.6123160065419893E-2"/>
          <c:w val="0.5903392761838181"/>
          <c:h val="0.927753679869160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'Dinámica (3)'!$H$22</c:f>
              <c:strCache>
                <c:ptCount val="1"/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37-44FA-92E1-6197757C3997}"/>
              </c:ext>
            </c:extLst>
          </c:dPt>
          <c:dPt>
            <c:idx val="3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37-44FA-92E1-6197757C3997}"/>
              </c:ext>
            </c:extLst>
          </c:dPt>
          <c:dPt>
            <c:idx val="4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737-44FA-92E1-6197757C3997}"/>
              </c:ext>
            </c:extLst>
          </c:dPt>
          <c:dPt>
            <c:idx val="5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737-44FA-92E1-6197757C39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'Dinámica (3)'!$G$24:$G$32</c:f>
              <c:strCache>
                <c:ptCount val="9"/>
                <c:pt idx="0">
                  <c:v>Tubérculos, raíces y plátanos</c:v>
                </c:pt>
                <c:pt idx="1">
                  <c:v>Frutas</c:v>
                </c:pt>
                <c:pt idx="2">
                  <c:v>Total abastecimiento</c:v>
                </c:pt>
                <c:pt idx="3">
                  <c:v>Granos y cereales</c:v>
                </c:pt>
                <c:pt idx="4">
                  <c:v>Verduras y hortalizas</c:v>
                </c:pt>
                <c:pt idx="5">
                  <c:v>Procesados</c:v>
                </c:pt>
                <c:pt idx="6">
                  <c:v>Lácteos y huevos</c:v>
                </c:pt>
                <c:pt idx="7">
                  <c:v>Carnes</c:v>
                </c:pt>
                <c:pt idx="8">
                  <c:v>Pescados</c:v>
                </c:pt>
              </c:strCache>
            </c:strRef>
          </c:cat>
          <c:val>
            <c:numRef>
              <c:f>'Dinámica (3)'!$H$24:$H$32</c:f>
              <c:numCache>
                <c:formatCode>0.0</c:formatCode>
                <c:ptCount val="9"/>
                <c:pt idx="0">
                  <c:v>-2.2290748500882955</c:v>
                </c:pt>
                <c:pt idx="1">
                  <c:v>0.51039621854971529</c:v>
                </c:pt>
                <c:pt idx="2">
                  <c:v>2.5426313474079905</c:v>
                </c:pt>
                <c:pt idx="3">
                  <c:v>3.7016866889392901</c:v>
                </c:pt>
                <c:pt idx="4">
                  <c:v>4.3272920229050698</c:v>
                </c:pt>
                <c:pt idx="5">
                  <c:v>10.861352187713763</c:v>
                </c:pt>
                <c:pt idx="6">
                  <c:v>11.834063558319968</c:v>
                </c:pt>
                <c:pt idx="7">
                  <c:v>12.245521595653415</c:v>
                </c:pt>
                <c:pt idx="8">
                  <c:v>14.94184712204725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737-44FA-92E1-6197757C39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87608640"/>
        <c:axId val="287631104"/>
      </c:barChart>
      <c:catAx>
        <c:axId val="28760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87631104"/>
        <c:crosses val="autoZero"/>
        <c:auto val="1"/>
        <c:lblAlgn val="ctr"/>
        <c:lblOffset val="100"/>
        <c:noMultiLvlLbl val="0"/>
      </c:catAx>
      <c:valAx>
        <c:axId val="287631104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28760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8267716535433E-2"/>
          <c:y val="1.8074963053745924E-2"/>
          <c:w val="0.95279877935777757"/>
          <c:h val="0.7616641473934318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'Dinámica (2)'!$N$5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F6000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2BF-4717-8BC5-29F099F8670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C2BF-4717-8BC5-29F099F8670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C2BF-4717-8BC5-29F099F86708}"/>
                </c:ext>
              </c:extLst>
            </c:dLbl>
            <c:dLbl>
              <c:idx val="3"/>
              <c:spPr>
                <a:xfrm>
                  <a:off x="3902211" y="1808824"/>
                  <a:ext cx="460124" cy="269437"/>
                </a:xfrm>
                <a:no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3075337825854113E-2"/>
                      <c:h val="6.2579629750149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2BF-4717-8BC5-29F099F86708}"/>
                </c:ext>
              </c:extLst>
            </c:dLbl>
            <c:dLbl>
              <c:idx val="4"/>
              <c:tx>
                <c:rich>
                  <a:bodyPr rot="0" spcFirstLastPara="1" vertOverflow="clip" horzOverflow="clip" vert="horz" wrap="square" lIns="36576" tIns="18288" rIns="36576" bIns="18288" anchor="ctr" anchorCtr="0">
                    <a:spAutoFit/>
                  </a:bodyPr>
                  <a:lstStyle/>
                  <a:p>
                    <a:pPr algn="ctr">
                      <a:defRPr lang="en-US"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t> 612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3747572126760718E-2"/>
                      <c:h val="6.567524200009700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C2BF-4717-8BC5-29F099F8670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C2BF-4717-8BC5-29F099F8670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6-C2BF-4717-8BC5-29F099F86708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4259534350134577E-2"/>
                      <c:h val="7.49796286776543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2BF-4717-8BC5-29F099F86708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8-C2BF-4717-8BC5-29F099F86708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C2BF-4717-8BC5-29F099F86708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A-C2BF-4717-8BC5-29F099F86708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C2BF-4717-8BC5-29F099F86708}"/>
                </c:ext>
              </c:extLst>
            </c:dLbl>
            <c:spPr>
              <a:solidFill>
                <a:srgbClr val="7D9837">
                  <a:alpha val="20000"/>
                </a:srgb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'Dinámica (2)'!$I$6:$I$17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'Dinámica (2)'!$N$6:$N$17</c:f>
              <c:numCache>
                <c:formatCode>_-* #,##0_-;\-* #,##0_-;_-* "-"??_-;_-@_-</c:formatCode>
                <c:ptCount val="12"/>
                <c:pt idx="0">
                  <c:v>613.87209991999998</c:v>
                </c:pt>
                <c:pt idx="1">
                  <c:v>594.31879921999996</c:v>
                </c:pt>
                <c:pt idx="2">
                  <c:v>564.81537969999999</c:v>
                </c:pt>
                <c:pt idx="3">
                  <c:v>609.19949902999997</c:v>
                </c:pt>
                <c:pt idx="4">
                  <c:v>612.37201699000002</c:v>
                </c:pt>
                <c:pt idx="5">
                  <c:v>552.81562946000008</c:v>
                </c:pt>
                <c:pt idx="6">
                  <c:v>622.41468190000012</c:v>
                </c:pt>
                <c:pt idx="7">
                  <c:v>621.54292330999999</c:v>
                </c:pt>
                <c:pt idx="8">
                  <c:v>576.43279111999993</c:v>
                </c:pt>
                <c:pt idx="9">
                  <c:v>632.45109106999996</c:v>
                </c:pt>
                <c:pt idx="10">
                  <c:v>585.69300065999994</c:v>
                </c:pt>
                <c:pt idx="11">
                  <c:v>588.1111474400002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2BF-4717-8BC5-29F099F86708}"/>
            </c:ext>
          </c:extLst>
        </c:ser>
        <c:ser>
          <c:idx val="3"/>
          <c:order val="1"/>
          <c:tx>
            <c:strRef>
              <c:f>'Dinámica (2)'!$O$5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'Dinámica (2)'!$I$6:$I$17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'Dinámica (2)'!$O$6:$O$17</c:f>
              <c:numCache>
                <c:formatCode>_-* #,##0_-;\-* #,##0_-;_-* "-"??_-;_-@_-</c:formatCode>
                <c:ptCount val="12"/>
                <c:pt idx="0">
                  <c:v>610.77578133999998</c:v>
                </c:pt>
                <c:pt idx="1">
                  <c:v>576.51614465</c:v>
                </c:pt>
                <c:pt idx="2">
                  <c:v>620.26662850000002</c:v>
                </c:pt>
                <c:pt idx="3">
                  <c:v>606.59428541999989</c:v>
                </c:pt>
                <c:pt idx="4">
                  <c:v>654.2521889799998</c:v>
                </c:pt>
                <c:pt idx="5">
                  <c:v>600.94528865999996</c:v>
                </c:pt>
                <c:pt idx="6">
                  <c:v>673.99780217999989</c:v>
                </c:pt>
                <c:pt idx="7">
                  <c:v>627.1459335200002</c:v>
                </c:pt>
                <c:pt idx="8">
                  <c:v>637.70407932000001</c:v>
                </c:pt>
                <c:pt idx="9">
                  <c:v>673.52588481999999</c:v>
                </c:pt>
                <c:pt idx="10">
                  <c:v>614.26367782</c:v>
                </c:pt>
                <c:pt idx="11" formatCode="_-* #,##0.0_-;\-* #,##0.0_-;_-* &quot;-&quot;??_-;_-@_-">
                  <c:v>638.62522363999994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2BF-4717-8BC5-29F099F86708}"/>
            </c:ext>
          </c:extLst>
        </c:ser>
        <c:ser>
          <c:idx val="0"/>
          <c:order val="2"/>
          <c:tx>
            <c:strRef>
              <c:f>'Dinámica (2)'!$P$5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408835281657126E-3"/>
                  <c:y val="-2.16692857496293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BF-4717-8BC5-29F099F86708}"/>
                </c:ext>
              </c:extLst>
            </c:dLbl>
            <c:dLbl>
              <c:idx val="4"/>
              <c:layout>
                <c:manualLayout>
                  <c:x val="2.081767056331387E-3"/>
                  <c:y val="0"/>
                </c:manualLayout>
              </c:layout>
              <c:spPr>
                <a:solidFill>
                  <a:srgbClr val="4472C4">
                    <a:lumMod val="20000"/>
                    <a:lumOff val="80000"/>
                    <a:alpha val="8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60-429C-B230-A08B451E9C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'Dinámica (2)'!$I$6:$I$17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'Dinámica (2)'!$P$6:$P$17</c:f>
              <c:numCache>
                <c:formatCode>_-* #,##0_-;\-* #,##0_-;_-* "-"??_-;_-@_-</c:formatCode>
                <c:ptCount val="12"/>
                <c:pt idx="0">
                  <c:v>619.22240351999994</c:v>
                </c:pt>
                <c:pt idx="1">
                  <c:v>600.6001338599998</c:v>
                </c:pt>
                <c:pt idx="2">
                  <c:v>671.80698794000023</c:v>
                </c:pt>
                <c:pt idx="3">
                  <c:v>613.38976154000011</c:v>
                </c:pt>
                <c:pt idx="4">
                  <c:v>641.40397015999997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 formatCode="_-* #,##0.0_-;\-* #,##0.0_-;_-* &quot;-&quot;??_-;_-@_-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2BF-4717-8BC5-29F099F867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20"/>
        <c:axId val="1958561472"/>
        <c:axId val="1284911328"/>
      </c:barChart>
      <c:catAx>
        <c:axId val="1958561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D9D9D9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4911328"/>
        <c:crosses val="autoZero"/>
        <c:auto val="1"/>
        <c:lblAlgn val="ctr"/>
        <c:lblOffset val="100"/>
        <c:noMultiLvlLbl val="0"/>
      </c:catAx>
      <c:valAx>
        <c:axId val="1284911328"/>
        <c:scaling>
          <c:orientation val="minMax"/>
          <c:min val="4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40404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800" dirty="0">
                    <a:solidFill>
                      <a:srgbClr val="404040"/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7.019980537596016E-4"/>
              <c:y val="0.276339699325863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40404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58561472"/>
        <c:crosses val="autoZero"/>
        <c:crossBetween val="between"/>
      </c:valAx>
      <c:spPr>
        <a:noFill/>
        <a:ln>
          <a:solidFill>
            <a:srgbClr val="D9D9D9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40404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rgbClr val="395F9B"/>
          </a:solidFill>
        </a:defRPr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0931060244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Frutas!$N$1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08-4144-A521-A93E24BCD24D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A08-4144-A521-A93E24BCD2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Frutas!$K$2:$K$18</c:f>
              <c:strCache>
                <c:ptCount val="17"/>
                <c:pt idx="0">
                  <c:v>Maracuyá</c:v>
                </c:pt>
                <c:pt idx="1">
                  <c:v>Kiwi</c:v>
                </c:pt>
                <c:pt idx="2">
                  <c:v>Tangelo</c:v>
                </c:pt>
                <c:pt idx="3">
                  <c:v>Curuba</c:v>
                </c:pt>
                <c:pt idx="4">
                  <c:v>Lulo</c:v>
                </c:pt>
                <c:pt idx="5">
                  <c:v>Tomate de árbol</c:v>
                </c:pt>
                <c:pt idx="6">
                  <c:v>Pitahaya</c:v>
                </c:pt>
                <c:pt idx="7">
                  <c:v>Total frutas</c:v>
                </c:pt>
                <c:pt idx="8">
                  <c:v>Demás frutas</c:v>
                </c:pt>
                <c:pt idx="9">
                  <c:v>Patilla</c:v>
                </c:pt>
                <c:pt idx="10">
                  <c:v>Melón</c:v>
                </c:pt>
                <c:pt idx="11">
                  <c:v>Mora</c:v>
                </c:pt>
                <c:pt idx="12">
                  <c:v>Granadilla</c:v>
                </c:pt>
                <c:pt idx="13">
                  <c:v>Guanábana</c:v>
                </c:pt>
                <c:pt idx="14">
                  <c:v>Fresa</c:v>
                </c:pt>
                <c:pt idx="15">
                  <c:v>Coco</c:v>
                </c:pt>
                <c:pt idx="16">
                  <c:v>Gulupa</c:v>
                </c:pt>
              </c:strCache>
            </c:strRef>
          </c:cat>
          <c:val>
            <c:numRef>
              <c:f>Frutas!$N$2:$N$18</c:f>
              <c:numCache>
                <c:formatCode>0.0</c:formatCode>
                <c:ptCount val="17"/>
                <c:pt idx="0">
                  <c:v>-29.694751383335372</c:v>
                </c:pt>
                <c:pt idx="1">
                  <c:v>-16.697988622511161</c:v>
                </c:pt>
                <c:pt idx="2">
                  <c:v>-15.084199373464742</c:v>
                </c:pt>
                <c:pt idx="3">
                  <c:v>-12.486731446604367</c:v>
                </c:pt>
                <c:pt idx="4">
                  <c:v>-10.778594300447324</c:v>
                </c:pt>
                <c:pt idx="5">
                  <c:v>-10.676458356740454</c:v>
                </c:pt>
                <c:pt idx="6">
                  <c:v>-7.3033450685035888</c:v>
                </c:pt>
                <c:pt idx="7">
                  <c:v>-3.6845139122694235</c:v>
                </c:pt>
                <c:pt idx="8">
                  <c:v>-3.3370504752845704</c:v>
                </c:pt>
                <c:pt idx="9">
                  <c:v>-1.0366711796604164</c:v>
                </c:pt>
                <c:pt idx="10">
                  <c:v>1.4051693618119003</c:v>
                </c:pt>
                <c:pt idx="11">
                  <c:v>9.9407219249190177</c:v>
                </c:pt>
                <c:pt idx="12">
                  <c:v>18.422198812112796</c:v>
                </c:pt>
                <c:pt idx="13">
                  <c:v>24.975119054976005</c:v>
                </c:pt>
                <c:pt idx="14">
                  <c:v>26.548632920342925</c:v>
                </c:pt>
                <c:pt idx="15">
                  <c:v>30.316238424346551</c:v>
                </c:pt>
                <c:pt idx="16">
                  <c:v>31.150328429106878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08-4144-A521-A93E24BCD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0931060244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Frutas!$N$1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Pt>
            <c:idx val="15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E3-4616-B1F7-912CB787AAAC}"/>
              </c:ext>
            </c:extLst>
          </c:dPt>
          <c:dLbls>
            <c:dLbl>
              <c:idx val="12"/>
              <c:layout>
                <c:manualLayout>
                  <c:x val="-8.2581954054847095E-3"/>
                  <c:y val="2.55498909904847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E3-4616-B1F7-912CB787A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Frutas!$K$36:$K$52</c:f>
              <c:strCache>
                <c:ptCount val="17"/>
                <c:pt idx="0">
                  <c:v>Mandarina</c:v>
                </c:pt>
                <c:pt idx="1">
                  <c:v>Maracuyá</c:v>
                </c:pt>
                <c:pt idx="2">
                  <c:v>Tomate de árbol</c:v>
                </c:pt>
                <c:pt idx="3">
                  <c:v>Naranja</c:v>
                </c:pt>
                <c:pt idx="4">
                  <c:v>Melón</c:v>
                </c:pt>
                <c:pt idx="5">
                  <c:v>Guayaba</c:v>
                </c:pt>
                <c:pt idx="6">
                  <c:v>Piña</c:v>
                </c:pt>
                <c:pt idx="7">
                  <c:v>Mango</c:v>
                </c:pt>
                <c:pt idx="8">
                  <c:v>Limón</c:v>
                </c:pt>
                <c:pt idx="9">
                  <c:v>Total frutas</c:v>
                </c:pt>
                <c:pt idx="10">
                  <c:v>Patilla</c:v>
                </c:pt>
                <c:pt idx="11">
                  <c:v>Papaya</c:v>
                </c:pt>
                <c:pt idx="12">
                  <c:v>Banano</c:v>
                </c:pt>
                <c:pt idx="13">
                  <c:v>Aguacate</c:v>
                </c:pt>
                <c:pt idx="14">
                  <c:v>Demás frutas</c:v>
                </c:pt>
                <c:pt idx="15">
                  <c:v>Manzana</c:v>
                </c:pt>
                <c:pt idx="16">
                  <c:v>Fresa</c:v>
                </c:pt>
              </c:strCache>
            </c:strRef>
          </c:cat>
          <c:val>
            <c:numRef>
              <c:f>Frutas!$N$36:$N$52</c:f>
              <c:numCache>
                <c:formatCode>0.0</c:formatCode>
                <c:ptCount val="17"/>
                <c:pt idx="0">
                  <c:v>-18.532001463977409</c:v>
                </c:pt>
                <c:pt idx="1">
                  <c:v>-10.942485376827747</c:v>
                </c:pt>
                <c:pt idx="2">
                  <c:v>-10.010660254365661</c:v>
                </c:pt>
                <c:pt idx="3">
                  <c:v>-7.1186154101351065</c:v>
                </c:pt>
                <c:pt idx="4">
                  <c:v>-2.0437375213620612</c:v>
                </c:pt>
                <c:pt idx="5">
                  <c:v>-1.8976659816566297</c:v>
                </c:pt>
                <c:pt idx="6">
                  <c:v>-1.600356223514936</c:v>
                </c:pt>
                <c:pt idx="7">
                  <c:v>-1.4425508784170233</c:v>
                </c:pt>
                <c:pt idx="8">
                  <c:v>-1.3143382089863707</c:v>
                </c:pt>
                <c:pt idx="9">
                  <c:v>0.5103962185497295</c:v>
                </c:pt>
                <c:pt idx="10">
                  <c:v>1.6670592781798064</c:v>
                </c:pt>
                <c:pt idx="11">
                  <c:v>1.7124038511478403</c:v>
                </c:pt>
                <c:pt idx="12">
                  <c:v>1.9145882951771398</c:v>
                </c:pt>
                <c:pt idx="13">
                  <c:v>2.4454638672901154</c:v>
                </c:pt>
                <c:pt idx="14">
                  <c:v>10.869684893556354</c:v>
                </c:pt>
                <c:pt idx="15">
                  <c:v>12.416008612562806</c:v>
                </c:pt>
                <c:pt idx="16">
                  <c:v>30.349240321277449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E3-4616-B1F7-912CB787A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0931060244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'Tubérculos,r y pl'!$N$1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37-40CA-939C-939FE386791C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37-40CA-939C-939FE386791C}"/>
              </c:ext>
            </c:extLst>
          </c:dPt>
          <c:dLbls>
            <c:dLbl>
              <c:idx val="0"/>
              <c:layout>
                <c:manualLayout>
                  <c:x val="-2.4719565500895692E-2"/>
                  <c:y val="2.55498909904829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37-40CA-939C-939FE386791C}"/>
                </c:ext>
              </c:extLst>
            </c:dLbl>
            <c:dLbl>
              <c:idx val="1"/>
              <c:layout>
                <c:manualLayout>
                  <c:x val="-1.235994495444987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8D-459F-96C5-1D42036D1D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'Tubérculos,r y pl'!$K$2:$K$10</c:f>
              <c:strCache>
                <c:ptCount val="9"/>
                <c:pt idx="0">
                  <c:v>Ñame</c:v>
                </c:pt>
                <c:pt idx="1">
                  <c:v>Arracacha</c:v>
                </c:pt>
                <c:pt idx="2">
                  <c:v>Yuca</c:v>
                </c:pt>
                <c:pt idx="3">
                  <c:v>Plátano</c:v>
                </c:pt>
                <c:pt idx="4">
                  <c:v>Total tubérculos, raíces y plátanos</c:v>
                </c:pt>
                <c:pt idx="5">
                  <c:v>Papa</c:v>
                </c:pt>
                <c:pt idx="6">
                  <c:v>Ulluco</c:v>
                </c:pt>
                <c:pt idx="7">
                  <c:v>Jengibre</c:v>
                </c:pt>
                <c:pt idx="8">
                  <c:v>Otros tubérculos y raíces</c:v>
                </c:pt>
              </c:strCache>
            </c:strRef>
          </c:cat>
          <c:val>
            <c:numRef>
              <c:f>'Tubérculos,r y pl'!$N$2:$N$10</c:f>
              <c:numCache>
                <c:formatCode>0.0</c:formatCode>
                <c:ptCount val="9"/>
                <c:pt idx="0">
                  <c:v>-22.747484203135954</c:v>
                </c:pt>
                <c:pt idx="1">
                  <c:v>-21.028083068320996</c:v>
                </c:pt>
                <c:pt idx="2">
                  <c:v>-11.399887652597769</c:v>
                </c:pt>
                <c:pt idx="3">
                  <c:v>-9.8819633919599426</c:v>
                </c:pt>
                <c:pt idx="4">
                  <c:v>-7.5254039107838366</c:v>
                </c:pt>
                <c:pt idx="5">
                  <c:v>-5.7343187223150807</c:v>
                </c:pt>
                <c:pt idx="6">
                  <c:v>5.4040545403654789</c:v>
                </c:pt>
                <c:pt idx="7">
                  <c:v>6.2309598546175522</c:v>
                </c:pt>
                <c:pt idx="8">
                  <c:v>14.288376426741209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37-40CA-939C-939FE3867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b" anchorCtr="0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3890931060244"/>
          <c:y val="1.8601326542293017E-2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'Tubérculos,r y pl'!$N$1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E6-410C-B2CE-13FBA3802898}"/>
              </c:ext>
            </c:extLst>
          </c:dPt>
          <c:dPt>
            <c:idx val="8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E6-410C-B2CE-13FBA3802898}"/>
              </c:ext>
            </c:extLst>
          </c:dPt>
          <c:dLbls>
            <c:dLbl>
              <c:idx val="1"/>
              <c:layout>
                <c:manualLayout>
                  <c:x val="0"/>
                  <c:y val="-4.6840925705517917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E6-410C-B2CE-13FBA38028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'Tubérculos,r y pl'!$K$36:$K$44</c:f>
              <c:strCache>
                <c:ptCount val="9"/>
                <c:pt idx="0">
                  <c:v>Ulluco</c:v>
                </c:pt>
                <c:pt idx="1">
                  <c:v>Arracacha</c:v>
                </c:pt>
                <c:pt idx="2">
                  <c:v>Plátano</c:v>
                </c:pt>
                <c:pt idx="3">
                  <c:v>Yuca</c:v>
                </c:pt>
                <c:pt idx="4">
                  <c:v>Jengibre</c:v>
                </c:pt>
                <c:pt idx="5">
                  <c:v>Total tubérculos, raíces y plátanos</c:v>
                </c:pt>
                <c:pt idx="6">
                  <c:v>Papa</c:v>
                </c:pt>
                <c:pt idx="7">
                  <c:v>Ñame</c:v>
                </c:pt>
                <c:pt idx="8">
                  <c:v>Otros tubérculos y raíces</c:v>
                </c:pt>
              </c:strCache>
            </c:strRef>
          </c:cat>
          <c:val>
            <c:numRef>
              <c:f>'Tubérculos,r y pl'!$N$36:$N$44</c:f>
              <c:numCache>
                <c:formatCode>0.0</c:formatCode>
                <c:ptCount val="9"/>
                <c:pt idx="0">
                  <c:v>-26.457763917533114</c:v>
                </c:pt>
                <c:pt idx="1">
                  <c:v>-13.574188213395431</c:v>
                </c:pt>
                <c:pt idx="2">
                  <c:v>-9.681672587900664</c:v>
                </c:pt>
                <c:pt idx="3">
                  <c:v>-7.8302949255375154</c:v>
                </c:pt>
                <c:pt idx="4">
                  <c:v>-4.341627304397349</c:v>
                </c:pt>
                <c:pt idx="5">
                  <c:v>-2.2290748500883097</c:v>
                </c:pt>
                <c:pt idx="6">
                  <c:v>1.7628545742504684</c:v>
                </c:pt>
                <c:pt idx="7">
                  <c:v>7.7350635797497631</c:v>
                </c:pt>
                <c:pt idx="8">
                  <c:v>28.245277300737541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E6-410C-B2CE-13FBA38028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05847428418554"/>
          <c:y val="1.8601326542293017E-2"/>
          <c:w val="0.65184233000535863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Verduras!$N$1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39A-4EB0-9F29-3AF2F1A7B02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39A-4EB0-9F29-3AF2F1A7B028}"/>
              </c:ext>
            </c:extLst>
          </c:dPt>
          <c:dLbls>
            <c:dLbl>
              <c:idx val="0"/>
              <c:layout>
                <c:manualLayout>
                  <c:x val="-2.04058645409620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B9F-485B-A9B9-047DAE2BD8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Verduras!$K$2:$K$18</c:f>
              <c:strCache>
                <c:ptCount val="17"/>
                <c:pt idx="0">
                  <c:v>Coliflor</c:v>
                </c:pt>
                <c:pt idx="1">
                  <c:v>Apio</c:v>
                </c:pt>
                <c:pt idx="2">
                  <c:v>Cebolla cabezona</c:v>
                </c:pt>
                <c:pt idx="3">
                  <c:v>Berenjena</c:v>
                </c:pt>
                <c:pt idx="4">
                  <c:v>Fríjol</c:v>
                </c:pt>
                <c:pt idx="5">
                  <c:v>Calabaza</c:v>
                </c:pt>
                <c:pt idx="6">
                  <c:v>Cilantro</c:v>
                </c:pt>
                <c:pt idx="7">
                  <c:v>Habichuela</c:v>
                </c:pt>
                <c:pt idx="8">
                  <c:v>Cebolla junca</c:v>
                </c:pt>
                <c:pt idx="9">
                  <c:v>Total verduras y hortalizas</c:v>
                </c:pt>
                <c:pt idx="10">
                  <c:v>Brócoli</c:v>
                </c:pt>
                <c:pt idx="11">
                  <c:v>Otras verduras y hortalizas</c:v>
                </c:pt>
                <c:pt idx="12">
                  <c:v>Ahuyama</c:v>
                </c:pt>
                <c:pt idx="13">
                  <c:v>Acelga</c:v>
                </c:pt>
                <c:pt idx="14">
                  <c:v>Calabacín</c:v>
                </c:pt>
                <c:pt idx="15">
                  <c:v>Espinaca</c:v>
                </c:pt>
                <c:pt idx="16">
                  <c:v>Ajo</c:v>
                </c:pt>
              </c:strCache>
            </c:strRef>
          </c:cat>
          <c:val>
            <c:numRef>
              <c:f>Verduras!$N$2:$N$18</c:f>
              <c:numCache>
                <c:formatCode>0.0</c:formatCode>
                <c:ptCount val="17"/>
                <c:pt idx="0">
                  <c:v>-16.866612444082989</c:v>
                </c:pt>
                <c:pt idx="1">
                  <c:v>-11.920834007633559</c:v>
                </c:pt>
                <c:pt idx="2">
                  <c:v>-9.4188224920897881</c:v>
                </c:pt>
                <c:pt idx="3">
                  <c:v>-9.1794261146295923</c:v>
                </c:pt>
                <c:pt idx="4">
                  <c:v>-8.348397509418902</c:v>
                </c:pt>
                <c:pt idx="5">
                  <c:v>-5.5095754456901318</c:v>
                </c:pt>
                <c:pt idx="6">
                  <c:v>-3.6464100797736165</c:v>
                </c:pt>
                <c:pt idx="7">
                  <c:v>-2.5267805923368911</c:v>
                </c:pt>
                <c:pt idx="8">
                  <c:v>-6.7085463094599618E-2</c:v>
                </c:pt>
                <c:pt idx="9">
                  <c:v>0.46089355805212051</c:v>
                </c:pt>
                <c:pt idx="10">
                  <c:v>0.48766384634409121</c:v>
                </c:pt>
                <c:pt idx="11">
                  <c:v>2.9602229430075795</c:v>
                </c:pt>
                <c:pt idx="12">
                  <c:v>4.4881787807082816</c:v>
                </c:pt>
                <c:pt idx="13">
                  <c:v>9.7828810192366547</c:v>
                </c:pt>
                <c:pt idx="14">
                  <c:v>19.398335828589481</c:v>
                </c:pt>
                <c:pt idx="15">
                  <c:v>27.250912487921624</c:v>
                </c:pt>
                <c:pt idx="16">
                  <c:v>41.250370184527384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9A-4EB0-9F29-3AF2F1A7B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75499847031513"/>
          <c:y val="9.7926141399229307E-3"/>
          <c:w val="0.7130617950626672"/>
          <c:h val="0.9390321804485064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Verduras!$N$1</c:f>
              <c:strCache>
                <c:ptCount val="1"/>
                <c:pt idx="0">
                  <c:v>Variación (%)</c:v>
                </c:pt>
              </c:strCache>
            </c:strRef>
          </c:tx>
          <c:spPr>
            <a:solidFill>
              <a:srgbClr val="7D9837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8C-44EB-BA4B-A7CF89FA0BA8}"/>
              </c:ext>
            </c:extLst>
          </c:dPt>
          <c:dPt>
            <c:idx val="9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78C-44EB-BA4B-A7CF89FA0B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Verduras!$K$36:$K$52</c:f>
              <c:strCache>
                <c:ptCount val="17"/>
                <c:pt idx="0">
                  <c:v>Cebolla cabezona</c:v>
                </c:pt>
                <c:pt idx="1">
                  <c:v>Cilantro</c:v>
                </c:pt>
                <c:pt idx="2">
                  <c:v>Fríjol</c:v>
                </c:pt>
                <c:pt idx="3">
                  <c:v>Pepino cohombro</c:v>
                </c:pt>
                <c:pt idx="4">
                  <c:v>Habichuela</c:v>
                </c:pt>
                <c:pt idx="5">
                  <c:v>Repollo</c:v>
                </c:pt>
                <c:pt idx="6">
                  <c:v>Ahuyama</c:v>
                </c:pt>
                <c:pt idx="7">
                  <c:v>Zanahoria</c:v>
                </c:pt>
                <c:pt idx="8">
                  <c:v>Cebolla junca</c:v>
                </c:pt>
                <c:pt idx="9">
                  <c:v>Total verduras y hortalizas</c:v>
                </c:pt>
                <c:pt idx="10">
                  <c:v>Tomate</c:v>
                </c:pt>
                <c:pt idx="11">
                  <c:v>Otras verduras y hortalizas</c:v>
                </c:pt>
                <c:pt idx="12">
                  <c:v>Pimentón</c:v>
                </c:pt>
                <c:pt idx="13">
                  <c:v>Lechuga</c:v>
                </c:pt>
                <c:pt idx="14">
                  <c:v>Maíz</c:v>
                </c:pt>
                <c:pt idx="15">
                  <c:v>Arveja verde</c:v>
                </c:pt>
                <c:pt idx="16">
                  <c:v>Ajo</c:v>
                </c:pt>
              </c:strCache>
            </c:strRef>
          </c:cat>
          <c:val>
            <c:numRef>
              <c:f>Verduras!$N$36:$N$52</c:f>
              <c:numCache>
                <c:formatCode>0.0</c:formatCode>
                <c:ptCount val="17"/>
                <c:pt idx="0">
                  <c:v>-1.1241064342813445</c:v>
                </c:pt>
                <c:pt idx="1">
                  <c:v>0.34666036595632477</c:v>
                </c:pt>
                <c:pt idx="2">
                  <c:v>0.37657628895510697</c:v>
                </c:pt>
                <c:pt idx="3">
                  <c:v>0.43495348444812976</c:v>
                </c:pt>
                <c:pt idx="4">
                  <c:v>0.66852774554135408</c:v>
                </c:pt>
                <c:pt idx="5">
                  <c:v>1.6025071033947569</c:v>
                </c:pt>
                <c:pt idx="6">
                  <c:v>2.1038332834711468</c:v>
                </c:pt>
                <c:pt idx="7">
                  <c:v>2.7652248499488365</c:v>
                </c:pt>
                <c:pt idx="8">
                  <c:v>2.990936448282838</c:v>
                </c:pt>
                <c:pt idx="9">
                  <c:v>4.3272920229049987</c:v>
                </c:pt>
                <c:pt idx="10">
                  <c:v>4.8382748202686798</c:v>
                </c:pt>
                <c:pt idx="11">
                  <c:v>5.1316034198400757</c:v>
                </c:pt>
                <c:pt idx="12">
                  <c:v>5.4720898718387332</c:v>
                </c:pt>
                <c:pt idx="13">
                  <c:v>7.5624562355636442</c:v>
                </c:pt>
                <c:pt idx="14">
                  <c:v>11.159367714110857</c:v>
                </c:pt>
                <c:pt idx="15">
                  <c:v>17.194534424391094</c:v>
                </c:pt>
                <c:pt idx="16">
                  <c:v>29.701719035810214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8C-44EB-BA4B-A7CF89FA0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84205103"/>
        <c:axId val="84198447"/>
      </c:barChart>
      <c:catAx>
        <c:axId val="8420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84198447"/>
        <c:crosses val="autoZero"/>
        <c:auto val="1"/>
        <c:lblAlgn val="ctr"/>
        <c:lblOffset val="100"/>
        <c:noMultiLvlLbl val="0"/>
      </c:catAx>
      <c:valAx>
        <c:axId val="841984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8420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0.00342</cdr:x>
      <cdr:y>0.56094</cdr:y>
    </cdr:from>
    <cdr:to>
      <cdr:x>0.9869</cdr:x>
      <cdr:y>0.64162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1EFF0E51-6592-485C-B9BF-8B1385DBD694}"/>
            </a:ext>
          </a:extLst>
        </cdr:cNvPr>
        <cdr:cNvSpPr/>
      </cdr:nvSpPr>
      <cdr:spPr>
        <a:xfrm xmlns:a="http://schemas.openxmlformats.org/drawingml/2006/main">
          <a:off x="20789" y="2201133"/>
          <a:ext cx="5975995" cy="31658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0.01965</cdr:x>
      <cdr:y>0.36889</cdr:y>
    </cdr:from>
    <cdr:to>
      <cdr:x>0.99767</cdr:x>
      <cdr:y>0.40872</cdr:y>
    </cdr:to>
    <cdr:sp macro="" textlink="">
      <cdr:nvSpPr>
        <cdr:cNvPr id="3" name="Rectángulo 2">
          <a:extLst xmlns:a="http://schemas.openxmlformats.org/drawingml/2006/main">
            <a:ext uri="{FF2B5EF4-FFF2-40B4-BE49-F238E27FC236}">
              <a16:creationId xmlns:a16="http://schemas.microsoft.com/office/drawing/2014/main" id="{14FE0D8B-C492-5E78-5FB8-A3440F19CD25}"/>
            </a:ext>
          </a:extLst>
        </cdr:cNvPr>
        <cdr:cNvSpPr/>
      </cdr:nvSpPr>
      <cdr:spPr>
        <a:xfrm xmlns:a="http://schemas.openxmlformats.org/drawingml/2006/main">
          <a:off x="121301" y="1833623"/>
          <a:ext cx="6037394" cy="197982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0.00893</cdr:x>
      <cdr:y>0.66688</cdr:y>
    </cdr:from>
    <cdr:to>
      <cdr:x>0.99241</cdr:x>
      <cdr:y>0.74756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1EFF0E51-6592-485C-B9BF-8B1385DBD694}"/>
            </a:ext>
          </a:extLst>
        </cdr:cNvPr>
        <cdr:cNvSpPr/>
      </cdr:nvSpPr>
      <cdr:spPr>
        <a:xfrm xmlns:a="http://schemas.openxmlformats.org/drawingml/2006/main">
          <a:off x="54233" y="2616828"/>
          <a:ext cx="5975995" cy="316588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0.51501</cdr:y>
    </cdr:from>
    <cdr:to>
      <cdr:x>0.98549</cdr:x>
      <cdr:y>0.57161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CED3389A-65EC-78D4-1608-8F3E0A9F9DBC}"/>
            </a:ext>
          </a:extLst>
        </cdr:cNvPr>
        <cdr:cNvSpPr/>
      </cdr:nvSpPr>
      <cdr:spPr>
        <a:xfrm xmlns:a="http://schemas.openxmlformats.org/drawingml/2006/main">
          <a:off x="0" y="2566956"/>
          <a:ext cx="6076406" cy="282110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0.0061</cdr:x>
      <cdr:y>0.40409</cdr:y>
    </cdr:from>
    <cdr:to>
      <cdr:x>0.9939</cdr:x>
      <cdr:y>0.46085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CDBFA19-9B07-D710-0365-8FFCEB8705D8}"/>
            </a:ext>
          </a:extLst>
        </cdr:cNvPr>
        <cdr:cNvSpPr/>
      </cdr:nvSpPr>
      <cdr:spPr>
        <a:xfrm xmlns:a="http://schemas.openxmlformats.org/drawingml/2006/main">
          <a:off x="37523" y="2008610"/>
          <a:ext cx="6076417" cy="282135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0.00097</cdr:x>
      <cdr:y>0.4474</cdr:y>
    </cdr:from>
    <cdr:to>
      <cdr:x>0.97614</cdr:x>
      <cdr:y>0.52707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CDBFA19-9B07-D710-0365-8FFCEB8705D8}"/>
            </a:ext>
          </a:extLst>
        </cdr:cNvPr>
        <cdr:cNvSpPr/>
      </cdr:nvSpPr>
      <cdr:spPr>
        <a:xfrm xmlns:a="http://schemas.openxmlformats.org/drawingml/2006/main">
          <a:off x="5980" y="2223899"/>
          <a:ext cx="6011997" cy="396013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0.34391</cdr:y>
    </cdr:from>
    <cdr:to>
      <cdr:x>1</cdr:x>
      <cdr:y>0.42331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CDBFA19-9B07-D710-0365-8FFCEB8705D8}"/>
            </a:ext>
          </a:extLst>
        </cdr:cNvPr>
        <cdr:cNvSpPr/>
      </cdr:nvSpPr>
      <cdr:spPr>
        <a:xfrm xmlns:a="http://schemas.openxmlformats.org/drawingml/2006/main">
          <a:off x="0" y="1709448"/>
          <a:ext cx="6166675" cy="394671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0.00918</cdr:x>
      <cdr:y>0.4044</cdr:y>
    </cdr:from>
    <cdr:to>
      <cdr:x>0.96765</cdr:x>
      <cdr:y>0.46007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CDBFA19-9B07-D710-0365-8FFCEB8705D8}"/>
            </a:ext>
          </a:extLst>
        </cdr:cNvPr>
        <cdr:cNvSpPr/>
      </cdr:nvSpPr>
      <cdr:spPr>
        <a:xfrm xmlns:a="http://schemas.openxmlformats.org/drawingml/2006/main">
          <a:off x="57132" y="2010139"/>
          <a:ext cx="5965043" cy="276717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0.00918</cdr:x>
      <cdr:y>0.39378</cdr:y>
    </cdr:from>
    <cdr:to>
      <cdr:x>1</cdr:x>
      <cdr:y>0.44976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529EA19B-9E8C-CB49-2C26-DD07340459CC}"/>
            </a:ext>
          </a:extLst>
        </cdr:cNvPr>
        <cdr:cNvSpPr/>
      </cdr:nvSpPr>
      <cdr:spPr>
        <a:xfrm xmlns:a="http://schemas.openxmlformats.org/drawingml/2006/main">
          <a:off x="57132" y="1927962"/>
          <a:ext cx="6166372" cy="274078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0.00082</cdr:x>
      <cdr:y>0.44764</cdr:y>
    </cdr:from>
    <cdr:to>
      <cdr:x>0.975</cdr:x>
      <cdr:y>0.48724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529EA19B-9E8C-CB49-2C26-DD07340459CC}"/>
            </a:ext>
          </a:extLst>
        </cdr:cNvPr>
        <cdr:cNvSpPr/>
      </cdr:nvSpPr>
      <cdr:spPr>
        <a:xfrm xmlns:a="http://schemas.openxmlformats.org/drawingml/2006/main">
          <a:off x="5050" y="2225063"/>
          <a:ext cx="5999653" cy="196838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9/06/2026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sz="1000" i="0" dirty="0">
              <a:solidFill>
                <a:srgbClr val="395F9B"/>
              </a:solidFill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94140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D262D-E7F8-EAA0-9DB8-8EF01A989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FECF205-7791-A830-A488-850FC79755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80DE8B5-91E5-3DB2-01AB-BCAB9B4E09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sz="10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59D414-CABF-45B5-9E8F-B5A6D2BC0C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15733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44442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pPr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92164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pPr/>
              <a:t>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63366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5414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68276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7E1D0-EF36-5EF5-8C1B-D71D04BF4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06B1835-98AB-AF41-2590-504EF381FF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1A5C089-0B46-BF4B-347D-E024A21CEC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DFA4E6-6B53-FA9A-698F-8E2C4D61D8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724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pPr/>
              <a:t>13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29195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Tubérculos, raíces y plátanos esperados en los meses de Junio y julio de 2026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83159B-FD29-D8E1-23F1-F30FD57F3054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975E-A22B-F131-85EB-3116FFDD2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370180"/>
              </p:ext>
            </p:extLst>
          </p:nvPr>
        </p:nvGraphicFramePr>
        <p:xfrm>
          <a:off x="401793" y="1604888"/>
          <a:ext cx="11415600" cy="2482215"/>
        </p:xfrm>
        <a:graphic>
          <a:graphicData uri="http://schemas.openxmlformats.org/drawingml/2006/table">
            <a:tbl>
              <a:tblPr firstRow="1" firstCol="1" bandRow="1"/>
              <a:tblGrid>
                <a:gridCol w="2556000">
                  <a:extLst>
                    <a:ext uri="{9D8B030D-6E8A-4147-A177-3AD203B41FA5}">
                      <a16:colId xmlns:a16="http://schemas.microsoft.com/office/drawing/2014/main" val="1495625291"/>
                    </a:ext>
                  </a:extLst>
                </a:gridCol>
                <a:gridCol w="2199600">
                  <a:extLst>
                    <a:ext uri="{9D8B030D-6E8A-4147-A177-3AD203B41FA5}">
                      <a16:colId xmlns:a16="http://schemas.microsoft.com/office/drawing/2014/main" val="296646234"/>
                    </a:ext>
                  </a:extLst>
                </a:gridCol>
                <a:gridCol w="6660000">
                  <a:extLst>
                    <a:ext uri="{9D8B030D-6E8A-4147-A177-3AD203B41FA5}">
                      <a16:colId xmlns:a16="http://schemas.microsoft.com/office/drawing/2014/main" val="1406967251"/>
                    </a:ext>
                  </a:extLst>
                </a:gridCol>
              </a:tblGrid>
              <a:tr h="140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Cultivo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Participación anual Jun - jul 2025 (%)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espera una mayor oferta desde los departamentos de: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735301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Jengibre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25,53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Bogotá, Nariño, Putumayo y Antioquia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043599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Ulluco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20,25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Nariño, Cauca, Boyacá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258470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Yuca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Meta, Córdoba, Antioquia y Bolívar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974816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Ñame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17,86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Bolívar, Córdoba, Antioquia y Sucre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821701"/>
                  </a:ext>
                </a:extLst>
              </a:tr>
              <a:tr h="1642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Arracacha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17,42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Tolima, Norte de Santander, Boyacá y Valle del Cauca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709206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Papa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17,41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Boyacá, Nariño y Antioquia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82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Plátano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16,71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Meta, Arauca, Antioquia y Córdoba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069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40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2" y="212023"/>
            <a:ext cx="88995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verduras y hortalizas esperadas en los meses de Junio y julio de 2026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83159B-FD29-D8E1-23F1-F30FD57F3054}"/>
              </a:ext>
            </a:extLst>
          </p:cNvPr>
          <p:cNvSpPr/>
          <p:nvPr/>
        </p:nvSpPr>
        <p:spPr>
          <a:xfrm>
            <a:off x="7391400" y="6669715"/>
            <a:ext cx="48017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UPRA. </a:t>
            </a:r>
            <a:r>
              <a:rPr lang="es-MX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*Mayor  o aproximado al promedio bimensual (100%/12*2)</a:t>
            </a:r>
            <a:endParaRPr lang="es-CO" sz="8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9CB9840-150F-E6AC-EA93-306DC819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749814"/>
              </p:ext>
            </p:extLst>
          </p:nvPr>
        </p:nvGraphicFramePr>
        <p:xfrm>
          <a:off x="234087" y="1608820"/>
          <a:ext cx="11811600" cy="4737735"/>
        </p:xfrm>
        <a:graphic>
          <a:graphicData uri="http://schemas.openxmlformats.org/drawingml/2006/table">
            <a:tbl>
              <a:tblPr firstRow="1" firstCol="1" bandRow="1"/>
              <a:tblGrid>
                <a:gridCol w="2808000">
                  <a:extLst>
                    <a:ext uri="{9D8B030D-6E8A-4147-A177-3AD203B41FA5}">
                      <a16:colId xmlns:a16="http://schemas.microsoft.com/office/drawing/2014/main" val="1495625291"/>
                    </a:ext>
                  </a:extLst>
                </a:gridCol>
                <a:gridCol w="2199600">
                  <a:extLst>
                    <a:ext uri="{9D8B030D-6E8A-4147-A177-3AD203B41FA5}">
                      <a16:colId xmlns:a16="http://schemas.microsoft.com/office/drawing/2014/main" val="296646234"/>
                    </a:ext>
                  </a:extLst>
                </a:gridCol>
                <a:gridCol w="6804000">
                  <a:extLst>
                    <a:ext uri="{9D8B030D-6E8A-4147-A177-3AD203B41FA5}">
                      <a16:colId xmlns:a16="http://schemas.microsoft.com/office/drawing/2014/main" val="1406967251"/>
                    </a:ext>
                  </a:extLst>
                </a:gridCol>
              </a:tblGrid>
              <a:tr h="1874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Cultivo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Participación anual Jun - jul 2025 (%)*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espera una mayor oferta desde los departamentos de: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735301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Pepino cohombro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Norte de Santander, Santander, Valle del Cauca y Cundinamarca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043599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Ajo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Boyacá, Bogotá y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821701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Pepino de rellenar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Boyacá, Tolima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82682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Boyacá, Norte de Santander y Bolívar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593697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Fríjol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17,36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Antioquia, Boyacá y Nariño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163169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Habichuela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Santander, Antioquia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733855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Pimentón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Santander, Antioquia, Valle del Cauca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557653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Acelga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Bogotá, Boyacá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619292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Repollo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16,87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Antioquia, Cundinamarca, Boyacá y Valle del Cauca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179941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Ají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Norte de Santander, Antioquia, Santander y Bolívar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209196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Lechuga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Antioquia, Nariño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537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Berenjena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16,59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Valle del Cauca, Córdoba, Bogotá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5759298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Cebolla junca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Boyacá, Santander, Valle del Cauca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596762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Apio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16,58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Antioquia, Bogotá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774835"/>
                  </a:ext>
                </a:extLst>
              </a:tr>
              <a:tr h="187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Zanahoria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Boyacá, Antioquia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134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494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B1BB1-0D39-7FD6-6CB5-7C729F85A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83501973-85F3-CBA8-B24E-CD120D0EA29F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A0C77CE-BF69-7D11-9B5B-ED3DB7C88BF5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C9695C7-D3CC-50B0-8CDC-6412059E1360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Conclusiones abastecimiento de alimentos en mayo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DCF37EF-BFD9-CCC0-96D9-E9947BF309B3}"/>
              </a:ext>
            </a:extLst>
          </p:cNvPr>
          <p:cNvSpPr/>
          <p:nvPr/>
        </p:nvSpPr>
        <p:spPr>
          <a:xfrm>
            <a:off x="146820" y="662447"/>
            <a:ext cx="118983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</a:t>
            </a:r>
            <a:r>
              <a:rPr lang="es-MX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ingresaron 641.404 toneladas de alimentos a los principales mercados mayoristas del país, lo que representó una disminución del 2,0% 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frente al mismo mes de 2025.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s-MX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9875" algn="just"/>
            <a:r>
              <a:rPr lang="es-MX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2026 y con respecto a mayo de 2025: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Por grupos de alimentos aumentaron su abastecimiento los pescados (16,8%), las carnes (11,3%), los procesados (5,5%) y las verduras y hortalizas (0,5%). Disminuyeron su abastecimiento los tubérculos, raíces y plátanos (-7,5%), los lácteos y huevos (-4,8%), las frutas (-3,7%) y los granos y cereales (-0,5%).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mayores reducciones en la oferta se presentaron en la papa, el plátano, la cebolla cabezona, la zanahoria, el maracuyá y la yuca.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los productos con mayor crecimiento están la arveja verde, el ajo, el maíz, la fresa, la pera y la lechuga.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abastecimiento aumentó en 8 de las 23 ciudades donde se ubican las principales centrales mayoristas del país.</a:t>
            </a:r>
          </a:p>
          <a:p>
            <a:pPr algn="just"/>
            <a:endParaRPr lang="es-MX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9875" algn="just"/>
            <a:r>
              <a:rPr lang="es-MX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periodo enero - mayo de 2026 y con respecto a los mismos meses de 2025: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abastecimiento de alimentos registró un crecimiento del 2,5%.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Todos los grupos de alimentos, con excepción de tubérculos, raíces y plátanos, registraron incrementos en su abastecimiento.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reducción en el abastecimiento de tubérculos, raíces y plátanos se atribuye principalmente a: Papa, por  una menor oferta desde Nariño. Plátano, por menores volúmenes desde Arauca</a:t>
            </a:r>
            <a:r>
              <a:rPr lang="es-MX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Meta 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y Antioquia. Yuca, afectada por un descenso en las cosechas procedentes de Meta, Antioquia y Córdoba.</a:t>
            </a:r>
          </a:p>
        </p:txBody>
      </p:sp>
    </p:spTree>
    <p:extLst>
      <p:ext uri="{BB962C8B-B14F-4D97-AF65-F5344CB8AC3E}">
        <p14:creationId xmlns:p14="http://schemas.microsoft.com/office/powerpoint/2010/main" val="2212732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Junio 09 de 2026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1281611"/>
            <a:ext cx="9823269" cy="378565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Abastecimiento de alimentos en centrales mayoristas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Mayo de 2026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09 de 2026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075" y="212023"/>
            <a:ext cx="8858533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abastecimiento por grupo de alimentos Principales centrales mayoristas</a:t>
            </a:r>
            <a:br>
              <a:rPr lang="es-MX" sz="2400" dirty="0"/>
            </a:br>
            <a:r>
              <a:rPr lang="es-MX" sz="2400" dirty="0"/>
              <a:t>Mayo (2026/2025)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E550A21-583D-7FBE-6302-9562E532219E}"/>
              </a:ext>
            </a:extLst>
          </p:cNvPr>
          <p:cNvSpPr/>
          <p:nvPr/>
        </p:nvSpPr>
        <p:spPr>
          <a:xfrm>
            <a:off x="834054" y="1290567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por grupo de alimentos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3075EED-AA93-8D8A-3B48-058061B09424}"/>
              </a:ext>
            </a:extLst>
          </p:cNvPr>
          <p:cNvSpPr txBox="1"/>
          <p:nvPr/>
        </p:nvSpPr>
        <p:spPr>
          <a:xfrm>
            <a:off x="130207" y="5828359"/>
            <a:ext cx="59223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O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En mayo de 2026</a:t>
            </a:r>
            <a:r>
              <a:rPr lang="es-CO" sz="18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s-CO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el abastecimiento de alimentos disminuyó 2,0% </a:t>
            </a:r>
            <a:r>
              <a:rPr lang="es-CO" sz="18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con respecto a mayo del año anterior.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D28290A-5334-CC8B-9F46-16627EFA7B7D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B925388-DC5F-8E2A-96AE-57921A56C4A9}"/>
              </a:ext>
            </a:extLst>
          </p:cNvPr>
          <p:cNvSpPr txBox="1"/>
          <p:nvPr/>
        </p:nvSpPr>
        <p:spPr>
          <a:xfrm>
            <a:off x="6108478" y="5822263"/>
            <a:ext cx="59223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O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En lo corrido de</a:t>
            </a:r>
            <a:r>
              <a:rPr lang="es-CO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2026 (enero – mayo)</a:t>
            </a:r>
            <a:r>
              <a:rPr lang="es-CO" sz="18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s-CO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el abastecimiento de alimentos aumentó 2,</a:t>
            </a:r>
            <a:r>
              <a:rPr lang="es-CO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5</a:t>
            </a:r>
            <a:r>
              <a:rPr lang="es-CO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% </a:t>
            </a:r>
            <a:r>
              <a:rPr lang="es-CO" sz="18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con respecto a los mismos meses de 2025.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BDFE5F6-43BC-E240-EB4A-62CAC33A65D7}"/>
              </a:ext>
            </a:extLst>
          </p:cNvPr>
          <p:cNvSpPr/>
          <p:nvPr/>
        </p:nvSpPr>
        <p:spPr>
          <a:xfrm>
            <a:off x="6930047" y="1297493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por grupo de alimentos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Enero – 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5850351"/>
              </p:ext>
            </p:extLst>
          </p:nvPr>
        </p:nvGraphicFramePr>
        <p:xfrm>
          <a:off x="-2254" y="1983042"/>
          <a:ext cx="6076377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9DCE6E8-E263-DF6C-D430-B909A0F763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531536"/>
              </p:ext>
            </p:extLst>
          </p:nvPr>
        </p:nvGraphicFramePr>
        <p:xfrm>
          <a:off x="6117873" y="1983040"/>
          <a:ext cx="6076377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7515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121A6-48BD-5697-F4CB-8B51E06F7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E685320-1ED4-5BC4-7883-8F0835F0A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42646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Abastecimiento mensual de alimentos en centrales mayoristas 2024-2026. Miles de toneladas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E145F87-2B4A-682F-B2A1-7077BB84D2DD}"/>
              </a:ext>
            </a:extLst>
          </p:cNvPr>
          <p:cNvSpPr txBox="1"/>
          <p:nvPr/>
        </p:nvSpPr>
        <p:spPr>
          <a:xfrm>
            <a:off x="98093" y="4752324"/>
            <a:ext cx="1199581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En mayo de 2026 ingresaron a las principales centrales mayoristas del país 641.404 toneladas de alimentos, lo que representó una reducción de 12.848 toneladas frente al mismo mes del año anterior.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Durante los cinco meses observados de 2026, el abastecimiento se mantuvo por encima de los volúmenes reportados en cuatro meses, en relación con los mismos meses de 2025.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645AED2-390F-0942-7366-E127777D82FE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5605CA2-ADF8-5BB7-054C-CABDEAC87D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688523"/>
              </p:ext>
            </p:extLst>
          </p:nvPr>
        </p:nvGraphicFramePr>
        <p:xfrm>
          <a:off x="-4586" y="682384"/>
          <a:ext cx="12201173" cy="4102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6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abastecimiento</a:t>
            </a:r>
            <a:br>
              <a:rPr lang="es-MX" sz="2400" dirty="0"/>
            </a:br>
            <a:r>
              <a:rPr lang="es-MX" sz="2400" dirty="0"/>
              <a:t>Principales frutas </a:t>
            </a:r>
            <a:br>
              <a:rPr lang="es-MX" sz="2400" dirty="0"/>
            </a:br>
            <a:r>
              <a:rPr lang="es-MX" sz="2400" dirty="0"/>
              <a:t>Mayo (2026/2025)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0EE5C6D-D800-B9D3-F794-57264F801BFB}"/>
              </a:ext>
            </a:extLst>
          </p:cNvPr>
          <p:cNvSpPr/>
          <p:nvPr/>
        </p:nvSpPr>
        <p:spPr>
          <a:xfrm>
            <a:off x="6945675" y="1293615"/>
            <a:ext cx="4485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Enero – 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23628EE-74BF-98AA-A55E-B2148E42906E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076BEE2-F81F-A0CB-AE6C-8B7E1CB4CC09}"/>
              </a:ext>
            </a:extLst>
          </p:cNvPr>
          <p:cNvSpPr/>
          <p:nvPr/>
        </p:nvSpPr>
        <p:spPr>
          <a:xfrm>
            <a:off x="967404" y="1290567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Mayo (2026/2025)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1627165"/>
              </p:ext>
            </p:extLst>
          </p:nvPr>
        </p:nvGraphicFramePr>
        <p:xfrm>
          <a:off x="-6362" y="1870313"/>
          <a:ext cx="6165873" cy="4984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739678"/>
              </p:ext>
            </p:extLst>
          </p:nvPr>
        </p:nvGraphicFramePr>
        <p:xfrm>
          <a:off x="6055304" y="1877528"/>
          <a:ext cx="6151465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08625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abastecimiento </a:t>
            </a:r>
            <a:br>
              <a:rPr lang="es-MX" sz="2400" dirty="0"/>
            </a:br>
            <a:r>
              <a:rPr lang="es-MX" sz="2400" dirty="0"/>
              <a:t>Tubérculos, raíces y plátanos</a:t>
            </a:r>
            <a:br>
              <a:rPr lang="es-MX" sz="2400" dirty="0"/>
            </a:br>
            <a:r>
              <a:rPr lang="es-MX" sz="2400" dirty="0"/>
              <a:t>Mayo (2026/2025)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B644FBA-36AC-1C4A-9CCC-F6162F3AA143}"/>
              </a:ext>
            </a:extLst>
          </p:cNvPr>
          <p:cNvSpPr/>
          <p:nvPr/>
        </p:nvSpPr>
        <p:spPr>
          <a:xfrm>
            <a:off x="6945675" y="1293615"/>
            <a:ext cx="4485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Enero – 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F3AD0DF-340D-77B6-6C71-0CBE5E595924}"/>
              </a:ext>
            </a:extLst>
          </p:cNvPr>
          <p:cNvSpPr/>
          <p:nvPr/>
        </p:nvSpPr>
        <p:spPr>
          <a:xfrm>
            <a:off x="967404" y="1290567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Mayo (2026/2025)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738802"/>
              </p:ext>
            </p:extLst>
          </p:nvPr>
        </p:nvGraphicFramePr>
        <p:xfrm>
          <a:off x="-5963" y="1800916"/>
          <a:ext cx="6165076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532048"/>
              </p:ext>
            </p:extLst>
          </p:nvPr>
        </p:nvGraphicFramePr>
        <p:xfrm>
          <a:off x="6022562" y="1800916"/>
          <a:ext cx="6166675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2276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abastecimiento </a:t>
            </a:r>
            <a:br>
              <a:rPr lang="es-MX" sz="2400" dirty="0"/>
            </a:br>
            <a:r>
              <a:rPr lang="es-MX" sz="2400" dirty="0"/>
              <a:t>Principales verduras y hortalizas</a:t>
            </a:r>
            <a:br>
              <a:rPr lang="es-MX" sz="2400" dirty="0"/>
            </a:br>
            <a:r>
              <a:rPr lang="es-MX" sz="2400" dirty="0"/>
              <a:t>Mayo (2026/2025)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89EA829-7F4F-2047-2597-8C99EA2EB0BF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D1C5745-6A7C-6D2B-569C-AAAC81174709}"/>
              </a:ext>
            </a:extLst>
          </p:cNvPr>
          <p:cNvSpPr/>
          <p:nvPr/>
        </p:nvSpPr>
        <p:spPr>
          <a:xfrm>
            <a:off x="6945675" y="1293615"/>
            <a:ext cx="4485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Enero – 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3B2039A-5556-D447-F569-4120EC448139}"/>
              </a:ext>
            </a:extLst>
          </p:cNvPr>
          <p:cNvSpPr/>
          <p:nvPr/>
        </p:nvSpPr>
        <p:spPr>
          <a:xfrm>
            <a:off x="967404" y="1290567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Mayo (2026/2025)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7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650013"/>
              </p:ext>
            </p:extLst>
          </p:nvPr>
        </p:nvGraphicFramePr>
        <p:xfrm>
          <a:off x="-6603" y="1867591"/>
          <a:ext cx="6223505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7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605811"/>
              </p:ext>
            </p:extLst>
          </p:nvPr>
        </p:nvGraphicFramePr>
        <p:xfrm>
          <a:off x="5964303" y="1949506"/>
          <a:ext cx="6223504" cy="48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2960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abastecimiento por ciudades donde están las principales centrales mayoristas</a:t>
            </a:r>
            <a:br>
              <a:rPr lang="es-MX" sz="2400" dirty="0"/>
            </a:br>
            <a:r>
              <a:rPr lang="es-MX" sz="2400" dirty="0"/>
              <a:t>Mayo (2026/2025)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83159B-FD29-D8E1-23F1-F30FD57F3054}"/>
              </a:ext>
            </a:extLst>
          </p:cNvPr>
          <p:cNvSpPr/>
          <p:nvPr/>
        </p:nvSpPr>
        <p:spPr>
          <a:xfrm>
            <a:off x="10216712" y="6669715"/>
            <a:ext cx="19764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E42F0D4-6B9A-8F50-5253-F3E185F82561}"/>
              </a:ext>
            </a:extLst>
          </p:cNvPr>
          <p:cNvSpPr/>
          <p:nvPr/>
        </p:nvSpPr>
        <p:spPr>
          <a:xfrm>
            <a:off x="6945675" y="1293615"/>
            <a:ext cx="4485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Enero – mayo (2026/2025)</a:t>
            </a:r>
            <a:endParaRPr lang="es-CO" sz="16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230B4E6-531F-603C-7DE1-8C9FECB6F42A}"/>
              </a:ext>
            </a:extLst>
          </p:cNvPr>
          <p:cNvSpPr/>
          <p:nvPr/>
        </p:nvSpPr>
        <p:spPr>
          <a:xfrm>
            <a:off x="967404" y="1290567"/>
            <a:ext cx="4002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Variación (%) </a:t>
            </a:r>
          </a:p>
          <a:p>
            <a:pPr algn="ctr"/>
            <a:r>
              <a:rPr lang="es-MX" sz="1600" b="1" dirty="0">
                <a:solidFill>
                  <a:srgbClr val="7D9837"/>
                </a:solidFill>
                <a:latin typeface="+mj-lt"/>
                <a:cs typeface="Arial" panose="020B0604020202020204" pitchFamily="34" charset="0"/>
              </a:rPr>
              <a:t>Mayo (2026/2025)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943656"/>
              </p:ext>
            </p:extLst>
          </p:nvPr>
        </p:nvGraphicFramePr>
        <p:xfrm>
          <a:off x="-2760" y="1896166"/>
          <a:ext cx="6158670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9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930393"/>
              </p:ext>
            </p:extLst>
          </p:nvPr>
        </p:nvGraphicFramePr>
        <p:xfrm>
          <a:off x="6016613" y="1895777"/>
          <a:ext cx="6173078" cy="497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847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603" y="212023"/>
            <a:ext cx="8664166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frutas esperadas en los meses de </a:t>
            </a:r>
            <a:br>
              <a:rPr lang="es-MX" sz="2400" dirty="0"/>
            </a:br>
            <a:r>
              <a:rPr lang="es-MX" sz="2400" dirty="0"/>
              <a:t>Junio y julio de 2026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EA92314-3BA4-5F8B-268A-4E50A5144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007752"/>
              </p:ext>
            </p:extLst>
          </p:nvPr>
        </p:nvGraphicFramePr>
        <p:xfrm>
          <a:off x="403556" y="1093120"/>
          <a:ext cx="11415600" cy="4737735"/>
        </p:xfrm>
        <a:graphic>
          <a:graphicData uri="http://schemas.openxmlformats.org/drawingml/2006/table">
            <a:tbl>
              <a:tblPr firstRow="1" firstCol="1" bandRow="1"/>
              <a:tblGrid>
                <a:gridCol w="2556000">
                  <a:extLst>
                    <a:ext uri="{9D8B030D-6E8A-4147-A177-3AD203B41FA5}">
                      <a16:colId xmlns:a16="http://schemas.microsoft.com/office/drawing/2014/main" val="1495625291"/>
                    </a:ext>
                  </a:extLst>
                </a:gridCol>
                <a:gridCol w="2199600">
                  <a:extLst>
                    <a:ext uri="{9D8B030D-6E8A-4147-A177-3AD203B41FA5}">
                      <a16:colId xmlns:a16="http://schemas.microsoft.com/office/drawing/2014/main" val="296646234"/>
                    </a:ext>
                  </a:extLst>
                </a:gridCol>
                <a:gridCol w="6660000">
                  <a:extLst>
                    <a:ext uri="{9D8B030D-6E8A-4147-A177-3AD203B41FA5}">
                      <a16:colId xmlns:a16="http://schemas.microsoft.com/office/drawing/2014/main" val="1406967251"/>
                    </a:ext>
                  </a:extLst>
                </a:gridCol>
              </a:tblGrid>
              <a:tr h="1874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Cultivo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Participación anual Jun - jul 2025 (%)*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6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espera una mayor oferta desde los departamentos de:</a:t>
                      </a:r>
                      <a:endParaRPr lang="es-CO" sz="20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89" marR="674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735301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Pera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24,05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Boyacá, Bogotá, Valle del Cauca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043599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Pitahaya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20,37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Huila, Boyacá, Valle del Cauca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916344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Mandarina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19,93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Santander, Cundinamarca, Caldas y Valle del Cauca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636823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Tangelo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19,32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Meta, Cundinamarca, Santander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441257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Naranja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Caldas, Quindío, Antioquia y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276567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Guanábana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Santander, Boyacá, Valle del Cauca y Tolima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7825474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Kiwi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Bogotá, Valle del Cauca, Cundinamarca y Antioquia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686451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Piña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18,33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Santander, Valle del Cauca, Quindío y Antioquia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3848945"/>
                  </a:ext>
                </a:extLst>
              </a:tr>
              <a:tr h="1727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Aguacate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Antioquia, Tolima, Caldas y Quindío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0734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Granadilla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Antioquia, Cundinamarca, Huila y Nariño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53558"/>
                  </a:ext>
                </a:extLst>
              </a:tr>
              <a:tr h="166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Mora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Cundinamarca, Santander, Boyacá y Norte de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37988"/>
                  </a:ext>
                </a:extLst>
              </a:tr>
              <a:tr h="2641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Limón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17,43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Santander, Tolima, Antioquia y Huila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884457"/>
                  </a:ext>
                </a:extLst>
              </a:tr>
              <a:tr h="2641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Durazno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17,03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Norte de Santander, Santander, Boyacá y Bogotá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115145"/>
                  </a:ext>
                </a:extLst>
              </a:tr>
              <a:tr h="2641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Papaya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16,96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Meta, Córdoba, Valle del Cauca y Casanare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264474"/>
                  </a:ext>
                </a:extLst>
              </a:tr>
              <a:tr h="2641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Uva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16,94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8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Valle del Cauca, Huila, Bogotá y Santander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08468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5372CBC4-F57B-73DB-75FD-914B77E83363}"/>
              </a:ext>
            </a:extLst>
          </p:cNvPr>
          <p:cNvSpPr/>
          <p:nvPr/>
        </p:nvSpPr>
        <p:spPr>
          <a:xfrm>
            <a:off x="7454348" y="6669715"/>
            <a:ext cx="473882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SIPSA-DANE. Cálculos UPRA. </a:t>
            </a:r>
            <a:r>
              <a:rPr lang="es-MX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 Mayor  o aproximado al promedio bimensual (100%/12*2)</a:t>
            </a:r>
            <a:endParaRPr lang="es-CO" sz="8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092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UPRA 202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236C9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UPRA 2023">
    <a:majorFont>
      <a:latin typeface="Nunito Sans ExtraBold"/>
      <a:ea typeface=""/>
      <a:cs typeface=""/>
    </a:majorFont>
    <a:minorFont>
      <a:latin typeface="Nunito San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5221</TotalTime>
  <Words>1225</Words>
  <Application>Microsoft Office PowerPoint</Application>
  <PresentationFormat>Panorámica</PresentationFormat>
  <Paragraphs>212</Paragraphs>
  <Slides>13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Wingdings</vt:lpstr>
      <vt:lpstr>Nunito Sans</vt:lpstr>
      <vt:lpstr>Arial</vt:lpstr>
      <vt:lpstr>Nunito Sans (Cuerpo)</vt:lpstr>
      <vt:lpstr>Nunito Sans ExtraBold</vt:lpstr>
      <vt:lpstr>Calibri</vt:lpstr>
      <vt:lpstr>Tema de Office</vt:lpstr>
      <vt:lpstr>Presentación de PowerPoint</vt:lpstr>
      <vt:lpstr>Presentación de PowerPoint</vt:lpstr>
      <vt:lpstr>Variación (%) del abastecimiento por grupo de alimentos Principales centrales mayoristas Mayo (2026/2025)</vt:lpstr>
      <vt:lpstr>Abastecimiento mensual de alimentos en centrales mayoristas 2024-2026. Miles de toneladas</vt:lpstr>
      <vt:lpstr>Variación (%) del abastecimiento Principales frutas  Mayo (2026/2025)</vt:lpstr>
      <vt:lpstr>Variación (%) del abastecimiento  Tubérculos, raíces y plátanos Mayo (2026/2025)</vt:lpstr>
      <vt:lpstr>Variación (%) del abastecimiento  Principales verduras y hortalizas Mayo (2026/2025)</vt:lpstr>
      <vt:lpstr>Variación (%) del abastecimiento por ciudades donde están las principales centrales mayoristas Mayo (2026/2025)</vt:lpstr>
      <vt:lpstr>Principales frutas esperadas en los meses de  Junio y julio de 2026</vt:lpstr>
      <vt:lpstr>Tubérculos, raíces y plátanos esperados en los meses de Junio y julio de 2026</vt:lpstr>
      <vt:lpstr>Principales verduras y hortalizas esperadas en los meses de Junio y julio de 2026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Alexander Rodríguez Romero</cp:lastModifiedBy>
  <cp:revision>22</cp:revision>
  <dcterms:created xsi:type="dcterms:W3CDTF">2019-02-12T04:28:07Z</dcterms:created>
  <dcterms:modified xsi:type="dcterms:W3CDTF">2026-06-09T13:24:46Z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