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21"/>
  </p:notesMasterIdLst>
  <p:sldIdLst>
    <p:sldId id="281" r:id="rId5"/>
    <p:sldId id="277" r:id="rId6"/>
    <p:sldId id="273" r:id="rId7"/>
    <p:sldId id="274" r:id="rId8"/>
    <p:sldId id="285" r:id="rId9"/>
    <p:sldId id="299" r:id="rId10"/>
    <p:sldId id="283" r:id="rId11"/>
    <p:sldId id="287" r:id="rId12"/>
    <p:sldId id="289" r:id="rId13"/>
    <p:sldId id="288" r:id="rId14"/>
    <p:sldId id="290" r:id="rId15"/>
    <p:sldId id="291" r:id="rId16"/>
    <p:sldId id="292" r:id="rId17"/>
    <p:sldId id="300" r:id="rId18"/>
    <p:sldId id="298" r:id="rId19"/>
    <p:sldId id="279" r:id="rId20"/>
  </p:sldIdLst>
  <p:sldSz cx="12192000" cy="6858000"/>
  <p:notesSz cx="6858000" cy="9144000"/>
  <p:embeddedFontLst>
    <p:embeddedFont>
      <p:font typeface="Aptos Narrow" panose="020B0004020202020204" pitchFamily="34" charset="0"/>
      <p:regular r:id="rId22"/>
      <p:bold r:id="rId23"/>
      <p:italic r:id="rId24"/>
      <p:boldItalic r:id="rId25"/>
    </p:embeddedFont>
    <p:embeddedFont>
      <p:font typeface="Nunito Sans" pitchFamily="2" charset="0"/>
      <p:regular r:id="rId26"/>
      <p:bold r:id="rId27"/>
      <p:italic r:id="rId28"/>
      <p:boldItalic r:id="rId29"/>
    </p:embeddedFont>
    <p:embeddedFont>
      <p:font typeface="Nunito Sans ExtraBold" pitchFamily="2" charset="0"/>
      <p:bold r:id="rId30"/>
      <p:boldItalic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DAB5"/>
    <a:srgbClr val="C59E41"/>
    <a:srgbClr val="70AD47"/>
    <a:srgbClr val="236C95"/>
    <a:srgbClr val="7D9837"/>
    <a:srgbClr val="2F753E"/>
    <a:srgbClr val="1F4E79"/>
    <a:srgbClr val="009165"/>
    <a:srgbClr val="27689D"/>
    <a:srgbClr val="00926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7AEBCD4-863E-4CA0-94C3-26C446CDBC48}" v="8" dt="2026-05-06T21:15:40.639"/>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147" autoAdjust="0"/>
    <p:restoredTop sz="96023" autoAdjust="0"/>
  </p:normalViewPr>
  <p:slideViewPr>
    <p:cSldViewPr snapToGrid="0">
      <p:cViewPr varScale="1">
        <p:scale>
          <a:sx n="106" d="100"/>
          <a:sy n="106" d="100"/>
        </p:scale>
        <p:origin x="1068" y="108"/>
      </p:cViewPr>
      <p:guideLst/>
    </p:cSldViewPr>
  </p:slideViewPr>
  <p:notesTextViewPr>
    <p:cViewPr>
      <p:scale>
        <a:sx n="1" d="1"/>
        <a:sy n="1" d="1"/>
      </p:scale>
      <p:origin x="0" y="0"/>
    </p:cViewPr>
  </p:notesTextViewPr>
  <p:notesViewPr>
    <p:cSldViewPr snapToGrid="0">
      <p:cViewPr varScale="1">
        <p:scale>
          <a:sx n="70" d="100"/>
          <a:sy n="70" d="100"/>
        </p:scale>
        <p:origin x="2388"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5.fntdata"/><Relationship Id="rId3" Type="http://schemas.openxmlformats.org/officeDocument/2006/relationships/customXml" Target="../customXml/item3.xml"/><Relationship Id="rId21" Type="http://schemas.openxmlformats.org/officeDocument/2006/relationships/notesMaster" Target="notesMasters/notesMaster1.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4.fntdata"/><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8.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3.fntdata"/><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2.fntdata"/><Relationship Id="rId28" Type="http://schemas.openxmlformats.org/officeDocument/2006/relationships/font" Target="fonts/font7.fntdata"/><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0.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tableStyles" Target="tableStyle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Nunito Sans" panose="00000500000000000000" pitchFamily="2" charset="0"/>
              </a:defRPr>
            </a:lvl1pPr>
          </a:lstStyle>
          <a:p>
            <a:endParaRPr lang="es-CO"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Nunito Sans" panose="00000500000000000000" pitchFamily="2" charset="0"/>
              </a:defRPr>
            </a:lvl1pPr>
          </a:lstStyle>
          <a:p>
            <a:fld id="{33F08BD4-7D12-41EE-B6F2-011DE6E9A97D}" type="datetimeFigureOut">
              <a:rPr lang="es-CO" smtClean="0"/>
              <a:pPr/>
              <a:t>6/05/2026</a:t>
            </a:fld>
            <a:endParaRPr lang="es-CO"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O" dirty="0"/>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Nunito Sans" panose="00000500000000000000" pitchFamily="2" charset="0"/>
              </a:defRPr>
            </a:lvl1pPr>
          </a:lstStyle>
          <a:p>
            <a:endParaRPr lang="es-CO"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Nunito Sans" panose="00000500000000000000" pitchFamily="2" charset="0"/>
              </a:defRPr>
            </a:lvl1pPr>
          </a:lstStyle>
          <a:p>
            <a:fld id="{CFF1DC31-9DF6-4E87-BB41-49CE280BEA01}" type="slidenum">
              <a:rPr lang="es-CO" smtClean="0"/>
              <a:pPr/>
              <a:t>‹Nº›</a:t>
            </a:fld>
            <a:endParaRPr lang="es-CO" dirty="0"/>
          </a:p>
        </p:txBody>
      </p:sp>
    </p:spTree>
    <p:extLst>
      <p:ext uri="{BB962C8B-B14F-4D97-AF65-F5344CB8AC3E}">
        <p14:creationId xmlns:p14="http://schemas.microsoft.com/office/powerpoint/2010/main" val="36173034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Nunito Sans" panose="00000500000000000000" pitchFamily="2" charset="0"/>
        <a:ea typeface="+mn-ea"/>
        <a:cs typeface="+mn-cs"/>
      </a:defRPr>
    </a:lvl1pPr>
    <a:lvl2pPr marL="457200" algn="l" defTabSz="914400" rtl="0" eaLnBrk="1" latinLnBrk="0" hangingPunct="1">
      <a:defRPr sz="1200" kern="1200">
        <a:solidFill>
          <a:schemeClr val="tx1"/>
        </a:solidFill>
        <a:latin typeface="Nunito Sans" panose="00000500000000000000" pitchFamily="2" charset="0"/>
        <a:ea typeface="+mn-ea"/>
        <a:cs typeface="+mn-cs"/>
      </a:defRPr>
    </a:lvl2pPr>
    <a:lvl3pPr marL="914400" algn="l" defTabSz="914400" rtl="0" eaLnBrk="1" latinLnBrk="0" hangingPunct="1">
      <a:defRPr sz="1200" kern="1200">
        <a:solidFill>
          <a:schemeClr val="tx1"/>
        </a:solidFill>
        <a:latin typeface="Nunito Sans" panose="00000500000000000000" pitchFamily="2" charset="0"/>
        <a:ea typeface="+mn-ea"/>
        <a:cs typeface="+mn-cs"/>
      </a:defRPr>
    </a:lvl3pPr>
    <a:lvl4pPr marL="1371600" algn="l" defTabSz="914400" rtl="0" eaLnBrk="1" latinLnBrk="0" hangingPunct="1">
      <a:defRPr sz="1200" kern="1200">
        <a:solidFill>
          <a:schemeClr val="tx1"/>
        </a:solidFill>
        <a:latin typeface="Nunito Sans" panose="00000500000000000000" pitchFamily="2" charset="0"/>
        <a:ea typeface="+mn-ea"/>
        <a:cs typeface="+mn-cs"/>
      </a:defRPr>
    </a:lvl4pPr>
    <a:lvl5pPr marL="1828800" algn="l" defTabSz="914400" rtl="0" eaLnBrk="1" latinLnBrk="0" hangingPunct="1">
      <a:defRPr sz="1200" kern="1200">
        <a:solidFill>
          <a:schemeClr val="tx1"/>
        </a:solidFill>
        <a:latin typeface="Nunito Sans" panose="00000500000000000000" pitchFamily="2"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5</a:t>
            </a:fld>
            <a:endParaRPr lang="es-CO" dirty="0"/>
          </a:p>
        </p:txBody>
      </p:sp>
    </p:spTree>
    <p:extLst>
      <p:ext uri="{BB962C8B-B14F-4D97-AF65-F5344CB8AC3E}">
        <p14:creationId xmlns:p14="http://schemas.microsoft.com/office/powerpoint/2010/main" val="19475935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6</a:t>
            </a:fld>
            <a:endParaRPr lang="es-CO" dirty="0"/>
          </a:p>
        </p:txBody>
      </p:sp>
    </p:spTree>
    <p:extLst>
      <p:ext uri="{BB962C8B-B14F-4D97-AF65-F5344CB8AC3E}">
        <p14:creationId xmlns:p14="http://schemas.microsoft.com/office/powerpoint/2010/main" val="30912015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11</a:t>
            </a:fld>
            <a:endParaRPr lang="es-CO" dirty="0"/>
          </a:p>
        </p:txBody>
      </p:sp>
    </p:spTree>
    <p:extLst>
      <p:ext uri="{BB962C8B-B14F-4D97-AF65-F5344CB8AC3E}">
        <p14:creationId xmlns:p14="http://schemas.microsoft.com/office/powerpoint/2010/main" val="2894269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dirty="0"/>
          </a:p>
        </p:txBody>
      </p:sp>
      <p:sp>
        <p:nvSpPr>
          <p:cNvPr id="4" name="Marcador de número de diapositiva 3"/>
          <p:cNvSpPr>
            <a:spLocks noGrp="1"/>
          </p:cNvSpPr>
          <p:nvPr>
            <p:ph type="sldNum" sz="quarter" idx="5"/>
          </p:nvPr>
        </p:nvSpPr>
        <p:spPr/>
        <p:txBody>
          <a:bodyPr/>
          <a:lstStyle/>
          <a:p>
            <a:fld id="{CFF1DC31-9DF6-4E87-BB41-49CE280BEA01}" type="slidenum">
              <a:rPr lang="es-CO" smtClean="0"/>
              <a:pPr/>
              <a:t>12</a:t>
            </a:fld>
            <a:endParaRPr lang="es-CO" dirty="0"/>
          </a:p>
        </p:txBody>
      </p:sp>
    </p:spTree>
    <p:extLst>
      <p:ext uri="{BB962C8B-B14F-4D97-AF65-F5344CB8AC3E}">
        <p14:creationId xmlns:p14="http://schemas.microsoft.com/office/powerpoint/2010/main" val="2618918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Pr>
        <a:solidFill>
          <a:schemeClr val="bg1"/>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ctr">
            <a:normAutofit/>
          </a:bodyPr>
          <a:lstStyle>
            <a:lvl1pPr algn="ctr">
              <a:defRPr sz="4400"/>
            </a:lvl1pPr>
          </a:lstStyle>
          <a:p>
            <a:r>
              <a:rPr lang="es-ES" dirty="0"/>
              <a:t>Haga clic para modificar el estilo de título del patrón</a:t>
            </a:r>
            <a:endParaRPr lang="en-US" dirty="0"/>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dirty="0"/>
              <a:t>Haga clic para editar el estilo de subtítulo del patrón</a:t>
            </a:r>
            <a:endParaRPr lang="en-US" dirty="0"/>
          </a:p>
        </p:txBody>
      </p:sp>
      <p:sp>
        <p:nvSpPr>
          <p:cNvPr id="4" name="Marcador de fecha 3"/>
          <p:cNvSpPr>
            <a:spLocks noGrp="1"/>
          </p:cNvSpPr>
          <p:nvPr>
            <p:ph type="dt" sz="half" idx="10"/>
          </p:nvPr>
        </p:nvSpPr>
        <p:spPr/>
        <p:txBody>
          <a:bodyPr/>
          <a:lstStyle/>
          <a:p>
            <a:fld id="{DFF54713-5269-4F50-8B2F-CA7ED317C641}" type="datetimeFigureOut">
              <a:rPr lang="en-US" smtClean="0"/>
              <a:t>5/6/2026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2714523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Haga clic para modificar el estilo de título del patrón</a:t>
            </a:r>
            <a:endParaRPr lang="en-US" dirty="0"/>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fecha 3"/>
          <p:cNvSpPr>
            <a:spLocks noGrp="1"/>
          </p:cNvSpPr>
          <p:nvPr>
            <p:ph type="dt" sz="half" idx="10"/>
          </p:nvPr>
        </p:nvSpPr>
        <p:spPr/>
        <p:txBody>
          <a:bodyPr/>
          <a:lstStyle/>
          <a:p>
            <a:fld id="{DFF54713-5269-4F50-8B2F-CA7ED317C641}" type="datetimeFigureOut">
              <a:rPr lang="en-US" smtClean="0"/>
              <a:t>5/6/2026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19900603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dirty="0"/>
              <a:t>Haga clic para modificar el estilo de título del patrón</a:t>
            </a:r>
            <a:endParaRPr lang="en-US" dirty="0"/>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DFF54713-5269-4F50-8B2F-CA7ED317C641}" type="datetimeFigureOut">
              <a:rPr lang="en-US" smtClean="0"/>
              <a:t>5/6/2026</a:t>
            </a:fld>
            <a:endParaRPr lang="en-US"/>
          </a:p>
        </p:txBody>
      </p:sp>
      <p:sp>
        <p:nvSpPr>
          <p:cNvPr id="5" name="Marcador de pie de página 4"/>
          <p:cNvSpPr>
            <a:spLocks noGrp="1"/>
          </p:cNvSpPr>
          <p:nvPr>
            <p:ph type="ftr" sz="quarter" idx="11"/>
          </p:nvPr>
        </p:nvSpPr>
        <p:spPr/>
        <p:txBody>
          <a:bodyPr/>
          <a:lstStyle/>
          <a:p>
            <a:endParaRPr lang="en-US"/>
          </a:p>
        </p:txBody>
      </p:sp>
      <p:sp>
        <p:nvSpPr>
          <p:cNvPr id="6" name="Marcador de número de diapositiva 5"/>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42387667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n-US"/>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fecha 4"/>
          <p:cNvSpPr>
            <a:spLocks noGrp="1"/>
          </p:cNvSpPr>
          <p:nvPr>
            <p:ph type="dt" sz="half" idx="10"/>
          </p:nvPr>
        </p:nvSpPr>
        <p:spPr/>
        <p:txBody>
          <a:bodyPr/>
          <a:lstStyle/>
          <a:p>
            <a:fld id="{DFF54713-5269-4F50-8B2F-CA7ED317C641}" type="datetimeFigureOut">
              <a:rPr lang="en-US" smtClean="0"/>
              <a:t>5/6/2026</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3630475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ación">
    <p:spTree>
      <p:nvGrpSpPr>
        <p:cNvPr id="1" name=""/>
        <p:cNvGrpSpPr/>
        <p:nvPr/>
      </p:nvGrpSpPr>
      <p:grpSpPr>
        <a:xfrm>
          <a:off x="0" y="0"/>
          <a:ext cx="0" cy="0"/>
          <a:chOff x="0" y="0"/>
          <a:chExt cx="0" cy="0"/>
        </a:xfrm>
      </p:grpSpPr>
      <p:sp>
        <p:nvSpPr>
          <p:cNvPr id="3" name="Marcador de texto 2"/>
          <p:cNvSpPr>
            <a:spLocks noGrp="1"/>
          </p:cNvSpPr>
          <p:nvPr>
            <p:ph type="body" idx="1"/>
          </p:nvPr>
        </p:nvSpPr>
        <p:spPr>
          <a:xfrm>
            <a:off x="839788" y="1681163"/>
            <a:ext cx="5157787" cy="823912"/>
          </a:xfrm>
        </p:spPr>
        <p:txBody>
          <a:bodyPr anchor="b"/>
          <a:lstStyle>
            <a:lvl1pPr marL="0" indent="0">
              <a:buNone/>
              <a:defRPr sz="2400" b="1">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dirty="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solidFill>
                  <a:srgbClr val="236C95"/>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Marcador de fecha 6"/>
          <p:cNvSpPr>
            <a:spLocks noGrp="1"/>
          </p:cNvSpPr>
          <p:nvPr>
            <p:ph type="dt" sz="half" idx="10"/>
          </p:nvPr>
        </p:nvSpPr>
        <p:spPr/>
        <p:txBody>
          <a:bodyPr/>
          <a:lstStyle/>
          <a:p>
            <a:fld id="{DFF54713-5269-4F50-8B2F-CA7ED317C641}" type="datetimeFigureOut">
              <a:rPr lang="en-US" smtClean="0"/>
              <a:t>5/6/2026</a:t>
            </a:fld>
            <a:endParaRPr lang="en-US"/>
          </a:p>
        </p:txBody>
      </p:sp>
      <p:sp>
        <p:nvSpPr>
          <p:cNvPr id="8" name="Marcador de pie de página 7"/>
          <p:cNvSpPr>
            <a:spLocks noGrp="1"/>
          </p:cNvSpPr>
          <p:nvPr>
            <p:ph type="ftr" sz="quarter" idx="11"/>
          </p:nvPr>
        </p:nvSpPr>
        <p:spPr/>
        <p:txBody>
          <a:bodyPr/>
          <a:lstStyle/>
          <a:p>
            <a:endParaRPr lang="en-US"/>
          </a:p>
        </p:txBody>
      </p:sp>
      <p:sp>
        <p:nvSpPr>
          <p:cNvPr id="9" name="Marcador de número de diapositiva 8"/>
          <p:cNvSpPr>
            <a:spLocks noGrp="1"/>
          </p:cNvSpPr>
          <p:nvPr>
            <p:ph type="sldNum" sz="quarter" idx="12"/>
          </p:nvPr>
        </p:nvSpPr>
        <p:spPr/>
        <p:txBody>
          <a:bodyPr/>
          <a:lstStyle/>
          <a:p>
            <a:fld id="{DFBFF117-CA8F-4489-8F53-44BE72E1A5B7}" type="slidenum">
              <a:rPr lang="en-US" smtClean="0"/>
              <a:t>‹Nº›</a:t>
            </a:fld>
            <a:endParaRPr lang="en-US"/>
          </a:p>
        </p:txBody>
      </p:sp>
      <p:sp>
        <p:nvSpPr>
          <p:cNvPr id="10" name="Título 1">
            <a:extLst>
              <a:ext uri="{FF2B5EF4-FFF2-40B4-BE49-F238E27FC236}">
                <a16:creationId xmlns:a16="http://schemas.microsoft.com/office/drawing/2014/main" id="{1296243D-14A6-D015-775D-FF5D368A2512}"/>
              </a:ext>
            </a:extLst>
          </p:cNvPr>
          <p:cNvSpPr>
            <a:spLocks noGrp="1"/>
          </p:cNvSpPr>
          <p:nvPr>
            <p:ph type="title"/>
          </p:nvPr>
        </p:nvSpPr>
        <p:spPr>
          <a:xfrm>
            <a:off x="1917469" y="465513"/>
            <a:ext cx="8357062" cy="1088967"/>
          </a:xfrm>
        </p:spPr>
        <p:txBody>
          <a:bodyPr/>
          <a:lstStyle/>
          <a:p>
            <a:r>
              <a:rPr lang="es-ES"/>
              <a:t>Haga clic para modificar el estilo de título del patrón</a:t>
            </a:r>
            <a:endParaRPr lang="en-US"/>
          </a:p>
        </p:txBody>
      </p:sp>
    </p:spTree>
    <p:extLst>
      <p:ext uri="{BB962C8B-B14F-4D97-AF65-F5344CB8AC3E}">
        <p14:creationId xmlns:p14="http://schemas.microsoft.com/office/powerpoint/2010/main" val="23145939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Haga clic para modificar el estilo de título del patrón</a:t>
            </a:r>
            <a:endParaRPr lang="en-US" dirty="0"/>
          </a:p>
        </p:txBody>
      </p:sp>
      <p:sp>
        <p:nvSpPr>
          <p:cNvPr id="3" name="Marcador de fecha 2"/>
          <p:cNvSpPr>
            <a:spLocks noGrp="1"/>
          </p:cNvSpPr>
          <p:nvPr>
            <p:ph type="dt" sz="half" idx="10"/>
          </p:nvPr>
        </p:nvSpPr>
        <p:spPr/>
        <p:txBody>
          <a:bodyPr/>
          <a:lstStyle/>
          <a:p>
            <a:fld id="{DFF54713-5269-4F50-8B2F-CA7ED317C641}" type="datetimeFigureOut">
              <a:rPr lang="en-US" smtClean="0"/>
              <a:t>5/6/2026</a:t>
            </a:fld>
            <a:endParaRPr lang="en-US"/>
          </a:p>
        </p:txBody>
      </p:sp>
      <p:sp>
        <p:nvSpPr>
          <p:cNvPr id="4" name="Marcador de pie de página 3"/>
          <p:cNvSpPr>
            <a:spLocks noGrp="1"/>
          </p:cNvSpPr>
          <p:nvPr>
            <p:ph type="ftr" sz="quarter" idx="11"/>
          </p:nvPr>
        </p:nvSpPr>
        <p:spPr/>
        <p:txBody>
          <a:bodyPr/>
          <a:lstStyle/>
          <a:p>
            <a:endParaRPr lang="en-US"/>
          </a:p>
        </p:txBody>
      </p:sp>
      <p:sp>
        <p:nvSpPr>
          <p:cNvPr id="5" name="Marcador de número de diapositiva 4"/>
          <p:cNvSpPr>
            <a:spLocks noGrp="1"/>
          </p:cNvSpPr>
          <p:nvPr>
            <p:ph type="sldNum" sz="quarter" idx="12"/>
          </p:nvPr>
        </p:nvSpPr>
        <p:spPr/>
        <p:txBody>
          <a:bodyPr/>
          <a:lstStyle/>
          <a:p>
            <a:fld id="{DFBFF117-CA8F-4489-8F53-44BE72E1A5B7}" type="slidenum">
              <a:rPr lang="en-US" smtClean="0"/>
              <a:t>‹Nº›</a:t>
            </a:fld>
            <a:endParaRPr lang="en-US"/>
          </a:p>
        </p:txBody>
      </p:sp>
    </p:spTree>
    <p:extLst>
      <p:ext uri="{BB962C8B-B14F-4D97-AF65-F5344CB8AC3E}">
        <p14:creationId xmlns:p14="http://schemas.microsoft.com/office/powerpoint/2010/main" val="1818787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Portada">
    <p:bg>
      <p:bgPr>
        <a:solidFill>
          <a:schemeClr val="bg1"/>
        </a:solidFill>
        <a:effectLst/>
      </p:bgPr>
    </p:bg>
    <p:spTree>
      <p:nvGrpSpPr>
        <p:cNvPr id="1" name=""/>
        <p:cNvGrpSpPr/>
        <p:nvPr/>
      </p:nvGrpSpPr>
      <p:grpSpPr>
        <a:xfrm>
          <a:off x="0" y="0"/>
          <a:ext cx="0" cy="0"/>
          <a:chOff x="0" y="0"/>
          <a:chExt cx="0" cy="0"/>
        </a:xfrm>
      </p:grpSpPr>
      <p:pic>
        <p:nvPicPr>
          <p:cNvPr id="6" name="Gráfico 5">
            <a:extLst>
              <a:ext uri="{FF2B5EF4-FFF2-40B4-BE49-F238E27FC236}">
                <a16:creationId xmlns:a16="http://schemas.microsoft.com/office/drawing/2014/main" id="{8392D368-3CA7-BEC5-C777-F7ED6D614CCF}"/>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5261262" y="2177935"/>
            <a:ext cx="1654925" cy="1654925"/>
          </a:xfrm>
          <a:prstGeom prst="rect">
            <a:avLst/>
          </a:prstGeom>
        </p:spPr>
      </p:pic>
    </p:spTree>
    <p:extLst>
      <p:ext uri="{BB962C8B-B14F-4D97-AF65-F5344CB8AC3E}">
        <p14:creationId xmlns:p14="http://schemas.microsoft.com/office/powerpoint/2010/main" val="734089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Final">
    <p:bg>
      <p:bgPr>
        <a:solidFill>
          <a:schemeClr val="bg1"/>
        </a:solidFill>
        <a:effectLst/>
      </p:bgPr>
    </p:bg>
    <p:spTree>
      <p:nvGrpSpPr>
        <p:cNvPr id="1" name=""/>
        <p:cNvGrpSpPr/>
        <p:nvPr/>
      </p:nvGrpSpPr>
      <p:grpSpPr>
        <a:xfrm>
          <a:off x="0" y="0"/>
          <a:ext cx="0" cy="0"/>
          <a:chOff x="0" y="0"/>
          <a:chExt cx="0" cy="0"/>
        </a:xfrm>
      </p:grpSpPr>
      <p:pic>
        <p:nvPicPr>
          <p:cNvPr id="6" name="Gráfico 5">
            <a:extLst>
              <a:ext uri="{FF2B5EF4-FFF2-40B4-BE49-F238E27FC236}">
                <a16:creationId xmlns:a16="http://schemas.microsoft.com/office/drawing/2014/main" id="{8392D368-3CA7-BEC5-C777-F7ED6D614CCF}"/>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5261262" y="889462"/>
            <a:ext cx="1654925" cy="1654925"/>
          </a:xfrm>
          <a:prstGeom prst="rect">
            <a:avLst/>
          </a:prstGeom>
        </p:spPr>
      </p:pic>
    </p:spTree>
    <p:extLst>
      <p:ext uri="{BB962C8B-B14F-4D97-AF65-F5344CB8AC3E}">
        <p14:creationId xmlns:p14="http://schemas.microsoft.com/office/powerpoint/2010/main" val="11311695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Portadilla">
    <p:bg>
      <p:bgPr>
        <a:solidFill>
          <a:schemeClr val="bg1"/>
        </a:solidFill>
        <a:effectLst/>
      </p:bgPr>
    </p:bg>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F15CB6EF-F3A5-B296-939A-F66AEC9034ED}"/>
              </a:ext>
            </a:extLst>
          </p:cNvPr>
          <p:cNvSpPr>
            <a:spLocks noGrp="1"/>
          </p:cNvSpPr>
          <p:nvPr>
            <p:ph type="title"/>
          </p:nvPr>
        </p:nvSpPr>
        <p:spPr>
          <a:xfrm>
            <a:off x="274321" y="2219499"/>
            <a:ext cx="8013468" cy="3084022"/>
          </a:xfrm>
        </p:spPr>
        <p:txBody>
          <a:bodyPr anchor="ctr">
            <a:normAutofit/>
          </a:bodyPr>
          <a:lstStyle>
            <a:lvl1pPr>
              <a:defRPr sz="4800">
                <a:solidFill>
                  <a:schemeClr val="bg1"/>
                </a:solidFill>
              </a:defRPr>
            </a:lvl1pPr>
          </a:lstStyle>
          <a:p>
            <a:r>
              <a:rPr lang="es-ES" dirty="0"/>
              <a:t>Haga clic para modificar el estilo de título del patrón</a:t>
            </a:r>
            <a:endParaRPr lang="en-US" dirty="0"/>
          </a:p>
        </p:txBody>
      </p:sp>
      <p:sp>
        <p:nvSpPr>
          <p:cNvPr id="4" name="Rectángulo 3">
            <a:extLst>
              <a:ext uri="{FF2B5EF4-FFF2-40B4-BE49-F238E27FC236}">
                <a16:creationId xmlns:a16="http://schemas.microsoft.com/office/drawing/2014/main" id="{C2EA35F8-CDD4-507F-99BE-ED31F1D215B0}"/>
              </a:ext>
            </a:extLst>
          </p:cNvPr>
          <p:cNvSpPr/>
          <p:nvPr userDrawn="1"/>
        </p:nvSpPr>
        <p:spPr>
          <a:xfrm>
            <a:off x="0" y="831273"/>
            <a:ext cx="12192000" cy="5195454"/>
          </a:xfrm>
          <a:prstGeom prst="rect">
            <a:avLst/>
          </a:prstGeom>
          <a:solidFill>
            <a:srgbClr val="C59E4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7" name="Gráfico 6">
            <a:extLst>
              <a:ext uri="{FF2B5EF4-FFF2-40B4-BE49-F238E27FC236}">
                <a16:creationId xmlns:a16="http://schemas.microsoft.com/office/drawing/2014/main" id="{FB189F86-454E-9E72-1000-C8DC457543E7}"/>
              </a:ext>
            </a:extLst>
          </p:cNvPr>
          <p:cNvPicPr>
            <a:picLocks noChangeAspect="1"/>
          </p:cNvPicPr>
          <p:nvPr userDrawn="1"/>
        </p:nvPicPr>
        <p:blipFill>
          <a:blip>
            <a:extLst>
              <a:ext uri="{96DAC541-7B7A-43D3-8B79-37D633B846F1}">
                <asvg:svgBlip xmlns:asvg="http://schemas.microsoft.com/office/drawing/2016/SVG/main" r:embed="rId2"/>
              </a:ext>
            </a:extLst>
          </a:blip>
          <a:stretch>
            <a:fillRect/>
          </a:stretch>
        </p:blipFill>
        <p:spPr>
          <a:xfrm>
            <a:off x="5633778" y="6353172"/>
            <a:ext cx="924964" cy="78387"/>
          </a:xfrm>
          <a:prstGeom prst="rect">
            <a:avLst/>
          </a:prstGeom>
        </p:spPr>
      </p:pic>
    </p:spTree>
    <p:extLst>
      <p:ext uri="{BB962C8B-B14F-4D97-AF65-F5344CB8AC3E}">
        <p14:creationId xmlns:p14="http://schemas.microsoft.com/office/powerpoint/2010/main" val="42111089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ontenido con título">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183188" y="839583"/>
            <a:ext cx="6172200" cy="550302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dirty="0"/>
              <a:t>Editar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n-US" dirty="0"/>
          </a:p>
        </p:txBody>
      </p:sp>
      <p:sp>
        <p:nvSpPr>
          <p:cNvPr id="5" name="Marcador de fecha 4"/>
          <p:cNvSpPr>
            <a:spLocks noGrp="1"/>
          </p:cNvSpPr>
          <p:nvPr>
            <p:ph type="dt" sz="half" idx="10"/>
          </p:nvPr>
        </p:nvSpPr>
        <p:spPr/>
        <p:txBody>
          <a:bodyPr/>
          <a:lstStyle/>
          <a:p>
            <a:fld id="{DFF54713-5269-4F50-8B2F-CA7ED317C641}" type="datetimeFigureOut">
              <a:rPr lang="en-US" smtClean="0"/>
              <a:t>5/6/2026</a:t>
            </a:fld>
            <a:endParaRPr lang="en-US"/>
          </a:p>
        </p:txBody>
      </p:sp>
      <p:sp>
        <p:nvSpPr>
          <p:cNvPr id="6" name="Marcador de pie de página 5"/>
          <p:cNvSpPr>
            <a:spLocks noGrp="1"/>
          </p:cNvSpPr>
          <p:nvPr>
            <p:ph type="ftr" sz="quarter" idx="11"/>
          </p:nvPr>
        </p:nvSpPr>
        <p:spPr/>
        <p:txBody>
          <a:bodyPr/>
          <a:lstStyle/>
          <a:p>
            <a:endParaRPr lang="en-US"/>
          </a:p>
        </p:txBody>
      </p:sp>
      <p:sp>
        <p:nvSpPr>
          <p:cNvPr id="7" name="Marcador de número de diapositiva 6"/>
          <p:cNvSpPr>
            <a:spLocks noGrp="1"/>
          </p:cNvSpPr>
          <p:nvPr>
            <p:ph type="sldNum" sz="quarter" idx="12"/>
          </p:nvPr>
        </p:nvSpPr>
        <p:spPr/>
        <p:txBody>
          <a:bodyPr/>
          <a:lstStyle/>
          <a:p>
            <a:fld id="{DFBFF117-CA8F-4489-8F53-44BE72E1A5B7}" type="slidenum">
              <a:rPr lang="en-US" smtClean="0"/>
              <a:t>‹Nº›</a:t>
            </a:fld>
            <a:endParaRPr lang="en-US"/>
          </a:p>
        </p:txBody>
      </p:sp>
      <p:sp>
        <p:nvSpPr>
          <p:cNvPr id="8" name="Título 1">
            <a:extLst>
              <a:ext uri="{FF2B5EF4-FFF2-40B4-BE49-F238E27FC236}">
                <a16:creationId xmlns:a16="http://schemas.microsoft.com/office/drawing/2014/main" id="{14AD67D3-0A7E-A282-6E58-765C3AA98580}"/>
              </a:ext>
            </a:extLst>
          </p:cNvPr>
          <p:cNvSpPr>
            <a:spLocks noGrp="1"/>
          </p:cNvSpPr>
          <p:nvPr>
            <p:ph type="title"/>
          </p:nvPr>
        </p:nvSpPr>
        <p:spPr>
          <a:xfrm>
            <a:off x="340822" y="839584"/>
            <a:ext cx="4431203" cy="1512917"/>
          </a:xfrm>
        </p:spPr>
        <p:txBody>
          <a:bodyPr anchor="t"/>
          <a:lstStyle>
            <a:lvl1pPr>
              <a:defRPr sz="3200"/>
            </a:lvl1pPr>
          </a:lstStyle>
          <a:p>
            <a:r>
              <a:rPr lang="es-ES" dirty="0"/>
              <a:t>Haga clic para modificar el estilo de título del patrón</a:t>
            </a:r>
            <a:endParaRPr lang="en-US" dirty="0"/>
          </a:p>
        </p:txBody>
      </p:sp>
      <p:sp>
        <p:nvSpPr>
          <p:cNvPr id="9" name="Marcador de texto 3">
            <a:extLst>
              <a:ext uri="{FF2B5EF4-FFF2-40B4-BE49-F238E27FC236}">
                <a16:creationId xmlns:a16="http://schemas.microsoft.com/office/drawing/2014/main" id="{E204B9DA-D131-4D2E-6032-4E41C46483A2}"/>
              </a:ext>
            </a:extLst>
          </p:cNvPr>
          <p:cNvSpPr>
            <a:spLocks noGrp="1"/>
          </p:cNvSpPr>
          <p:nvPr>
            <p:ph type="body" sz="half" idx="2"/>
          </p:nvPr>
        </p:nvSpPr>
        <p:spPr>
          <a:xfrm>
            <a:off x="340822" y="2435629"/>
            <a:ext cx="4431203" cy="39069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dirty="0"/>
              <a:t>Editar el estilo de texto del patrón</a:t>
            </a:r>
          </a:p>
        </p:txBody>
      </p:sp>
    </p:spTree>
    <p:extLst>
      <p:ext uri="{BB962C8B-B14F-4D97-AF65-F5344CB8AC3E}">
        <p14:creationId xmlns:p14="http://schemas.microsoft.com/office/powerpoint/2010/main" val="31904294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324196" y="856210"/>
            <a:ext cx="4713317" cy="1496291"/>
          </a:xfrm>
        </p:spPr>
        <p:txBody>
          <a:bodyPr anchor="t"/>
          <a:lstStyle>
            <a:lvl1pPr>
              <a:defRPr sz="3200"/>
            </a:lvl1pPr>
          </a:lstStyle>
          <a:p>
            <a:r>
              <a:rPr lang="es-ES" dirty="0"/>
              <a:t>Haga clic para modificar el estilo de título del patrón</a:t>
            </a:r>
            <a:endParaRPr lang="en-US" dirty="0"/>
          </a:p>
        </p:txBody>
      </p:sp>
      <p:sp>
        <p:nvSpPr>
          <p:cNvPr id="3" name="Marcador de posición de imagen 2"/>
          <p:cNvSpPr>
            <a:spLocks noGrp="1"/>
          </p:cNvSpPr>
          <p:nvPr>
            <p:ph type="pic" idx="1"/>
          </p:nvPr>
        </p:nvSpPr>
        <p:spPr>
          <a:xfrm>
            <a:off x="5183188" y="9201"/>
            <a:ext cx="7008812" cy="667423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Marcador de texto 3"/>
          <p:cNvSpPr>
            <a:spLocks noGrp="1"/>
          </p:cNvSpPr>
          <p:nvPr>
            <p:ph type="body" sz="half" idx="2"/>
          </p:nvPr>
        </p:nvSpPr>
        <p:spPr>
          <a:xfrm>
            <a:off x="324196" y="2435629"/>
            <a:ext cx="4713317" cy="3906982"/>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dirty="0"/>
              <a:t>Editar el estilo de texto del patrón</a:t>
            </a:r>
          </a:p>
        </p:txBody>
      </p:sp>
    </p:spTree>
    <p:extLst>
      <p:ext uri="{BB962C8B-B14F-4D97-AF65-F5344CB8AC3E}">
        <p14:creationId xmlns:p14="http://schemas.microsoft.com/office/powerpoint/2010/main" val="18134166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1917469" y="465513"/>
            <a:ext cx="8357062" cy="1088967"/>
          </a:xfrm>
          <a:prstGeom prst="rect">
            <a:avLst/>
          </a:prstGeom>
        </p:spPr>
        <p:txBody>
          <a:bodyPr vert="horz" lIns="91440" tIns="45720" rIns="91440" bIns="45720" rtlCol="0" anchor="t">
            <a:normAutofit/>
          </a:bodyPr>
          <a:lstStyle/>
          <a:p>
            <a:r>
              <a:rPr lang="es-ES" dirty="0"/>
              <a:t>Haga clic para modificar el estilo de título del patrón</a:t>
            </a:r>
            <a:endParaRPr lang="en-US" dirty="0"/>
          </a:p>
        </p:txBody>
      </p:sp>
      <p:sp>
        <p:nvSpPr>
          <p:cNvPr id="3" name="Marcador de texto 2"/>
          <p:cNvSpPr>
            <a:spLocks noGrp="1"/>
          </p:cNvSpPr>
          <p:nvPr>
            <p:ph type="body" idx="1"/>
          </p:nvPr>
        </p:nvSpPr>
        <p:spPr>
          <a:xfrm>
            <a:off x="838200" y="1825625"/>
            <a:ext cx="10515600" cy="4123762"/>
          </a:xfrm>
          <a:prstGeom prst="rect">
            <a:avLst/>
          </a:prstGeom>
        </p:spPr>
        <p:txBody>
          <a:bodyPr vert="horz" lIns="91440" tIns="45720" rIns="91440" bIns="45720" rtlCol="0">
            <a:normAutofit/>
          </a:bodyPr>
          <a:lstStyle/>
          <a:p>
            <a:pPr lvl="0"/>
            <a:r>
              <a:rPr lang="es-ES" dirty="0"/>
              <a:t>Editar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n-US" dirty="0"/>
          </a:p>
        </p:txBody>
      </p:sp>
      <p:sp>
        <p:nvSpPr>
          <p:cNvPr id="4" name="Marcador de fecha 3"/>
          <p:cNvSpPr>
            <a:spLocks noGrp="1"/>
          </p:cNvSpPr>
          <p:nvPr>
            <p:ph type="dt" sz="half" idx="2"/>
          </p:nvPr>
        </p:nvSpPr>
        <p:spPr>
          <a:xfrm>
            <a:off x="0" y="6367548"/>
            <a:ext cx="1338349" cy="315885"/>
          </a:xfrm>
          <a:prstGeom prst="rect">
            <a:avLst/>
          </a:prstGeom>
        </p:spPr>
        <p:txBody>
          <a:bodyPr vert="horz" lIns="91440" tIns="45720" rIns="91440" bIns="45720" rtlCol="0" anchor="ctr"/>
          <a:lstStyle>
            <a:lvl1pPr algn="l">
              <a:defRPr sz="1000">
                <a:solidFill>
                  <a:schemeClr val="tx1">
                    <a:tint val="75000"/>
                  </a:schemeClr>
                </a:solidFill>
              </a:defRPr>
            </a:lvl1pPr>
          </a:lstStyle>
          <a:p>
            <a:fld id="{DFF54713-5269-4F50-8B2F-CA7ED317C641}" type="datetimeFigureOut">
              <a:rPr lang="en-US" smtClean="0"/>
              <a:pPr/>
              <a:t>5/6/2026</a:t>
            </a:fld>
            <a:endParaRPr lang="en-US"/>
          </a:p>
        </p:txBody>
      </p:sp>
      <p:sp>
        <p:nvSpPr>
          <p:cNvPr id="5" name="Marcador de pie de página 4"/>
          <p:cNvSpPr>
            <a:spLocks noGrp="1"/>
          </p:cNvSpPr>
          <p:nvPr>
            <p:ph type="ftr" sz="quarter" idx="3"/>
          </p:nvPr>
        </p:nvSpPr>
        <p:spPr>
          <a:xfrm>
            <a:off x="1772688" y="6367548"/>
            <a:ext cx="8646624" cy="315885"/>
          </a:xfrm>
          <a:prstGeom prst="rect">
            <a:avLst/>
          </a:prstGeom>
        </p:spPr>
        <p:txBody>
          <a:bodyPr vert="horz" lIns="91440" tIns="45720" rIns="91440" bIns="45720" rtlCol="0" anchor="ctr"/>
          <a:lstStyle>
            <a:lvl1pPr algn="ctr">
              <a:defRPr sz="1000">
                <a:solidFill>
                  <a:schemeClr val="tx1">
                    <a:tint val="75000"/>
                  </a:schemeClr>
                </a:solidFill>
              </a:defRPr>
            </a:lvl1pPr>
          </a:lstStyle>
          <a:p>
            <a:endParaRPr lang="en-US"/>
          </a:p>
        </p:txBody>
      </p:sp>
      <p:sp>
        <p:nvSpPr>
          <p:cNvPr id="6" name="Marcador de número de diapositiva 5"/>
          <p:cNvSpPr>
            <a:spLocks noGrp="1"/>
          </p:cNvSpPr>
          <p:nvPr>
            <p:ph type="sldNum" sz="quarter" idx="4"/>
          </p:nvPr>
        </p:nvSpPr>
        <p:spPr>
          <a:xfrm>
            <a:off x="11553306" y="6367548"/>
            <a:ext cx="638694" cy="315885"/>
          </a:xfrm>
          <a:prstGeom prst="rect">
            <a:avLst/>
          </a:prstGeom>
        </p:spPr>
        <p:txBody>
          <a:bodyPr vert="horz" lIns="91440" tIns="45720" rIns="91440" bIns="45720" rtlCol="0" anchor="ctr"/>
          <a:lstStyle>
            <a:lvl1pPr algn="r">
              <a:defRPr sz="1000">
                <a:solidFill>
                  <a:schemeClr val="tx1">
                    <a:tint val="75000"/>
                  </a:schemeClr>
                </a:solidFill>
              </a:defRPr>
            </a:lvl1pPr>
          </a:lstStyle>
          <a:p>
            <a:fld id="{DFBFF117-CA8F-4489-8F53-44BE72E1A5B7}" type="slidenum">
              <a:rPr lang="en-US" smtClean="0"/>
              <a:pPr/>
              <a:t>‹Nº›</a:t>
            </a:fld>
            <a:endParaRPr lang="en-US"/>
          </a:p>
        </p:txBody>
      </p:sp>
      <p:pic>
        <p:nvPicPr>
          <p:cNvPr id="10" name="Gráfico 9">
            <a:extLst>
              <a:ext uri="{FF2B5EF4-FFF2-40B4-BE49-F238E27FC236}">
                <a16:creationId xmlns:a16="http://schemas.microsoft.com/office/drawing/2014/main" id="{DFBEAF21-6E28-B635-562A-CE25E7EC4B21}"/>
              </a:ext>
            </a:extLst>
          </p:cNvPr>
          <p:cNvPicPr>
            <a:picLocks noChangeAspect="1"/>
          </p:cNvPicPr>
          <p:nvPr userDrawn="1"/>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622073" y="156556"/>
            <a:ext cx="458586" cy="458586"/>
          </a:xfrm>
          <a:prstGeom prst="rect">
            <a:avLst/>
          </a:prstGeom>
        </p:spPr>
      </p:pic>
      <p:sp>
        <p:nvSpPr>
          <p:cNvPr id="11" name="Rectángulo 10">
            <a:extLst>
              <a:ext uri="{FF2B5EF4-FFF2-40B4-BE49-F238E27FC236}">
                <a16:creationId xmlns:a16="http://schemas.microsoft.com/office/drawing/2014/main" id="{80E154A3-3A20-8459-9CA7-BF789C628608}"/>
              </a:ext>
            </a:extLst>
          </p:cNvPr>
          <p:cNvSpPr/>
          <p:nvPr userDrawn="1"/>
        </p:nvSpPr>
        <p:spPr>
          <a:xfrm>
            <a:off x="0" y="6683432"/>
            <a:ext cx="12192000" cy="174568"/>
          </a:xfrm>
          <a:prstGeom prst="rect">
            <a:avLst/>
          </a:prstGeom>
          <a:solidFill>
            <a:srgbClr val="C59E4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CO" sz="1200" b="1" dirty="0"/>
              <a:t>www.upra.gov.co</a:t>
            </a:r>
          </a:p>
        </p:txBody>
      </p:sp>
    </p:spTree>
    <p:extLst>
      <p:ext uri="{BB962C8B-B14F-4D97-AF65-F5344CB8AC3E}">
        <p14:creationId xmlns:p14="http://schemas.microsoft.com/office/powerpoint/2010/main" val="39904973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9" r:id="rId8"/>
    <p:sldLayoutId id="2147483658" r:id="rId9"/>
    <p:sldLayoutId id="2147483656" r:id="rId10"/>
    <p:sldLayoutId id="2147483657" r:id="rId11"/>
  </p:sldLayoutIdLst>
  <p:txStyles>
    <p:titleStyle>
      <a:lvl1pPr algn="ctr" defTabSz="914400" rtl="0" eaLnBrk="1" latinLnBrk="0" hangingPunct="1">
        <a:lnSpc>
          <a:spcPct val="90000"/>
        </a:lnSpc>
        <a:spcBef>
          <a:spcPct val="0"/>
        </a:spcBef>
        <a:buNone/>
        <a:defRPr sz="3600" b="1" kern="1200">
          <a:solidFill>
            <a:srgbClr val="7D983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lumMod val="75000"/>
              <a:lumOff val="25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lumMod val="75000"/>
              <a:lumOff val="25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75000"/>
              <a:lumOff val="2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6.emf"/><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1.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1.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1.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1.xml"/><Relationship Id="rId5" Type="http://schemas.openxmlformats.org/officeDocument/2006/relationships/image" Target="../media/image16.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1.xml"/><Relationship Id="rId5" Type="http://schemas.openxmlformats.org/officeDocument/2006/relationships/image" Target="../media/image17.pn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image" Target="../media/image19.svg"/><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49863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CuadroTexto 3">
            <a:extLst>
              <a:ext uri="{FF2B5EF4-FFF2-40B4-BE49-F238E27FC236}">
                <a16:creationId xmlns:a16="http://schemas.microsoft.com/office/drawing/2014/main" id="{60FAEB9F-E66F-E330-5A1B-3F684F5D53B7}"/>
              </a:ext>
            </a:extLst>
          </p:cNvPr>
          <p:cNvSpPr txBox="1"/>
          <p:nvPr/>
        </p:nvSpPr>
        <p:spPr>
          <a:xfrm>
            <a:off x="551727" y="2921168"/>
            <a:ext cx="11088546" cy="1015663"/>
          </a:xfrm>
          <a:prstGeom prst="rect">
            <a:avLst/>
          </a:prstGeom>
          <a:noFill/>
        </p:spPr>
        <p:txBody>
          <a:bodyPr wrap="square" rtlCol="0" anchor="b">
            <a:spAutoFit/>
          </a:bodyPr>
          <a:lstStyle/>
          <a:p>
            <a:pPr algn="ctr"/>
            <a:r>
              <a:rPr lang="es-CO" sz="6000" b="1">
                <a:solidFill>
                  <a:schemeClr val="bg1"/>
                </a:solidFill>
                <a:latin typeface="+mj-lt"/>
              </a:rPr>
              <a:t>Ejecución Presupuestal UPRA</a:t>
            </a:r>
            <a:endParaRPr lang="es-CO" sz="6000" b="1" dirty="0">
              <a:solidFill>
                <a:schemeClr val="bg1"/>
              </a:solidFill>
              <a:latin typeface="+mj-lt"/>
            </a:endParaRPr>
          </a:p>
        </p:txBody>
      </p:sp>
      <p:sp>
        <p:nvSpPr>
          <p:cNvPr id="6" name="CuadroTexto 5">
            <a:extLst>
              <a:ext uri="{FF2B5EF4-FFF2-40B4-BE49-F238E27FC236}">
                <a16:creationId xmlns:a16="http://schemas.microsoft.com/office/drawing/2014/main" id="{B2F2D106-82B9-0335-7236-4CF3863660F7}"/>
              </a:ext>
            </a:extLst>
          </p:cNvPr>
          <p:cNvSpPr txBox="1"/>
          <p:nvPr/>
        </p:nvSpPr>
        <p:spPr>
          <a:xfrm>
            <a:off x="1985554" y="5669281"/>
            <a:ext cx="8220892" cy="307777"/>
          </a:xfrm>
          <a:prstGeom prst="rect">
            <a:avLst/>
          </a:prstGeom>
          <a:noFill/>
        </p:spPr>
        <p:txBody>
          <a:bodyPr wrap="square" rtlCol="0">
            <a:spAutoFit/>
          </a:bodyPr>
          <a:lstStyle/>
          <a:p>
            <a:pPr algn="ctr"/>
            <a:r>
              <a:rPr lang="es-CO" sz="1400" dirty="0">
                <a:solidFill>
                  <a:schemeClr val="bg1"/>
                </a:solidFill>
                <a:cs typeface="Arial" panose="020B0604020202020204" pitchFamily="34" charset="0"/>
              </a:rPr>
              <a:t>Abril 2026</a:t>
            </a:r>
          </a:p>
        </p:txBody>
      </p:sp>
    </p:spTree>
    <p:extLst>
      <p:ext uri="{BB962C8B-B14F-4D97-AF65-F5344CB8AC3E}">
        <p14:creationId xmlns:p14="http://schemas.microsoft.com/office/powerpoint/2010/main" val="16103502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AD2FF90-1053-383F-B230-C81841035889}"/>
              </a:ext>
            </a:extLst>
          </p:cNvPr>
          <p:cNvSpPr>
            <a:spLocks noGrp="1"/>
          </p:cNvSpPr>
          <p:nvPr>
            <p:ph type="title"/>
          </p:nvPr>
        </p:nvSpPr>
        <p:spPr/>
        <p:txBody>
          <a:bodyPr/>
          <a:lstStyle/>
          <a:p>
            <a:r>
              <a:rPr lang="es-CO" dirty="0"/>
              <a:t>Contenido</a:t>
            </a:r>
          </a:p>
        </p:txBody>
      </p:sp>
      <p:grpSp>
        <p:nvGrpSpPr>
          <p:cNvPr id="32" name="Grupo 31">
            <a:extLst>
              <a:ext uri="{FF2B5EF4-FFF2-40B4-BE49-F238E27FC236}">
                <a16:creationId xmlns:a16="http://schemas.microsoft.com/office/drawing/2014/main" id="{C27503A4-BC0C-E2FF-3475-0CC6FEBB0A92}"/>
              </a:ext>
            </a:extLst>
          </p:cNvPr>
          <p:cNvGrpSpPr/>
          <p:nvPr/>
        </p:nvGrpSpPr>
        <p:grpSpPr>
          <a:xfrm>
            <a:off x="2077451" y="1938901"/>
            <a:ext cx="3917671" cy="641597"/>
            <a:chOff x="2175321" y="1846081"/>
            <a:chExt cx="3820518" cy="656828"/>
          </a:xfrm>
        </p:grpSpPr>
        <p:sp>
          <p:nvSpPr>
            <p:cNvPr id="6" name="CuadroTexto 5">
              <a:extLst>
                <a:ext uri="{FF2B5EF4-FFF2-40B4-BE49-F238E27FC236}">
                  <a16:creationId xmlns:a16="http://schemas.microsoft.com/office/drawing/2014/main" id="{070AB6CA-C14E-9727-C1C8-14FCACEAB423}"/>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CO" sz="1600" dirty="0">
                  <a:solidFill>
                    <a:schemeClr val="tx1">
                      <a:lumMod val="75000"/>
                      <a:lumOff val="25000"/>
                    </a:schemeClr>
                  </a:solidFill>
                  <a:cs typeface="Arial" panose="020B0604020202020204" pitchFamily="34" charset="0"/>
                </a:rPr>
                <a:t>Normatividad</a:t>
              </a:r>
            </a:p>
          </p:txBody>
        </p:sp>
        <p:sp>
          <p:nvSpPr>
            <p:cNvPr id="31" name="Elipse 30">
              <a:extLst>
                <a:ext uri="{FF2B5EF4-FFF2-40B4-BE49-F238E27FC236}">
                  <a16:creationId xmlns:a16="http://schemas.microsoft.com/office/drawing/2014/main" id="{B30BA8D1-93D9-0404-2CDA-E772C1120218}"/>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0" name="CuadroTexto 29">
              <a:extLst>
                <a:ext uri="{FF2B5EF4-FFF2-40B4-BE49-F238E27FC236}">
                  <a16:creationId xmlns:a16="http://schemas.microsoft.com/office/drawing/2014/main" id="{180A0D09-DF6F-550A-1380-BCDEC38B32FC}"/>
                </a:ext>
              </a:extLst>
            </p:cNvPr>
            <p:cNvSpPr txBox="1"/>
            <p:nvPr/>
          </p:nvSpPr>
          <p:spPr>
            <a:xfrm>
              <a:off x="2175321" y="1918134"/>
              <a:ext cx="767731" cy="584775"/>
            </a:xfrm>
            <a:prstGeom prst="rect">
              <a:avLst/>
            </a:prstGeom>
            <a:noFill/>
          </p:spPr>
          <p:txBody>
            <a:bodyPr wrap="square" rtlCol="0">
              <a:spAutoFit/>
            </a:bodyPr>
            <a:lstStyle/>
            <a:p>
              <a:pPr algn="ctr"/>
              <a:r>
                <a:rPr lang="es-CO" sz="3200" b="1" dirty="0">
                  <a:solidFill>
                    <a:schemeClr val="bg1"/>
                  </a:solidFill>
                </a:rPr>
                <a:t>1</a:t>
              </a:r>
            </a:p>
          </p:txBody>
        </p:sp>
      </p:grpSp>
      <p:grpSp>
        <p:nvGrpSpPr>
          <p:cNvPr id="33" name="Grupo 32">
            <a:extLst>
              <a:ext uri="{FF2B5EF4-FFF2-40B4-BE49-F238E27FC236}">
                <a16:creationId xmlns:a16="http://schemas.microsoft.com/office/drawing/2014/main" id="{E165B45E-4D6A-A219-9551-7D909ECA6777}"/>
              </a:ext>
            </a:extLst>
          </p:cNvPr>
          <p:cNvGrpSpPr/>
          <p:nvPr/>
        </p:nvGrpSpPr>
        <p:grpSpPr>
          <a:xfrm>
            <a:off x="6439584" y="2837890"/>
            <a:ext cx="3917671" cy="700046"/>
            <a:chOff x="2175321" y="1846081"/>
            <a:chExt cx="3820518" cy="733498"/>
          </a:xfrm>
        </p:grpSpPr>
        <p:sp>
          <p:nvSpPr>
            <p:cNvPr id="34" name="CuadroTexto 33">
              <a:extLst>
                <a:ext uri="{FF2B5EF4-FFF2-40B4-BE49-F238E27FC236}">
                  <a16:creationId xmlns:a16="http://schemas.microsoft.com/office/drawing/2014/main" id="{1F07E4E5-A948-A762-5D8F-C9AC35E6C77E}"/>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Funcionamiento Adquisición de bienes y servicios</a:t>
              </a:r>
            </a:p>
          </p:txBody>
        </p:sp>
        <p:sp>
          <p:nvSpPr>
            <p:cNvPr id="35" name="Elipse 34">
              <a:extLst>
                <a:ext uri="{FF2B5EF4-FFF2-40B4-BE49-F238E27FC236}">
                  <a16:creationId xmlns:a16="http://schemas.microsoft.com/office/drawing/2014/main" id="{69C3481F-A1BB-DDC9-D88A-E9DA65971153}"/>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36" name="CuadroTexto 35">
              <a:extLst>
                <a:ext uri="{FF2B5EF4-FFF2-40B4-BE49-F238E27FC236}">
                  <a16:creationId xmlns:a16="http://schemas.microsoft.com/office/drawing/2014/main" id="{E6253B3F-6099-5A50-7C30-50026FAD9CEC}"/>
                </a:ext>
              </a:extLst>
            </p:cNvPr>
            <p:cNvSpPr txBox="1"/>
            <p:nvPr/>
          </p:nvSpPr>
          <p:spPr>
            <a:xfrm>
              <a:off x="2175321" y="1918134"/>
              <a:ext cx="767731" cy="661445"/>
            </a:xfrm>
            <a:prstGeom prst="rect">
              <a:avLst/>
            </a:prstGeom>
            <a:noFill/>
          </p:spPr>
          <p:txBody>
            <a:bodyPr wrap="square" rtlCol="0">
              <a:spAutoFit/>
            </a:bodyPr>
            <a:lstStyle/>
            <a:p>
              <a:pPr algn="ctr"/>
              <a:r>
                <a:rPr lang="es-CO" sz="3200" b="1" dirty="0">
                  <a:solidFill>
                    <a:schemeClr val="bg1"/>
                  </a:solidFill>
                </a:rPr>
                <a:t>4</a:t>
              </a:r>
            </a:p>
          </p:txBody>
        </p:sp>
      </p:grpSp>
      <p:grpSp>
        <p:nvGrpSpPr>
          <p:cNvPr id="37" name="Grupo 36">
            <a:extLst>
              <a:ext uri="{FF2B5EF4-FFF2-40B4-BE49-F238E27FC236}">
                <a16:creationId xmlns:a16="http://schemas.microsoft.com/office/drawing/2014/main" id="{DCDBC53B-7398-8C4F-72CF-13A2B6B19391}"/>
              </a:ext>
            </a:extLst>
          </p:cNvPr>
          <p:cNvGrpSpPr/>
          <p:nvPr/>
        </p:nvGrpSpPr>
        <p:grpSpPr>
          <a:xfrm>
            <a:off x="6413507" y="3799145"/>
            <a:ext cx="3972526" cy="653493"/>
            <a:chOff x="2121826" y="1846081"/>
            <a:chExt cx="3874013" cy="684720"/>
          </a:xfrm>
        </p:grpSpPr>
        <p:sp>
          <p:nvSpPr>
            <p:cNvPr id="38" name="CuadroTexto 37">
              <a:extLst>
                <a:ext uri="{FF2B5EF4-FFF2-40B4-BE49-F238E27FC236}">
                  <a16:creationId xmlns:a16="http://schemas.microsoft.com/office/drawing/2014/main" id="{F84F5CA0-5A45-B3DF-F2DE-A5ED045E1553}"/>
                </a:ext>
              </a:extLst>
            </p:cNvPr>
            <p:cNvSpPr txBox="1"/>
            <p:nvPr/>
          </p:nvSpPr>
          <p:spPr>
            <a:xfrm>
              <a:off x="2175321" y="1846081"/>
              <a:ext cx="3820518"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t>Ejecución presupuestal VS Acuerdo de gestión</a:t>
              </a:r>
              <a:endParaRPr lang="es-ES" sz="1600" dirty="0">
                <a:solidFill>
                  <a:schemeClr val="tx1">
                    <a:lumMod val="75000"/>
                    <a:lumOff val="25000"/>
                  </a:schemeClr>
                </a:solidFill>
                <a:cs typeface="Arial" panose="020B0604020202020204" pitchFamily="34" charset="0"/>
              </a:endParaRPr>
            </a:p>
          </p:txBody>
        </p:sp>
        <p:sp>
          <p:nvSpPr>
            <p:cNvPr id="39" name="Elipse 38">
              <a:extLst>
                <a:ext uri="{FF2B5EF4-FFF2-40B4-BE49-F238E27FC236}">
                  <a16:creationId xmlns:a16="http://schemas.microsoft.com/office/drawing/2014/main" id="{DD1FF07D-E4A3-1A64-2028-80200488D3CA}"/>
                </a:ext>
              </a:extLst>
            </p:cNvPr>
            <p:cNvSpPr/>
            <p:nvPr/>
          </p:nvSpPr>
          <p:spPr>
            <a:xfrm>
              <a:off x="2180380"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0" name="CuadroTexto 39">
              <a:extLst>
                <a:ext uri="{FF2B5EF4-FFF2-40B4-BE49-F238E27FC236}">
                  <a16:creationId xmlns:a16="http://schemas.microsoft.com/office/drawing/2014/main" id="{073BFF42-FF0B-4C78-4B95-237639A4EE44}"/>
                </a:ext>
              </a:extLst>
            </p:cNvPr>
            <p:cNvSpPr txBox="1"/>
            <p:nvPr/>
          </p:nvSpPr>
          <p:spPr>
            <a:xfrm>
              <a:off x="2121826" y="1869356"/>
              <a:ext cx="767731" cy="661445"/>
            </a:xfrm>
            <a:prstGeom prst="rect">
              <a:avLst/>
            </a:prstGeom>
            <a:noFill/>
          </p:spPr>
          <p:txBody>
            <a:bodyPr wrap="square" rtlCol="0">
              <a:spAutoFit/>
            </a:bodyPr>
            <a:lstStyle/>
            <a:p>
              <a:pPr algn="ctr"/>
              <a:r>
                <a:rPr lang="es-CO" sz="3200" b="1" dirty="0">
                  <a:solidFill>
                    <a:schemeClr val="bg1"/>
                  </a:solidFill>
                </a:rPr>
                <a:t>6</a:t>
              </a:r>
            </a:p>
          </p:txBody>
        </p:sp>
      </p:grpSp>
      <p:grpSp>
        <p:nvGrpSpPr>
          <p:cNvPr id="41" name="Grupo 40">
            <a:extLst>
              <a:ext uri="{FF2B5EF4-FFF2-40B4-BE49-F238E27FC236}">
                <a16:creationId xmlns:a16="http://schemas.microsoft.com/office/drawing/2014/main" id="{C1202C54-29BA-AEEA-117F-D7A1C28B8F9D}"/>
              </a:ext>
            </a:extLst>
          </p:cNvPr>
          <p:cNvGrpSpPr/>
          <p:nvPr/>
        </p:nvGrpSpPr>
        <p:grpSpPr>
          <a:xfrm>
            <a:off x="6439584" y="1945402"/>
            <a:ext cx="3917671" cy="626873"/>
            <a:chOff x="2175321" y="1846081"/>
            <a:chExt cx="3820518" cy="656828"/>
          </a:xfrm>
        </p:grpSpPr>
        <p:sp>
          <p:nvSpPr>
            <p:cNvPr id="42" name="CuadroTexto 41">
              <a:extLst>
                <a:ext uri="{FF2B5EF4-FFF2-40B4-BE49-F238E27FC236}">
                  <a16:creationId xmlns:a16="http://schemas.microsoft.com/office/drawing/2014/main" id="{24D3BD13-A5C0-6A78-76B3-524CFBBD7DF6}"/>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CO" sz="1600" dirty="0">
                  <a:solidFill>
                    <a:schemeClr val="tx1">
                      <a:lumMod val="75000"/>
                      <a:lumOff val="25000"/>
                    </a:schemeClr>
                  </a:solidFill>
                  <a:cs typeface="Arial" panose="020B0604020202020204" pitchFamily="34" charset="0"/>
                </a:rPr>
                <a:t>Ejecución general</a:t>
              </a:r>
            </a:p>
          </p:txBody>
        </p:sp>
        <p:sp>
          <p:nvSpPr>
            <p:cNvPr id="43" name="Elipse 42">
              <a:extLst>
                <a:ext uri="{FF2B5EF4-FFF2-40B4-BE49-F238E27FC236}">
                  <a16:creationId xmlns:a16="http://schemas.microsoft.com/office/drawing/2014/main" id="{CB104377-A173-6EAF-2414-403C2B8AA386}"/>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4" name="CuadroTexto 43">
              <a:extLst>
                <a:ext uri="{FF2B5EF4-FFF2-40B4-BE49-F238E27FC236}">
                  <a16:creationId xmlns:a16="http://schemas.microsoft.com/office/drawing/2014/main" id="{772EFA22-352B-C24A-4C1E-0150512BB977}"/>
                </a:ext>
              </a:extLst>
            </p:cNvPr>
            <p:cNvSpPr txBox="1"/>
            <p:nvPr/>
          </p:nvSpPr>
          <p:spPr>
            <a:xfrm>
              <a:off x="2175321" y="1918134"/>
              <a:ext cx="767731" cy="584775"/>
            </a:xfrm>
            <a:prstGeom prst="rect">
              <a:avLst/>
            </a:prstGeom>
            <a:noFill/>
          </p:spPr>
          <p:txBody>
            <a:bodyPr wrap="square" rtlCol="0">
              <a:spAutoFit/>
            </a:bodyPr>
            <a:lstStyle/>
            <a:p>
              <a:pPr algn="ctr"/>
              <a:r>
                <a:rPr lang="es-CO" sz="3200" b="1" dirty="0">
                  <a:solidFill>
                    <a:schemeClr val="bg1"/>
                  </a:solidFill>
                </a:rPr>
                <a:t>2</a:t>
              </a:r>
            </a:p>
          </p:txBody>
        </p:sp>
      </p:grpSp>
      <p:grpSp>
        <p:nvGrpSpPr>
          <p:cNvPr id="45" name="Grupo 44">
            <a:extLst>
              <a:ext uri="{FF2B5EF4-FFF2-40B4-BE49-F238E27FC236}">
                <a16:creationId xmlns:a16="http://schemas.microsoft.com/office/drawing/2014/main" id="{8D42C753-DA20-812B-9C5A-80481105BD37}"/>
              </a:ext>
            </a:extLst>
          </p:cNvPr>
          <p:cNvGrpSpPr/>
          <p:nvPr/>
        </p:nvGrpSpPr>
        <p:grpSpPr>
          <a:xfrm>
            <a:off x="2063118" y="3813471"/>
            <a:ext cx="3917671" cy="700046"/>
            <a:chOff x="2175321" y="1846081"/>
            <a:chExt cx="3820518" cy="733498"/>
          </a:xfrm>
        </p:grpSpPr>
        <p:sp>
          <p:nvSpPr>
            <p:cNvPr id="46" name="CuadroTexto 45">
              <a:extLst>
                <a:ext uri="{FF2B5EF4-FFF2-40B4-BE49-F238E27FC236}">
                  <a16:creationId xmlns:a16="http://schemas.microsoft.com/office/drawing/2014/main" id="{21E02EDA-0DA7-8351-09B3-EA9C2AB371AF}"/>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CO" sz="1600" dirty="0">
                  <a:solidFill>
                    <a:schemeClr val="tx1">
                      <a:lumMod val="75000"/>
                      <a:lumOff val="25000"/>
                    </a:schemeClr>
                  </a:solidFill>
                  <a:cs typeface="Arial" panose="020B0604020202020204" pitchFamily="34" charset="0"/>
                </a:rPr>
                <a:t>Inversión</a:t>
              </a:r>
            </a:p>
          </p:txBody>
        </p:sp>
        <p:sp>
          <p:nvSpPr>
            <p:cNvPr id="47" name="Elipse 46">
              <a:extLst>
                <a:ext uri="{FF2B5EF4-FFF2-40B4-BE49-F238E27FC236}">
                  <a16:creationId xmlns:a16="http://schemas.microsoft.com/office/drawing/2014/main" id="{6EA7F7EC-92A5-DEA9-0C25-CB0A371DD427}"/>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8" name="CuadroTexto 47">
              <a:extLst>
                <a:ext uri="{FF2B5EF4-FFF2-40B4-BE49-F238E27FC236}">
                  <a16:creationId xmlns:a16="http://schemas.microsoft.com/office/drawing/2014/main" id="{C3950000-A8CC-30C0-A5BE-11396E14C091}"/>
                </a:ext>
              </a:extLst>
            </p:cNvPr>
            <p:cNvSpPr txBox="1"/>
            <p:nvPr/>
          </p:nvSpPr>
          <p:spPr>
            <a:xfrm>
              <a:off x="2175321" y="1918134"/>
              <a:ext cx="767731" cy="661445"/>
            </a:xfrm>
            <a:prstGeom prst="rect">
              <a:avLst/>
            </a:prstGeom>
            <a:noFill/>
          </p:spPr>
          <p:txBody>
            <a:bodyPr wrap="square" rtlCol="0">
              <a:spAutoFit/>
            </a:bodyPr>
            <a:lstStyle/>
            <a:p>
              <a:pPr algn="ctr"/>
              <a:r>
                <a:rPr lang="es-CO" sz="3200" b="1" dirty="0">
                  <a:solidFill>
                    <a:schemeClr val="bg1"/>
                  </a:solidFill>
                </a:rPr>
                <a:t>5</a:t>
              </a:r>
            </a:p>
          </p:txBody>
        </p:sp>
      </p:grpSp>
      <p:grpSp>
        <p:nvGrpSpPr>
          <p:cNvPr id="16" name="Grupo 15">
            <a:extLst>
              <a:ext uri="{FF2B5EF4-FFF2-40B4-BE49-F238E27FC236}">
                <a16:creationId xmlns:a16="http://schemas.microsoft.com/office/drawing/2014/main" id="{73FFA8BF-5B0F-1B1E-7B19-557D7EE22485}"/>
              </a:ext>
            </a:extLst>
          </p:cNvPr>
          <p:cNvGrpSpPr/>
          <p:nvPr/>
        </p:nvGrpSpPr>
        <p:grpSpPr>
          <a:xfrm>
            <a:off x="2063118" y="2840093"/>
            <a:ext cx="3917671" cy="626873"/>
            <a:chOff x="2175321" y="1846081"/>
            <a:chExt cx="3820518" cy="656828"/>
          </a:xfrm>
        </p:grpSpPr>
        <p:sp>
          <p:nvSpPr>
            <p:cNvPr id="17" name="CuadroTexto 16">
              <a:extLst>
                <a:ext uri="{FF2B5EF4-FFF2-40B4-BE49-F238E27FC236}">
                  <a16:creationId xmlns:a16="http://schemas.microsoft.com/office/drawing/2014/main" id="{BB1B5C57-2BA0-F81A-9EB4-72839C1AE586}"/>
                </a:ext>
              </a:extLst>
            </p:cNvPr>
            <p:cNvSpPr txBox="1"/>
            <p:nvPr/>
          </p:nvSpPr>
          <p:spPr>
            <a:xfrm>
              <a:off x="2230773" y="1846081"/>
              <a:ext cx="3765066"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Indicadores de Gestión</a:t>
              </a:r>
            </a:p>
          </p:txBody>
        </p:sp>
        <p:sp>
          <p:nvSpPr>
            <p:cNvPr id="18" name="Elipse 17">
              <a:extLst>
                <a:ext uri="{FF2B5EF4-FFF2-40B4-BE49-F238E27FC236}">
                  <a16:creationId xmlns:a16="http://schemas.microsoft.com/office/drawing/2014/main" id="{22D88581-E7C4-BD1E-03B0-7FBFF5D0D7D8}"/>
                </a:ext>
              </a:extLst>
            </p:cNvPr>
            <p:cNvSpPr/>
            <p:nvPr/>
          </p:nvSpPr>
          <p:spPr>
            <a:xfrm>
              <a:off x="2230773"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9" name="CuadroTexto 18">
              <a:extLst>
                <a:ext uri="{FF2B5EF4-FFF2-40B4-BE49-F238E27FC236}">
                  <a16:creationId xmlns:a16="http://schemas.microsoft.com/office/drawing/2014/main" id="{D130B5FB-C774-3921-ABF1-EC329C5F5243}"/>
                </a:ext>
              </a:extLst>
            </p:cNvPr>
            <p:cNvSpPr txBox="1"/>
            <p:nvPr/>
          </p:nvSpPr>
          <p:spPr>
            <a:xfrm>
              <a:off x="2175321" y="1918134"/>
              <a:ext cx="767731" cy="584775"/>
            </a:xfrm>
            <a:prstGeom prst="rect">
              <a:avLst/>
            </a:prstGeom>
            <a:noFill/>
          </p:spPr>
          <p:txBody>
            <a:bodyPr wrap="square" rtlCol="0">
              <a:spAutoFit/>
            </a:bodyPr>
            <a:lstStyle/>
            <a:p>
              <a:pPr algn="ctr"/>
              <a:r>
                <a:rPr lang="es-CO" sz="3200" b="1" dirty="0">
                  <a:solidFill>
                    <a:schemeClr val="bg1"/>
                  </a:solidFill>
                </a:rPr>
                <a:t>3</a:t>
              </a:r>
            </a:p>
          </p:txBody>
        </p:sp>
      </p:grpSp>
      <p:grpSp>
        <p:nvGrpSpPr>
          <p:cNvPr id="3" name="Grupo 2">
            <a:extLst>
              <a:ext uri="{FF2B5EF4-FFF2-40B4-BE49-F238E27FC236}">
                <a16:creationId xmlns:a16="http://schemas.microsoft.com/office/drawing/2014/main" id="{74497FB1-5D9B-5FAA-ED0A-F37208480604}"/>
              </a:ext>
            </a:extLst>
          </p:cNvPr>
          <p:cNvGrpSpPr/>
          <p:nvPr/>
        </p:nvGrpSpPr>
        <p:grpSpPr>
          <a:xfrm>
            <a:off x="2063118" y="4786849"/>
            <a:ext cx="3972526" cy="626873"/>
            <a:chOff x="2121826" y="1846081"/>
            <a:chExt cx="3874013" cy="656828"/>
          </a:xfrm>
        </p:grpSpPr>
        <p:sp>
          <p:nvSpPr>
            <p:cNvPr id="4" name="CuadroTexto 3">
              <a:extLst>
                <a:ext uri="{FF2B5EF4-FFF2-40B4-BE49-F238E27FC236}">
                  <a16:creationId xmlns:a16="http://schemas.microsoft.com/office/drawing/2014/main" id="{1055BAD0-198C-F741-9E30-B9058A3EEB0F}"/>
                </a:ext>
              </a:extLst>
            </p:cNvPr>
            <p:cNvSpPr txBox="1"/>
            <p:nvPr/>
          </p:nvSpPr>
          <p:spPr>
            <a:xfrm>
              <a:off x="2175321" y="1846081"/>
              <a:ext cx="3820518"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Ejecución Rezago Presupuestal 2025 - 2026</a:t>
              </a:r>
            </a:p>
          </p:txBody>
        </p:sp>
        <p:sp>
          <p:nvSpPr>
            <p:cNvPr id="5" name="Elipse 4">
              <a:extLst>
                <a:ext uri="{FF2B5EF4-FFF2-40B4-BE49-F238E27FC236}">
                  <a16:creationId xmlns:a16="http://schemas.microsoft.com/office/drawing/2014/main" id="{D800C3E9-F7AC-965F-50D1-396DF675F919}"/>
                </a:ext>
              </a:extLst>
            </p:cNvPr>
            <p:cNvSpPr/>
            <p:nvPr/>
          </p:nvSpPr>
          <p:spPr>
            <a:xfrm>
              <a:off x="2180380"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CuadroTexto 6">
              <a:extLst>
                <a:ext uri="{FF2B5EF4-FFF2-40B4-BE49-F238E27FC236}">
                  <a16:creationId xmlns:a16="http://schemas.microsoft.com/office/drawing/2014/main" id="{EA4AD3AA-F354-8324-B017-F9007DC83C40}"/>
                </a:ext>
              </a:extLst>
            </p:cNvPr>
            <p:cNvSpPr txBox="1"/>
            <p:nvPr/>
          </p:nvSpPr>
          <p:spPr>
            <a:xfrm>
              <a:off x="2121826" y="1869356"/>
              <a:ext cx="767731" cy="612718"/>
            </a:xfrm>
            <a:prstGeom prst="rect">
              <a:avLst/>
            </a:prstGeom>
            <a:noFill/>
          </p:spPr>
          <p:txBody>
            <a:bodyPr wrap="square" rtlCol="0">
              <a:spAutoFit/>
            </a:bodyPr>
            <a:lstStyle/>
            <a:p>
              <a:pPr algn="ctr"/>
              <a:r>
                <a:rPr lang="es-CO" sz="3200" b="1" dirty="0">
                  <a:solidFill>
                    <a:schemeClr val="bg1"/>
                  </a:solidFill>
                </a:rPr>
                <a:t>7</a:t>
              </a:r>
            </a:p>
          </p:txBody>
        </p:sp>
      </p:grpSp>
      <p:grpSp>
        <p:nvGrpSpPr>
          <p:cNvPr id="8" name="Grupo 7">
            <a:extLst>
              <a:ext uri="{FF2B5EF4-FFF2-40B4-BE49-F238E27FC236}">
                <a16:creationId xmlns:a16="http://schemas.microsoft.com/office/drawing/2014/main" id="{AF6773B3-907D-6EE8-5B39-28E5224685C4}"/>
              </a:ext>
            </a:extLst>
          </p:cNvPr>
          <p:cNvGrpSpPr/>
          <p:nvPr/>
        </p:nvGrpSpPr>
        <p:grpSpPr>
          <a:xfrm>
            <a:off x="6468362" y="4773538"/>
            <a:ext cx="3972526" cy="626873"/>
            <a:chOff x="2121826" y="1846081"/>
            <a:chExt cx="3874013" cy="656828"/>
          </a:xfrm>
        </p:grpSpPr>
        <p:sp>
          <p:nvSpPr>
            <p:cNvPr id="9" name="CuadroTexto 8">
              <a:extLst>
                <a:ext uri="{FF2B5EF4-FFF2-40B4-BE49-F238E27FC236}">
                  <a16:creationId xmlns:a16="http://schemas.microsoft.com/office/drawing/2014/main" id="{10039883-5D17-2541-E77E-DBD58E025D25}"/>
                </a:ext>
              </a:extLst>
            </p:cNvPr>
            <p:cNvSpPr txBox="1"/>
            <p:nvPr/>
          </p:nvSpPr>
          <p:spPr>
            <a:xfrm>
              <a:off x="2175321" y="1846081"/>
              <a:ext cx="3820518" cy="656828"/>
            </a:xfrm>
            <a:prstGeom prst="roundRect">
              <a:avLst>
                <a:gd name="adj" fmla="val 50000"/>
              </a:avLst>
            </a:prstGeom>
            <a:solidFill>
              <a:schemeClr val="bg1">
                <a:lumMod val="85000"/>
              </a:schemeClr>
            </a:solidFill>
          </p:spPr>
          <p:txBody>
            <a:bodyPr wrap="square" lIns="720000" rtlCol="0" anchor="ctr">
              <a:noAutofit/>
            </a:bodyPr>
            <a:lstStyle/>
            <a:p>
              <a:r>
                <a:rPr lang="es-ES" sz="1600" dirty="0">
                  <a:solidFill>
                    <a:schemeClr val="tx1">
                      <a:lumMod val="75000"/>
                      <a:lumOff val="25000"/>
                    </a:schemeClr>
                  </a:solidFill>
                  <a:cs typeface="Arial" panose="020B0604020202020204" pitchFamily="34" charset="0"/>
                </a:rPr>
                <a:t>Plan Anual Mensualizado de  caja PAC</a:t>
              </a:r>
            </a:p>
          </p:txBody>
        </p:sp>
        <p:sp>
          <p:nvSpPr>
            <p:cNvPr id="10" name="Elipse 9">
              <a:extLst>
                <a:ext uri="{FF2B5EF4-FFF2-40B4-BE49-F238E27FC236}">
                  <a16:creationId xmlns:a16="http://schemas.microsoft.com/office/drawing/2014/main" id="{1F8E34F8-BB43-27FD-41ED-F29049B1B3F2}"/>
                </a:ext>
              </a:extLst>
            </p:cNvPr>
            <p:cNvSpPr/>
            <p:nvPr/>
          </p:nvSpPr>
          <p:spPr>
            <a:xfrm>
              <a:off x="2180380" y="1846081"/>
              <a:ext cx="656828" cy="656828"/>
            </a:xfrm>
            <a:prstGeom prst="ellipse">
              <a:avLst/>
            </a:prstGeom>
            <a:solidFill>
              <a:srgbClr val="70AD4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1" name="CuadroTexto 10">
              <a:extLst>
                <a:ext uri="{FF2B5EF4-FFF2-40B4-BE49-F238E27FC236}">
                  <a16:creationId xmlns:a16="http://schemas.microsoft.com/office/drawing/2014/main" id="{615AD641-C10D-4B88-340F-32700C547F39}"/>
                </a:ext>
              </a:extLst>
            </p:cNvPr>
            <p:cNvSpPr txBox="1"/>
            <p:nvPr/>
          </p:nvSpPr>
          <p:spPr>
            <a:xfrm>
              <a:off x="2121826" y="1869356"/>
              <a:ext cx="767731" cy="612718"/>
            </a:xfrm>
            <a:prstGeom prst="rect">
              <a:avLst/>
            </a:prstGeom>
            <a:noFill/>
          </p:spPr>
          <p:txBody>
            <a:bodyPr wrap="square" rtlCol="0">
              <a:spAutoFit/>
            </a:bodyPr>
            <a:lstStyle/>
            <a:p>
              <a:pPr algn="ctr"/>
              <a:r>
                <a:rPr lang="es-CO" sz="3200" b="1" dirty="0">
                  <a:solidFill>
                    <a:schemeClr val="bg1"/>
                  </a:solidFill>
                </a:rPr>
                <a:t>8</a:t>
              </a:r>
            </a:p>
          </p:txBody>
        </p:sp>
      </p:grpSp>
    </p:spTree>
    <p:extLst>
      <p:ext uri="{BB962C8B-B14F-4D97-AF65-F5344CB8AC3E}">
        <p14:creationId xmlns:p14="http://schemas.microsoft.com/office/powerpoint/2010/main" val="1781223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11AE6A-3AF6-C793-A3E1-667D05AC0E25}"/>
              </a:ext>
            </a:extLst>
          </p:cNvPr>
          <p:cNvSpPr>
            <a:spLocks noGrp="1"/>
          </p:cNvSpPr>
          <p:nvPr>
            <p:ph type="title"/>
          </p:nvPr>
        </p:nvSpPr>
        <p:spPr>
          <a:xfrm>
            <a:off x="2022828" y="326329"/>
            <a:ext cx="8575218" cy="943828"/>
          </a:xfrm>
        </p:spPr>
        <p:txBody>
          <a:bodyPr>
            <a:normAutofit fontScale="90000"/>
          </a:bodyPr>
          <a:lstStyle/>
          <a:p>
            <a:r>
              <a:rPr lang="es-CO" dirty="0"/>
              <a:t>1. Normatividad Ejecución Presupuestal 2026</a:t>
            </a:r>
          </a:p>
        </p:txBody>
      </p:sp>
      <p:sp>
        <p:nvSpPr>
          <p:cNvPr id="7" name="Rectángulo: esquinas redondeadas 6">
            <a:extLst>
              <a:ext uri="{FF2B5EF4-FFF2-40B4-BE49-F238E27FC236}">
                <a16:creationId xmlns:a16="http://schemas.microsoft.com/office/drawing/2014/main" id="{DA956362-CDF9-B6F4-93D4-948135E8B577}"/>
              </a:ext>
            </a:extLst>
          </p:cNvPr>
          <p:cNvSpPr/>
          <p:nvPr/>
        </p:nvSpPr>
        <p:spPr>
          <a:xfrm>
            <a:off x="5964573" y="3773047"/>
            <a:ext cx="6093202" cy="2470558"/>
          </a:xfrm>
          <a:prstGeom prst="roundRect">
            <a:avLst/>
          </a:prstGeom>
          <a:solidFill>
            <a:schemeClr val="accent6">
              <a:lumMod val="20000"/>
              <a:lumOff val="8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285750" indent="-228600" algn="just">
              <a:lnSpc>
                <a:spcPct val="90000"/>
              </a:lnSpc>
              <a:spcAft>
                <a:spcPts val="800"/>
              </a:spcAft>
              <a:buClr>
                <a:srgbClr val="397C3C"/>
              </a:buClr>
              <a:buFont typeface="Arial" panose="020B0604020202020204" pitchFamily="34" charset="0"/>
              <a:buChar char="•"/>
            </a:pPr>
            <a:r>
              <a:rPr lang="es-CO" sz="1600" b="1" dirty="0">
                <a:solidFill>
                  <a:schemeClr val="tx1"/>
                </a:solidFill>
              </a:rPr>
              <a:t>Ley 2259 del 22 de diciembre 2025 </a:t>
            </a:r>
            <a:r>
              <a:rPr lang="es-CO" sz="1600" dirty="0">
                <a:solidFill>
                  <a:schemeClr val="tx1"/>
                </a:solidFill>
              </a:rPr>
              <a:t>“</a:t>
            </a:r>
            <a:r>
              <a:rPr lang="es-ES" sz="1600" dirty="0">
                <a:solidFill>
                  <a:schemeClr val="tx1"/>
                </a:solidFill>
              </a:rPr>
              <a:t>por la cual se decreta el presupuesto de rentas y recursos de capital y ley de apropiaciones para la vigencia fiscal del 1º de enero al 31 de diciembre de 2026”</a:t>
            </a:r>
            <a:r>
              <a:rPr lang="es-MX" sz="1600" dirty="0">
                <a:solidFill>
                  <a:schemeClr val="tx1"/>
                </a:solidFill>
              </a:rPr>
              <a:t>.</a:t>
            </a:r>
          </a:p>
          <a:p>
            <a:pPr marL="285750" indent="-228600" algn="just">
              <a:lnSpc>
                <a:spcPct val="90000"/>
              </a:lnSpc>
              <a:spcAft>
                <a:spcPts val="800"/>
              </a:spcAft>
              <a:buClr>
                <a:srgbClr val="397C3C"/>
              </a:buClr>
              <a:buFont typeface="Arial" panose="020B0604020202020204" pitchFamily="34" charset="0"/>
              <a:buChar char="•"/>
            </a:pPr>
            <a:r>
              <a:rPr lang="es-ES" sz="1600" b="1" dirty="0">
                <a:solidFill>
                  <a:schemeClr val="tx1"/>
                </a:solidFill>
              </a:rPr>
              <a:t>Decreto 1477 del 30 de diciembre de 2025 “</a:t>
            </a:r>
            <a:r>
              <a:rPr lang="es-ES" sz="1600" dirty="0">
                <a:solidFill>
                  <a:schemeClr val="tx1"/>
                </a:solidFill>
              </a:rPr>
              <a:t>Por el cual se liquida el Presupuesto General de la Nación para la vigencia fiscal de 2026, se detallan las apropiaciones y se clasifican y definen los gastos</a:t>
            </a:r>
            <a:r>
              <a:rPr lang="es-ES" sz="1600" b="1" dirty="0">
                <a:solidFill>
                  <a:schemeClr val="tx1"/>
                </a:solidFill>
              </a:rPr>
              <a:t>”</a:t>
            </a:r>
            <a:endParaRPr lang="en-US" sz="1600" dirty="0">
              <a:solidFill>
                <a:schemeClr val="tx1"/>
              </a:solidFill>
            </a:endParaRPr>
          </a:p>
        </p:txBody>
      </p:sp>
      <p:sp>
        <p:nvSpPr>
          <p:cNvPr id="9" name="Rectángulo: esquinas redondeadas 8">
            <a:extLst>
              <a:ext uri="{FF2B5EF4-FFF2-40B4-BE49-F238E27FC236}">
                <a16:creationId xmlns:a16="http://schemas.microsoft.com/office/drawing/2014/main" id="{FED35954-7D90-C85F-4911-D7DFA6FF4182}"/>
              </a:ext>
            </a:extLst>
          </p:cNvPr>
          <p:cNvSpPr/>
          <p:nvPr/>
        </p:nvSpPr>
        <p:spPr>
          <a:xfrm>
            <a:off x="234893" y="3773047"/>
            <a:ext cx="5452843" cy="2418029"/>
          </a:xfrm>
          <a:prstGeom prst="roundRect">
            <a:avLst/>
          </a:prstGeom>
          <a:solidFill>
            <a:schemeClr val="accent6">
              <a:lumMod val="20000"/>
              <a:lumOff val="80000"/>
              <a:alpha val="34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28600" algn="just">
              <a:lnSpc>
                <a:spcPct val="90000"/>
              </a:lnSpc>
              <a:spcAft>
                <a:spcPts val="800"/>
              </a:spcAft>
              <a:buClr>
                <a:srgbClr val="397C3C"/>
              </a:buClr>
              <a:buFont typeface="Arial" panose="020B0604020202020204" pitchFamily="34" charset="0"/>
              <a:buChar char="•"/>
            </a:pPr>
            <a:r>
              <a:rPr lang="es-MX" sz="1600" b="1" dirty="0">
                <a:solidFill>
                  <a:schemeClr val="tx1"/>
                </a:solidFill>
                <a:effectLst/>
              </a:rPr>
              <a:t>Resolución 002 del 02 de enero de 2026 de la UPRA </a:t>
            </a:r>
            <a:r>
              <a:rPr lang="es-MX" sz="1600" dirty="0">
                <a:solidFill>
                  <a:schemeClr val="tx1"/>
                </a:solidFill>
              </a:rPr>
              <a:t>“</a:t>
            </a:r>
            <a:r>
              <a:rPr lang="es-ES" sz="1600" dirty="0">
                <a:solidFill>
                  <a:schemeClr val="tx1"/>
                </a:solidFill>
              </a:rPr>
              <a:t>Por la cual se realiza la desagregación del detalle del anexo del Decreto de Liquidación de Presupuesto No 1477 del 30 de diciembre de 2025, de los gastos de funcionamiento e inversión para la vigencia 2026 de la Unidad de Planificación de tierras Rurales Adecuación de tierras y Usos Agropecuarios, UPRA</a:t>
            </a:r>
            <a:r>
              <a:rPr lang="es-MX" sz="1600" dirty="0">
                <a:solidFill>
                  <a:schemeClr val="tx1"/>
                </a:solidFill>
              </a:rPr>
              <a:t>.”</a:t>
            </a:r>
          </a:p>
        </p:txBody>
      </p:sp>
      <p:graphicFrame>
        <p:nvGraphicFramePr>
          <p:cNvPr id="5" name="Tabla 4">
            <a:extLst>
              <a:ext uri="{FF2B5EF4-FFF2-40B4-BE49-F238E27FC236}">
                <a16:creationId xmlns:a16="http://schemas.microsoft.com/office/drawing/2014/main" id="{2F8354C9-EAFE-559C-5733-25F6973AB116}"/>
              </a:ext>
            </a:extLst>
          </p:cNvPr>
          <p:cNvGraphicFramePr>
            <a:graphicFrameLocks noGrp="1"/>
          </p:cNvGraphicFramePr>
          <p:nvPr>
            <p:extLst>
              <p:ext uri="{D42A27DB-BD31-4B8C-83A1-F6EECF244321}">
                <p14:modId xmlns:p14="http://schemas.microsoft.com/office/powerpoint/2010/main" val="4253406512"/>
              </p:ext>
            </p:extLst>
          </p:nvPr>
        </p:nvGraphicFramePr>
        <p:xfrm>
          <a:off x="2884530" y="981710"/>
          <a:ext cx="6444026" cy="2365499"/>
        </p:xfrm>
        <a:graphic>
          <a:graphicData uri="http://schemas.openxmlformats.org/drawingml/2006/table">
            <a:tbl>
              <a:tblPr/>
              <a:tblGrid>
                <a:gridCol w="2156996">
                  <a:extLst>
                    <a:ext uri="{9D8B030D-6E8A-4147-A177-3AD203B41FA5}">
                      <a16:colId xmlns:a16="http://schemas.microsoft.com/office/drawing/2014/main" val="3300506821"/>
                    </a:ext>
                  </a:extLst>
                </a:gridCol>
                <a:gridCol w="1523379">
                  <a:extLst>
                    <a:ext uri="{9D8B030D-6E8A-4147-A177-3AD203B41FA5}">
                      <a16:colId xmlns:a16="http://schemas.microsoft.com/office/drawing/2014/main" val="1886256671"/>
                    </a:ext>
                  </a:extLst>
                </a:gridCol>
                <a:gridCol w="1375085">
                  <a:extLst>
                    <a:ext uri="{9D8B030D-6E8A-4147-A177-3AD203B41FA5}">
                      <a16:colId xmlns:a16="http://schemas.microsoft.com/office/drawing/2014/main" val="3381125520"/>
                    </a:ext>
                  </a:extLst>
                </a:gridCol>
                <a:gridCol w="1388566">
                  <a:extLst>
                    <a:ext uri="{9D8B030D-6E8A-4147-A177-3AD203B41FA5}">
                      <a16:colId xmlns:a16="http://schemas.microsoft.com/office/drawing/2014/main" val="3591891632"/>
                    </a:ext>
                  </a:extLst>
                </a:gridCol>
              </a:tblGrid>
              <a:tr h="376472">
                <a:tc gridSpan="4">
                  <a:txBody>
                    <a:bodyPr/>
                    <a:lstStyle/>
                    <a:p>
                      <a:pPr algn="ctr" rtl="0" fontAlgn="ctr">
                        <a:buNone/>
                      </a:pPr>
                      <a:r>
                        <a:rPr lang="es-CO" sz="1400" b="1" i="0" u="none" strike="noStrike" dirty="0">
                          <a:solidFill>
                            <a:srgbClr val="FFFFFF"/>
                          </a:solidFill>
                          <a:effectLst/>
                          <a:latin typeface="Times New Roman" panose="02020603050405020304" pitchFamily="18" charset="0"/>
                        </a:rPr>
                        <a:t>PRESUPUESTO UPRA 2026</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483729861"/>
                  </a:ext>
                </a:extLst>
              </a:tr>
              <a:tr h="376472">
                <a:tc>
                  <a:txBody>
                    <a:bodyPr/>
                    <a:lstStyle/>
                    <a:p>
                      <a:pPr algn="ctr" rtl="0" fontAlgn="ctr">
                        <a:buNone/>
                      </a:pPr>
                      <a:r>
                        <a:rPr lang="es-CO" sz="1050" b="1" i="0" u="none" strike="noStrike">
                          <a:solidFill>
                            <a:srgbClr val="FFFFFF"/>
                          </a:solidFill>
                          <a:effectLst/>
                          <a:latin typeface="Times New Roman" panose="02020603050405020304" pitchFamily="18" charset="0"/>
                        </a:rPr>
                        <a:t>RUBRO</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dirty="0">
                          <a:solidFill>
                            <a:srgbClr val="FFFFFF"/>
                          </a:solidFill>
                          <a:effectLst/>
                          <a:latin typeface="Times New Roman" panose="02020603050405020304" pitchFamily="18" charset="0"/>
                        </a:rPr>
                        <a:t>APROPIACIÓN INICIAL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Times New Roman" panose="02020603050405020304" pitchFamily="18" charset="0"/>
                        </a:rPr>
                        <a:t>ADICIÓN / REDUCCIÓN</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Times New Roman" panose="02020603050405020304" pitchFamily="18" charset="0"/>
                        </a:rPr>
                        <a:t>APROPIACIÓN VIGENTE</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1538073924"/>
                  </a:ext>
                </a:extLst>
              </a:tr>
              <a:tr h="282354">
                <a:tc>
                  <a:txBody>
                    <a:bodyPr/>
                    <a:lstStyle/>
                    <a:p>
                      <a:pPr algn="l" fontAlgn="ctr">
                        <a:buNone/>
                      </a:pPr>
                      <a:r>
                        <a:rPr lang="es-CO" sz="1050" b="0" i="0" u="none" strike="noStrike">
                          <a:solidFill>
                            <a:srgbClr val="000000"/>
                          </a:solidFill>
                          <a:effectLst/>
                          <a:latin typeface="Aptos Narrow" panose="020B0004020202020204" pitchFamily="34" charset="0"/>
                        </a:rPr>
                        <a:t>GASTOS DE PERSONAL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$ 11.628.979.000,00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$ 11.628.979.000,00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40629090"/>
                  </a:ext>
                </a:extLst>
              </a:tr>
              <a:tr h="282354">
                <a:tc>
                  <a:txBody>
                    <a:bodyPr/>
                    <a:lstStyle/>
                    <a:p>
                      <a:pPr algn="l" fontAlgn="ctr">
                        <a:buNone/>
                      </a:pPr>
                      <a:r>
                        <a:rPr lang="es-CO" sz="1050" b="0" i="0" u="none" strike="noStrike">
                          <a:solidFill>
                            <a:srgbClr val="000000"/>
                          </a:solidFill>
                          <a:effectLst/>
                          <a:latin typeface="Aptos Narrow" panose="020B0004020202020204" pitchFamily="34" charset="0"/>
                        </a:rPr>
                        <a:t>GASTOS GENERALES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$ 2.717.381.000,00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$ 2.717.381.000,00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733210975"/>
                  </a:ext>
                </a:extLst>
              </a:tr>
              <a:tr h="282354">
                <a:tc>
                  <a:txBody>
                    <a:bodyPr/>
                    <a:lstStyle/>
                    <a:p>
                      <a:pPr algn="l" fontAlgn="ctr">
                        <a:buNone/>
                      </a:pPr>
                      <a:r>
                        <a:rPr lang="es-CO" sz="1050" b="0" i="0" u="none" strike="noStrike">
                          <a:solidFill>
                            <a:srgbClr val="000000"/>
                          </a:solidFill>
                          <a:effectLst/>
                          <a:latin typeface="Aptos Narrow" panose="020B0004020202020204" pitchFamily="34" charset="0"/>
                        </a:rPr>
                        <a:t>TRANSFERENCIAS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$ 36.755.000,00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$ 36.755.000,00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631699931"/>
                  </a:ext>
                </a:extLst>
              </a:tr>
              <a:tr h="282354">
                <a:tc>
                  <a:txBody>
                    <a:bodyPr/>
                    <a:lstStyle/>
                    <a:p>
                      <a:pPr algn="l" fontAlgn="ctr">
                        <a:buNone/>
                      </a:pPr>
                      <a:r>
                        <a:rPr lang="es-CO" sz="1050" b="0" i="0" u="none" strike="noStrike" dirty="0">
                          <a:solidFill>
                            <a:srgbClr val="000000"/>
                          </a:solidFill>
                          <a:effectLst/>
                          <a:latin typeface="Aptos Narrow" panose="020B0004020202020204" pitchFamily="34" charset="0"/>
                        </a:rPr>
                        <a:t>TRIBUTOS, MULTAS Y SANCIONES</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$ 120.759.000,00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$ 120.759.000,00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93265181"/>
                  </a:ext>
                </a:extLst>
              </a:tr>
              <a:tr h="282354">
                <a:tc>
                  <a:txBody>
                    <a:bodyPr/>
                    <a:lstStyle/>
                    <a:p>
                      <a:pPr algn="l" fontAlgn="ctr">
                        <a:buNone/>
                      </a:pPr>
                      <a:r>
                        <a:rPr lang="es-CO" sz="1050" b="0" i="0" u="none" strike="noStrike">
                          <a:solidFill>
                            <a:srgbClr val="000000"/>
                          </a:solidFill>
                          <a:effectLst/>
                          <a:latin typeface="Aptos Narrow" panose="020B0004020202020204" pitchFamily="34" charset="0"/>
                        </a:rPr>
                        <a:t>INVERSIÓN</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$ 50.000.000.000,00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r" fontAlgn="ctr">
                        <a:buNone/>
                      </a:pPr>
                      <a:r>
                        <a:rPr lang="es-CO" sz="1050" b="0" i="0" u="none" strike="noStrike">
                          <a:solidFill>
                            <a:srgbClr val="000000"/>
                          </a:solidFill>
                          <a:effectLst/>
                          <a:latin typeface="Aptos Narrow" panose="020B0004020202020204" pitchFamily="34" charset="0"/>
                        </a:rPr>
                        <a:t>$ 50.000.000.000,00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69766222"/>
                  </a:ext>
                </a:extLst>
              </a:tr>
              <a:tr h="200785">
                <a:tc>
                  <a:txBody>
                    <a:bodyPr/>
                    <a:lstStyle/>
                    <a:p>
                      <a:pPr algn="ctr" rtl="0" fontAlgn="ctr">
                        <a:buNone/>
                      </a:pPr>
                      <a:r>
                        <a:rPr lang="es-CO" sz="1050" b="1" i="0" u="none" strike="noStrike">
                          <a:solidFill>
                            <a:srgbClr val="FFFFFF"/>
                          </a:solidFill>
                          <a:effectLst/>
                          <a:latin typeface="Times New Roman" panose="02020603050405020304" pitchFamily="18" charset="0"/>
                        </a:rPr>
                        <a:t>TOTAL</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Times New Roman" panose="02020603050405020304" pitchFamily="18" charset="0"/>
                        </a:rPr>
                        <a:t>$ 64.503.874.000,00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a:solidFill>
                            <a:srgbClr val="FFFFFF"/>
                          </a:solidFill>
                          <a:effectLst/>
                          <a:latin typeface="Times New Roman" panose="02020603050405020304" pitchFamily="18" charset="0"/>
                        </a:rPr>
                        <a:t>$ 0,00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1050" b="1" i="0" u="none" strike="noStrike" dirty="0">
                          <a:solidFill>
                            <a:srgbClr val="FFFFFF"/>
                          </a:solidFill>
                          <a:effectLst/>
                          <a:latin typeface="Times New Roman" panose="02020603050405020304" pitchFamily="18" charset="0"/>
                        </a:rPr>
                        <a:t>$ 64.503.874.000,00</a:t>
                      </a:r>
                    </a:p>
                  </a:txBody>
                  <a:tcPr marL="0" marR="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2103767421"/>
                  </a:ext>
                </a:extLst>
              </a:tr>
            </a:tbl>
          </a:graphicData>
        </a:graphic>
      </p:graphicFrame>
    </p:spTree>
    <p:extLst>
      <p:ext uri="{BB962C8B-B14F-4D97-AF65-F5344CB8AC3E}">
        <p14:creationId xmlns:p14="http://schemas.microsoft.com/office/powerpoint/2010/main" val="7213502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E7CAB682-4FBD-C348-8C8B-F435235761B9}"/>
              </a:ext>
            </a:extLst>
          </p:cNvPr>
          <p:cNvPicPr>
            <a:picLocks noChangeAspect="1"/>
          </p:cNvPicPr>
          <p:nvPr/>
        </p:nvPicPr>
        <p:blipFill>
          <a:blip r:embed="rId3"/>
          <a:stretch>
            <a:fillRect/>
          </a:stretch>
        </p:blipFill>
        <p:spPr>
          <a:xfrm>
            <a:off x="111659" y="810093"/>
            <a:ext cx="11968681" cy="3230080"/>
          </a:xfrm>
          <a:prstGeom prst="rect">
            <a:avLst/>
          </a:prstGeom>
        </p:spPr>
      </p:pic>
      <p:sp>
        <p:nvSpPr>
          <p:cNvPr id="2" name="Título 1">
            <a:extLst>
              <a:ext uri="{FF2B5EF4-FFF2-40B4-BE49-F238E27FC236}">
                <a16:creationId xmlns:a16="http://schemas.microsoft.com/office/drawing/2014/main" id="{A311AE6A-3AF6-C793-A3E1-667D05AC0E25}"/>
              </a:ext>
            </a:extLst>
          </p:cNvPr>
          <p:cNvSpPr>
            <a:spLocks noGrp="1"/>
          </p:cNvSpPr>
          <p:nvPr>
            <p:ph type="title"/>
          </p:nvPr>
        </p:nvSpPr>
        <p:spPr>
          <a:xfrm>
            <a:off x="2187720" y="326330"/>
            <a:ext cx="7442417" cy="946886"/>
          </a:xfrm>
        </p:spPr>
        <p:txBody>
          <a:bodyPr/>
          <a:lstStyle/>
          <a:p>
            <a:r>
              <a:rPr lang="es-CO" dirty="0"/>
              <a:t>2. Ejecución General</a:t>
            </a:r>
          </a:p>
        </p:txBody>
      </p:sp>
      <p:sp>
        <p:nvSpPr>
          <p:cNvPr id="5" name="CuadroTexto 4">
            <a:extLst>
              <a:ext uri="{FF2B5EF4-FFF2-40B4-BE49-F238E27FC236}">
                <a16:creationId xmlns:a16="http://schemas.microsoft.com/office/drawing/2014/main" id="{4A250405-93B5-B986-98C3-DB903B6A74C9}"/>
              </a:ext>
            </a:extLst>
          </p:cNvPr>
          <p:cNvSpPr txBox="1"/>
          <p:nvPr/>
        </p:nvSpPr>
        <p:spPr>
          <a:xfrm>
            <a:off x="4555223" y="4977073"/>
            <a:ext cx="5383626" cy="1323439"/>
          </a:xfrm>
          <a:prstGeom prst="rect">
            <a:avLst/>
          </a:prstGeom>
          <a:noFill/>
        </p:spPr>
        <p:txBody>
          <a:bodyPr wrap="square" rtlCol="0">
            <a:spAutoFit/>
          </a:bodyPr>
          <a:lstStyle/>
          <a:p>
            <a:pPr algn="just"/>
            <a:r>
              <a:rPr lang="es-ES" sz="1600" dirty="0">
                <a:cs typeface="Times New Roman" panose="02020603050405020304" pitchFamily="18" charset="0"/>
              </a:rPr>
              <a:t>Con corte al </a:t>
            </a:r>
            <a:r>
              <a:rPr lang="es-ES" sz="1600" b="1" dirty="0">
                <a:cs typeface="Times New Roman" panose="02020603050405020304" pitchFamily="18" charset="0"/>
              </a:rPr>
              <a:t>30 de abril de 2026 </a:t>
            </a:r>
            <a:r>
              <a:rPr lang="es-ES" sz="1600" dirty="0">
                <a:cs typeface="Times New Roman" panose="02020603050405020304" pitchFamily="18" charset="0"/>
              </a:rPr>
              <a:t>la Unidad de Planificación Rural Agropecuaria logró comprometer recursos por valor de </a:t>
            </a:r>
            <a:r>
              <a:rPr lang="es-CO" sz="1600" b="1" dirty="0">
                <a:cs typeface="Times New Roman" panose="02020603050405020304" pitchFamily="18" charset="0"/>
              </a:rPr>
              <a:t>$49.566.152.453,28 </a:t>
            </a:r>
            <a:r>
              <a:rPr lang="es-ES" sz="1600" dirty="0">
                <a:cs typeface="Times New Roman" panose="02020603050405020304" pitchFamily="18" charset="0"/>
              </a:rPr>
              <a:t>presentando una ejecución presupuestal acumulada del </a:t>
            </a:r>
            <a:r>
              <a:rPr lang="es-ES" sz="1600" b="1" dirty="0">
                <a:cs typeface="Times New Roman" panose="02020603050405020304" pitchFamily="18" charset="0"/>
              </a:rPr>
              <a:t>76,84%, </a:t>
            </a:r>
            <a:r>
              <a:rPr lang="es-ES" sz="1600" dirty="0">
                <a:cs typeface="Times New Roman" panose="02020603050405020304" pitchFamily="18" charset="0"/>
              </a:rPr>
              <a:t>con respecto al cierre de marzo logró un avance del </a:t>
            </a:r>
            <a:r>
              <a:rPr lang="es-ES" sz="1600" b="1" dirty="0">
                <a:cs typeface="Times New Roman" panose="02020603050405020304" pitchFamily="18" charset="0"/>
              </a:rPr>
              <a:t>1,96%</a:t>
            </a:r>
          </a:p>
        </p:txBody>
      </p:sp>
      <p:pic>
        <p:nvPicPr>
          <p:cNvPr id="12" name="Imagen 11" descr="Icono&#10;&#10;Descripción generada automáticamente">
            <a:extLst>
              <a:ext uri="{FF2B5EF4-FFF2-40B4-BE49-F238E27FC236}">
                <a16:creationId xmlns:a16="http://schemas.microsoft.com/office/drawing/2014/main" id="{8BF1DF2B-8BA7-F741-E684-2DF4E07D08A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57970" y="4664722"/>
            <a:ext cx="1182021" cy="1182021"/>
          </a:xfrm>
          <a:prstGeom prst="rect">
            <a:avLst/>
          </a:prstGeom>
        </p:spPr>
      </p:pic>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031128" y="5316383"/>
            <a:ext cx="1182021" cy="1182021"/>
          </a:xfrm>
          <a:prstGeom prst="rect">
            <a:avLst/>
          </a:prstGeom>
        </p:spPr>
      </p:pic>
      <p:sp>
        <p:nvSpPr>
          <p:cNvPr id="6" name="Elipse 5">
            <a:extLst>
              <a:ext uri="{FF2B5EF4-FFF2-40B4-BE49-F238E27FC236}">
                <a16:creationId xmlns:a16="http://schemas.microsoft.com/office/drawing/2014/main" id="{C97D797A-F40D-540F-F047-BBCD38B3BE6C}"/>
              </a:ext>
            </a:extLst>
          </p:cNvPr>
          <p:cNvSpPr/>
          <p:nvPr/>
        </p:nvSpPr>
        <p:spPr>
          <a:xfrm>
            <a:off x="11213148" y="3785612"/>
            <a:ext cx="667569" cy="254562"/>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7" name="Elipse 6">
            <a:extLst>
              <a:ext uri="{FF2B5EF4-FFF2-40B4-BE49-F238E27FC236}">
                <a16:creationId xmlns:a16="http://schemas.microsoft.com/office/drawing/2014/main" id="{5BF842DB-B007-F600-9DD6-F9ACC500848D}"/>
              </a:ext>
            </a:extLst>
          </p:cNvPr>
          <p:cNvSpPr/>
          <p:nvPr/>
        </p:nvSpPr>
        <p:spPr>
          <a:xfrm>
            <a:off x="7527980" y="3753196"/>
            <a:ext cx="1208613" cy="286977"/>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14" name="Imagen 13">
            <a:extLst>
              <a:ext uri="{FF2B5EF4-FFF2-40B4-BE49-F238E27FC236}">
                <a16:creationId xmlns:a16="http://schemas.microsoft.com/office/drawing/2014/main" id="{0CE06BAA-7CAB-C04E-8F65-ACFEACC6F592}"/>
              </a:ext>
            </a:extLst>
          </p:cNvPr>
          <p:cNvPicPr>
            <a:picLocks noChangeAspect="1"/>
          </p:cNvPicPr>
          <p:nvPr/>
        </p:nvPicPr>
        <p:blipFill>
          <a:blip r:embed="rId6"/>
          <a:stretch>
            <a:fillRect/>
          </a:stretch>
        </p:blipFill>
        <p:spPr>
          <a:xfrm>
            <a:off x="111659" y="4431479"/>
            <a:ext cx="3667125" cy="2066925"/>
          </a:xfrm>
          <a:prstGeom prst="rect">
            <a:avLst/>
          </a:prstGeom>
        </p:spPr>
      </p:pic>
      <p:sp>
        <p:nvSpPr>
          <p:cNvPr id="8" name="Elipse 7">
            <a:extLst>
              <a:ext uri="{FF2B5EF4-FFF2-40B4-BE49-F238E27FC236}">
                <a16:creationId xmlns:a16="http://schemas.microsoft.com/office/drawing/2014/main" id="{5A0ECABF-9B27-3B3C-196D-FD094186E7AA}"/>
              </a:ext>
            </a:extLst>
          </p:cNvPr>
          <p:cNvSpPr/>
          <p:nvPr/>
        </p:nvSpPr>
        <p:spPr>
          <a:xfrm>
            <a:off x="1252274" y="5557716"/>
            <a:ext cx="2376107" cy="354197"/>
          </a:xfrm>
          <a:prstGeom prst="ellipse">
            <a:avLst/>
          </a:prstGeom>
          <a:noFill/>
          <a:ln w="254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2284358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311AE6A-3AF6-C793-A3E1-667D05AC0E25}"/>
              </a:ext>
            </a:extLst>
          </p:cNvPr>
          <p:cNvSpPr>
            <a:spLocks noGrp="1"/>
          </p:cNvSpPr>
          <p:nvPr>
            <p:ph type="title"/>
          </p:nvPr>
        </p:nvSpPr>
        <p:spPr>
          <a:xfrm>
            <a:off x="2262670" y="326330"/>
            <a:ext cx="7442417" cy="946886"/>
          </a:xfrm>
        </p:spPr>
        <p:txBody>
          <a:bodyPr/>
          <a:lstStyle/>
          <a:p>
            <a:r>
              <a:rPr lang="es-CO" dirty="0"/>
              <a:t>3. Indicadores de Gestión</a:t>
            </a:r>
          </a:p>
        </p:txBody>
      </p:sp>
      <p:pic>
        <p:nvPicPr>
          <p:cNvPr id="12" name="Imagen 11" descr="Icono&#10;&#10;Descripción generada automáticamente">
            <a:extLst>
              <a:ext uri="{FF2B5EF4-FFF2-40B4-BE49-F238E27FC236}">
                <a16:creationId xmlns:a16="http://schemas.microsoft.com/office/drawing/2014/main" id="{8BF1DF2B-8BA7-F741-E684-2DF4E07D08A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30687" y="326330"/>
            <a:ext cx="1182021" cy="1182021"/>
          </a:xfrm>
          <a:prstGeom prst="rect">
            <a:avLst/>
          </a:prstGeom>
        </p:spPr>
      </p:pic>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620869"/>
            <a:ext cx="950259" cy="878177"/>
          </a:xfrm>
          <a:prstGeom prst="rect">
            <a:avLst/>
          </a:prstGeom>
        </p:spPr>
      </p:pic>
      <p:sp>
        <p:nvSpPr>
          <p:cNvPr id="8" name="CuadroTexto 7">
            <a:extLst>
              <a:ext uri="{FF2B5EF4-FFF2-40B4-BE49-F238E27FC236}">
                <a16:creationId xmlns:a16="http://schemas.microsoft.com/office/drawing/2014/main" id="{144468B8-8F50-1283-C676-2B3CB8B781C5}"/>
              </a:ext>
            </a:extLst>
          </p:cNvPr>
          <p:cNvSpPr txBox="1"/>
          <p:nvPr/>
        </p:nvSpPr>
        <p:spPr>
          <a:xfrm>
            <a:off x="6844908" y="1681301"/>
            <a:ext cx="4848616" cy="1477328"/>
          </a:xfrm>
          <a:prstGeom prst="rect">
            <a:avLst/>
          </a:prstGeom>
          <a:noFill/>
        </p:spPr>
        <p:txBody>
          <a:bodyPr wrap="square" rtlCol="0">
            <a:spAutoFit/>
          </a:bodyPr>
          <a:lstStyle/>
          <a:p>
            <a:pPr algn="just"/>
            <a:r>
              <a:rPr lang="es-ES" dirty="0">
                <a:cs typeface="Times New Roman" panose="02020603050405020304" pitchFamily="18" charset="0"/>
              </a:rPr>
              <a:t>Con corte al </a:t>
            </a:r>
            <a:r>
              <a:rPr lang="es-ES" b="1" dirty="0">
                <a:cs typeface="Times New Roman" panose="02020603050405020304" pitchFamily="18" charset="0"/>
              </a:rPr>
              <a:t>30 de abril de 2026 </a:t>
            </a:r>
            <a:r>
              <a:rPr lang="es-ES" dirty="0">
                <a:cs typeface="Times New Roman" panose="02020603050405020304" pitchFamily="18" charset="0"/>
              </a:rPr>
              <a:t>la Unidad de Planificación Rural Agropecuaria logró una ejecución acumulada del </a:t>
            </a:r>
            <a:r>
              <a:rPr lang="es-ES" b="1" dirty="0">
                <a:cs typeface="Times New Roman" panose="02020603050405020304" pitchFamily="18" charset="0"/>
              </a:rPr>
              <a:t>23,48%</a:t>
            </a:r>
            <a:r>
              <a:rPr lang="es-ES" dirty="0">
                <a:cs typeface="Times New Roman" panose="02020603050405020304" pitchFamily="18" charset="0"/>
              </a:rPr>
              <a:t> a la fecha del informe se ha ejecutado en pagos un total de</a:t>
            </a:r>
            <a:r>
              <a:rPr lang="es-CO" dirty="0">
                <a:cs typeface="Times New Roman" panose="02020603050405020304" pitchFamily="18" charset="0"/>
              </a:rPr>
              <a:t> </a:t>
            </a:r>
            <a:r>
              <a:rPr lang="es-CO" b="1" dirty="0">
                <a:cs typeface="Times New Roman" panose="02020603050405020304" pitchFamily="18" charset="0"/>
              </a:rPr>
              <a:t>$15.147.372.442,58</a:t>
            </a:r>
            <a:r>
              <a:rPr lang="es-CO" dirty="0">
                <a:cs typeface="Times New Roman" panose="02020603050405020304" pitchFamily="18" charset="0"/>
              </a:rPr>
              <a:t>.</a:t>
            </a:r>
          </a:p>
        </p:txBody>
      </p:sp>
      <p:sp>
        <p:nvSpPr>
          <p:cNvPr id="9" name="CuadroTexto 8">
            <a:extLst>
              <a:ext uri="{FF2B5EF4-FFF2-40B4-BE49-F238E27FC236}">
                <a16:creationId xmlns:a16="http://schemas.microsoft.com/office/drawing/2014/main" id="{1A3F9F63-4B48-28BF-2961-8CC3EE414C6A}"/>
              </a:ext>
            </a:extLst>
          </p:cNvPr>
          <p:cNvSpPr txBox="1"/>
          <p:nvPr/>
        </p:nvSpPr>
        <p:spPr>
          <a:xfrm>
            <a:off x="827940" y="4160492"/>
            <a:ext cx="5268060" cy="1754326"/>
          </a:xfrm>
          <a:prstGeom prst="rect">
            <a:avLst/>
          </a:prstGeom>
          <a:noFill/>
        </p:spPr>
        <p:txBody>
          <a:bodyPr wrap="square" rtlCol="0">
            <a:spAutoFit/>
          </a:bodyPr>
          <a:lstStyle/>
          <a:p>
            <a:pPr algn="just"/>
            <a:r>
              <a:rPr lang="es-ES" dirty="0">
                <a:cs typeface="Times New Roman" panose="02020603050405020304" pitchFamily="18" charset="0"/>
              </a:rPr>
              <a:t>En cuanto al nivel de compromisos presupuestales la Unidad de Planificación Rural Agropecuaria logró ejecutar un </a:t>
            </a:r>
            <a:r>
              <a:rPr lang="es-ES" b="1" dirty="0">
                <a:cs typeface="Times New Roman" panose="02020603050405020304" pitchFamily="18" charset="0"/>
              </a:rPr>
              <a:t>76,84%</a:t>
            </a:r>
            <a:r>
              <a:rPr lang="es-ES" dirty="0">
                <a:cs typeface="Times New Roman" panose="02020603050405020304" pitchFamily="18" charset="0"/>
              </a:rPr>
              <a:t> de ejecución acumulada, a la fecha del informe se ha comprometido un total de </a:t>
            </a:r>
            <a:r>
              <a:rPr lang="es-ES" sz="1800" b="1" dirty="0">
                <a:cs typeface="Times New Roman" panose="02020603050405020304" pitchFamily="18" charset="0"/>
              </a:rPr>
              <a:t>$49.566.152.453,28.</a:t>
            </a:r>
          </a:p>
          <a:p>
            <a:pPr algn="just"/>
            <a:r>
              <a:rPr lang="es-ES" sz="1800" dirty="0">
                <a:cs typeface="Times New Roman" panose="02020603050405020304" pitchFamily="18" charset="0"/>
              </a:rPr>
              <a:t>.</a:t>
            </a:r>
          </a:p>
        </p:txBody>
      </p:sp>
      <p:pic>
        <p:nvPicPr>
          <p:cNvPr id="4" name="Imagen 3">
            <a:extLst>
              <a:ext uri="{FF2B5EF4-FFF2-40B4-BE49-F238E27FC236}">
                <a16:creationId xmlns:a16="http://schemas.microsoft.com/office/drawing/2014/main" id="{3BFB441B-26AA-721D-E8BE-DFBD5BD86246}"/>
              </a:ext>
            </a:extLst>
          </p:cNvPr>
          <p:cNvPicPr>
            <a:picLocks noChangeAspect="1"/>
          </p:cNvPicPr>
          <p:nvPr/>
        </p:nvPicPr>
        <p:blipFill>
          <a:blip r:embed="rId5"/>
          <a:stretch>
            <a:fillRect/>
          </a:stretch>
        </p:blipFill>
        <p:spPr>
          <a:xfrm>
            <a:off x="1232309" y="1700827"/>
            <a:ext cx="5200650" cy="1438275"/>
          </a:xfrm>
          <a:prstGeom prst="rect">
            <a:avLst/>
          </a:prstGeom>
        </p:spPr>
      </p:pic>
      <p:pic>
        <p:nvPicPr>
          <p:cNvPr id="7" name="Imagen 6">
            <a:extLst>
              <a:ext uri="{FF2B5EF4-FFF2-40B4-BE49-F238E27FC236}">
                <a16:creationId xmlns:a16="http://schemas.microsoft.com/office/drawing/2014/main" id="{DC33188B-71EB-8130-C628-9E38E8D70644}"/>
              </a:ext>
            </a:extLst>
          </p:cNvPr>
          <p:cNvPicPr>
            <a:picLocks noChangeAspect="1"/>
          </p:cNvPicPr>
          <p:nvPr/>
        </p:nvPicPr>
        <p:blipFill>
          <a:blip r:embed="rId6"/>
          <a:stretch>
            <a:fillRect/>
          </a:stretch>
        </p:blipFill>
        <p:spPr>
          <a:xfrm>
            <a:off x="6712058" y="4160492"/>
            <a:ext cx="5200650" cy="1362075"/>
          </a:xfrm>
          <a:prstGeom prst="rect">
            <a:avLst/>
          </a:prstGeom>
        </p:spPr>
      </p:pic>
    </p:spTree>
    <p:extLst>
      <p:ext uri="{BB962C8B-B14F-4D97-AF65-F5344CB8AC3E}">
        <p14:creationId xmlns:p14="http://schemas.microsoft.com/office/powerpoint/2010/main" val="1949249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7290033" y="2223082"/>
            <a:ext cx="4631436" cy="3796303"/>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139253" y="466642"/>
            <a:ext cx="9490837" cy="796019"/>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4. Funcionamiento - Adquisición de bienes y servicios</a:t>
            </a:r>
          </a:p>
        </p:txBody>
      </p:sp>
      <p:sp>
        <p:nvSpPr>
          <p:cNvPr id="19" name="CuadroTexto 18">
            <a:extLst>
              <a:ext uri="{FF2B5EF4-FFF2-40B4-BE49-F238E27FC236}">
                <a16:creationId xmlns:a16="http://schemas.microsoft.com/office/drawing/2014/main" id="{F3B3F893-37EB-1B24-5F58-30A8CB7927B3}"/>
              </a:ext>
            </a:extLst>
          </p:cNvPr>
          <p:cNvSpPr txBox="1"/>
          <p:nvPr/>
        </p:nvSpPr>
        <p:spPr>
          <a:xfrm>
            <a:off x="7260475" y="2956773"/>
            <a:ext cx="4555221" cy="2816156"/>
          </a:xfrm>
          <a:prstGeom prst="rect">
            <a:avLst/>
          </a:prstGeom>
          <a:noFill/>
        </p:spPr>
        <p:txBody>
          <a:bodyPr wrap="square" rtlCol="0">
            <a:spAutoFit/>
          </a:bodyPr>
          <a:lstStyle/>
          <a:p>
            <a:pPr marL="285750" indent="-285750" algn="just">
              <a:buFont typeface="Arial" panose="020B0604020202020204" pitchFamily="34" charset="0"/>
              <a:buChar char="•"/>
            </a:pPr>
            <a:r>
              <a:rPr lang="es-MX" sz="1550" dirty="0"/>
              <a:t>Al </a:t>
            </a:r>
            <a:r>
              <a:rPr lang="es-MX" sz="1550" b="1" dirty="0"/>
              <a:t>30 de abril de 2026</a:t>
            </a:r>
            <a:r>
              <a:rPr lang="es-MX" sz="1550" dirty="0"/>
              <a:t>, la UPRA registro una ejecución del </a:t>
            </a:r>
            <a:r>
              <a:rPr lang="es-MX" sz="1550" b="1" dirty="0"/>
              <a:t>40,17%</a:t>
            </a:r>
            <a:r>
              <a:rPr lang="es-MX" sz="1550" dirty="0"/>
              <a:t> del presupuesto asignado para gastos de funcionamiento, con respecto al mes de marzo se logró un avance del </a:t>
            </a:r>
            <a:r>
              <a:rPr lang="es-MX" sz="1550" b="1" dirty="0"/>
              <a:t>7,42%</a:t>
            </a:r>
          </a:p>
          <a:p>
            <a:pPr marL="285750" indent="-285750" algn="just">
              <a:buFont typeface="Arial" panose="020B0604020202020204" pitchFamily="34" charset="0"/>
              <a:buChar char="•"/>
            </a:pPr>
            <a:endParaRPr lang="es-MX" sz="1550" dirty="0"/>
          </a:p>
          <a:p>
            <a:pPr marL="285750" indent="-285750" algn="just">
              <a:buFont typeface="Arial" panose="020B0604020202020204" pitchFamily="34" charset="0"/>
              <a:buChar char="•"/>
            </a:pPr>
            <a:r>
              <a:rPr lang="es-CO" sz="1400" dirty="0"/>
              <a:t>El </a:t>
            </a:r>
            <a:r>
              <a:rPr lang="es-CO" sz="1400" b="1" dirty="0"/>
              <a:t>59,83% </a:t>
            </a:r>
            <a:r>
              <a:rPr lang="es-CO" sz="1400" dirty="0"/>
              <a:t>del presupuesto de funcionamiento certificado al corte del presente informe aún se encuentra sin afectación presupuestal, esto ocurre en gran media con los recursos de gastos de personal dado que su ejecución es directamente proporcional al mes de presentación del informe, .</a:t>
            </a:r>
            <a:endParaRPr lang="es-MX" sz="1550"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774659" y="157541"/>
            <a:ext cx="1041037" cy="1041037"/>
          </a:xfrm>
          <a:prstGeom prst="rect">
            <a:avLst/>
          </a:prstGeom>
        </p:spPr>
      </p:pic>
      <p:sp>
        <p:nvSpPr>
          <p:cNvPr id="5" name="Título 13">
            <a:extLst>
              <a:ext uri="{FF2B5EF4-FFF2-40B4-BE49-F238E27FC236}">
                <a16:creationId xmlns:a16="http://schemas.microsoft.com/office/drawing/2014/main" id="{1B82EB21-B619-F070-3EA1-261B4FC73123}"/>
              </a:ext>
            </a:extLst>
          </p:cNvPr>
          <p:cNvSpPr txBox="1">
            <a:spLocks/>
          </p:cNvSpPr>
          <p:nvPr/>
        </p:nvSpPr>
        <p:spPr>
          <a:xfrm>
            <a:off x="1773752" y="1496598"/>
            <a:ext cx="3435769" cy="796019"/>
          </a:xfrm>
          <a:prstGeom prst="rect">
            <a:avLst/>
          </a:prstGeom>
        </p:spPr>
        <p:txBody>
          <a:bodyPr vert="horz" lIns="91440" tIns="45720" rIns="91440" bIns="45720" rtlCol="0" anchor="t">
            <a:normAutofit fontScale="82500" lnSpcReduction="1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just"/>
            <a:r>
              <a:rPr lang="es-ES" dirty="0">
                <a:solidFill>
                  <a:schemeClr val="tx1"/>
                </a:solidFill>
              </a:rPr>
              <a:t>Apropiación vigente</a:t>
            </a:r>
          </a:p>
          <a:p>
            <a:pPr algn="just"/>
            <a:r>
              <a:rPr lang="es-ES" dirty="0">
                <a:solidFill>
                  <a:schemeClr val="tx1"/>
                </a:solidFill>
              </a:rPr>
              <a:t>$14.503.874.000,00</a:t>
            </a:r>
            <a:endParaRPr lang="es-CO" dirty="0"/>
          </a:p>
        </p:txBody>
      </p:sp>
      <p:pic>
        <p:nvPicPr>
          <p:cNvPr id="7" name="Imagen 6">
            <a:extLst>
              <a:ext uri="{FF2B5EF4-FFF2-40B4-BE49-F238E27FC236}">
                <a16:creationId xmlns:a16="http://schemas.microsoft.com/office/drawing/2014/main" id="{4530CD9E-254D-C563-63EF-785A87A507AA}"/>
              </a:ext>
            </a:extLst>
          </p:cNvPr>
          <p:cNvPicPr>
            <a:picLocks noChangeAspect="1"/>
          </p:cNvPicPr>
          <p:nvPr/>
        </p:nvPicPr>
        <p:blipFill>
          <a:blip r:embed="rId4"/>
          <a:stretch>
            <a:fillRect/>
          </a:stretch>
        </p:blipFill>
        <p:spPr>
          <a:xfrm>
            <a:off x="1071520" y="2191029"/>
            <a:ext cx="6011114" cy="3581900"/>
          </a:xfrm>
          <a:prstGeom prst="rect">
            <a:avLst/>
          </a:prstGeom>
        </p:spPr>
      </p:pic>
    </p:spTree>
    <p:extLst>
      <p:ext uri="{BB962C8B-B14F-4D97-AF65-F5344CB8AC3E}">
        <p14:creationId xmlns:p14="http://schemas.microsoft.com/office/powerpoint/2010/main" val="38276777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6841843" y="1833163"/>
            <a:ext cx="5115455" cy="4502716"/>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534016" y="415083"/>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5</a:t>
            </a:r>
            <a:r>
              <a:rPr lang="es-ES" sz="3200" dirty="0"/>
              <a:t>. Inversión</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3" name="CuadroTexto 2">
            <a:extLst>
              <a:ext uri="{FF2B5EF4-FFF2-40B4-BE49-F238E27FC236}">
                <a16:creationId xmlns:a16="http://schemas.microsoft.com/office/drawing/2014/main" id="{69C1B9E4-D195-AAF8-CFF3-32E283E11CC5}"/>
              </a:ext>
            </a:extLst>
          </p:cNvPr>
          <p:cNvSpPr txBox="1"/>
          <p:nvPr/>
        </p:nvSpPr>
        <p:spPr>
          <a:xfrm>
            <a:off x="6767752" y="1759175"/>
            <a:ext cx="5115455" cy="4278094"/>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30 de abril de 2026 </a:t>
            </a:r>
            <a:r>
              <a:rPr lang="es-CO" sz="1600" dirty="0"/>
              <a:t>la UPRA ha comprometido el </a:t>
            </a:r>
            <a:r>
              <a:rPr lang="es-CO" sz="1600" b="1" dirty="0"/>
              <a:t>87,48%</a:t>
            </a:r>
            <a:r>
              <a:rPr lang="es-CO" sz="1600" dirty="0"/>
              <a:t> del presupuesto asignado para inversión, con respecto al mes de marzo se logró un avance del </a:t>
            </a:r>
            <a:r>
              <a:rPr lang="es-CO" sz="1600" b="1" dirty="0"/>
              <a:t>0,38%.</a:t>
            </a:r>
          </a:p>
          <a:p>
            <a:pPr algn="just"/>
            <a:endParaRPr lang="es-CO" sz="1600" dirty="0"/>
          </a:p>
          <a:p>
            <a:pPr marL="285750" indent="-285750" algn="just">
              <a:buFont typeface="Arial" panose="020B0604020202020204" pitchFamily="34" charset="0"/>
              <a:buChar char="•"/>
            </a:pPr>
            <a:r>
              <a:rPr lang="es-CO" sz="1600" dirty="0"/>
              <a:t> El </a:t>
            </a:r>
            <a:r>
              <a:rPr lang="es-CO" sz="1600" b="1" dirty="0"/>
              <a:t>12,52% </a:t>
            </a:r>
            <a:r>
              <a:rPr lang="es-CO" sz="1600" dirty="0"/>
              <a:t>del presupuesto de inversión certificado al corte del presente informe aún se encuentra sin afectación presupuestal, la UPRA actualmente se encuentra adelantando los procesos de contratación para las diferentes áreas misionales, como la adquisición de recursos tecnológicos y renovación de licencias, entre otras, así como el reconocimiento de viáticos y gastos de desplazamiento para funcionarios y contratistas que se irán ejecutando de acuerdo con los compromisos adquiridos en el territorio por la Entidad.</a:t>
            </a:r>
          </a:p>
        </p:txBody>
      </p:sp>
      <p:sp>
        <p:nvSpPr>
          <p:cNvPr id="4" name="Título 13">
            <a:extLst>
              <a:ext uri="{FF2B5EF4-FFF2-40B4-BE49-F238E27FC236}">
                <a16:creationId xmlns:a16="http://schemas.microsoft.com/office/drawing/2014/main" id="{0DF0829C-0E2B-4497-C2AA-0FC23BCAFE7B}"/>
              </a:ext>
            </a:extLst>
          </p:cNvPr>
          <p:cNvSpPr txBox="1">
            <a:spLocks/>
          </p:cNvSpPr>
          <p:nvPr/>
        </p:nvSpPr>
        <p:spPr>
          <a:xfrm>
            <a:off x="1650865" y="1626651"/>
            <a:ext cx="4293355" cy="1110372"/>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sz="2500" dirty="0">
                <a:solidFill>
                  <a:schemeClr val="tx1"/>
                </a:solidFill>
              </a:rPr>
              <a:t>Apropiación vigente $50.000.000.000,00</a:t>
            </a:r>
          </a:p>
        </p:txBody>
      </p:sp>
      <p:pic>
        <p:nvPicPr>
          <p:cNvPr id="8" name="Imagen 7">
            <a:extLst>
              <a:ext uri="{FF2B5EF4-FFF2-40B4-BE49-F238E27FC236}">
                <a16:creationId xmlns:a16="http://schemas.microsoft.com/office/drawing/2014/main" id="{3B20A5DF-F8FD-FB57-F13E-4644858E44DF}"/>
              </a:ext>
            </a:extLst>
          </p:cNvPr>
          <p:cNvPicPr>
            <a:picLocks noChangeAspect="1"/>
          </p:cNvPicPr>
          <p:nvPr/>
        </p:nvPicPr>
        <p:blipFill>
          <a:blip r:embed="rId4"/>
          <a:stretch>
            <a:fillRect/>
          </a:stretch>
        </p:blipFill>
        <p:spPr>
          <a:xfrm>
            <a:off x="1021256" y="2542890"/>
            <a:ext cx="5820587" cy="3419952"/>
          </a:xfrm>
          <a:prstGeom prst="rect">
            <a:avLst/>
          </a:prstGeom>
        </p:spPr>
      </p:pic>
    </p:spTree>
    <p:extLst>
      <p:ext uri="{BB962C8B-B14F-4D97-AF65-F5344CB8AC3E}">
        <p14:creationId xmlns:p14="http://schemas.microsoft.com/office/powerpoint/2010/main" val="6498284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6932346" y="1934780"/>
            <a:ext cx="5115455" cy="4511580"/>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706057" y="280710"/>
            <a:ext cx="9340068"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DOTA C-1704-1100-9</a:t>
            </a:r>
          </a:p>
          <a:p>
            <a:pPr algn="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3" name="CuadroTexto 2">
            <a:extLst>
              <a:ext uri="{FF2B5EF4-FFF2-40B4-BE49-F238E27FC236}">
                <a16:creationId xmlns:a16="http://schemas.microsoft.com/office/drawing/2014/main" id="{63F3E368-E78D-4B31-F5C8-49060C3AF8A5}"/>
              </a:ext>
            </a:extLst>
          </p:cNvPr>
          <p:cNvSpPr txBox="1"/>
          <p:nvPr/>
        </p:nvSpPr>
        <p:spPr>
          <a:xfrm>
            <a:off x="7070527" y="2168266"/>
            <a:ext cx="4721645" cy="3539430"/>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30 de abril de 2026 </a:t>
            </a:r>
            <a:r>
              <a:rPr lang="es-CO" sz="1600" dirty="0"/>
              <a:t>se ha comprometido el </a:t>
            </a:r>
            <a:r>
              <a:rPr lang="es-CO" sz="1600" b="1" dirty="0"/>
              <a:t>94,57% </a:t>
            </a:r>
            <a:r>
              <a:rPr lang="es-CO" sz="1600" dirty="0"/>
              <a:t>de los recursos asignados para ejecutar el proyecto de inversión </a:t>
            </a:r>
            <a:r>
              <a:rPr lang="es-CO" sz="1600" b="1" dirty="0"/>
              <a:t>C-1704-1100-9 – DOTA, </a:t>
            </a:r>
            <a:r>
              <a:rPr lang="es-CO" sz="1600" dirty="0"/>
              <a:t>con respecto al mes de marzo se logra un avance del </a:t>
            </a:r>
            <a:r>
              <a:rPr lang="es-CO" sz="1600" b="1" dirty="0"/>
              <a:t>0,75%</a:t>
            </a:r>
          </a:p>
          <a:p>
            <a:pPr algn="just"/>
            <a:endParaRPr lang="es-CO" sz="1600" dirty="0"/>
          </a:p>
          <a:p>
            <a:pPr marL="285750" indent="-285750" algn="just">
              <a:buFont typeface="Arial" panose="020B0604020202020204" pitchFamily="34" charset="0"/>
              <a:buChar char="•"/>
            </a:pPr>
            <a:r>
              <a:rPr lang="es-CO" sz="1600" dirty="0"/>
              <a:t> El </a:t>
            </a:r>
            <a:r>
              <a:rPr lang="es-CO" sz="1600" b="1" dirty="0"/>
              <a:t>6,2%</a:t>
            </a:r>
            <a:r>
              <a:rPr lang="es-CO" sz="1600" dirty="0"/>
              <a:t> del presupuesto certificado del proyecto DOTA al corte del presente informe aún se encuentra sin afectación presupuestal, esto debido a que los recursos certificados son para atender los gastos de desplazamiento y viáticos que serán ejecutados conforme avanza el año.</a:t>
            </a:r>
          </a:p>
        </p:txBody>
      </p:sp>
      <p:sp>
        <p:nvSpPr>
          <p:cNvPr id="4" name="Título 13">
            <a:extLst>
              <a:ext uri="{FF2B5EF4-FFF2-40B4-BE49-F238E27FC236}">
                <a16:creationId xmlns:a16="http://schemas.microsoft.com/office/drawing/2014/main" id="{C986F3B3-92AF-2F6B-D6BA-3BD236912AB7}"/>
              </a:ext>
            </a:extLst>
          </p:cNvPr>
          <p:cNvSpPr txBox="1">
            <a:spLocks/>
          </p:cNvSpPr>
          <p:nvPr/>
        </p:nvSpPr>
        <p:spPr>
          <a:xfrm>
            <a:off x="1452273" y="1322269"/>
            <a:ext cx="3923818" cy="999094"/>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just"/>
            <a:r>
              <a:rPr lang="es-ES" dirty="0">
                <a:solidFill>
                  <a:schemeClr val="tx1"/>
                </a:solidFill>
              </a:rPr>
              <a:t>Apropiación vigente</a:t>
            </a:r>
          </a:p>
          <a:p>
            <a:pPr algn="just"/>
            <a:r>
              <a:rPr lang="es-ES" dirty="0">
                <a:solidFill>
                  <a:schemeClr val="tx1"/>
                </a:solidFill>
              </a:rPr>
              <a:t>$20.500.000.000,00</a:t>
            </a:r>
            <a:endParaRPr lang="es-ES" dirty="0"/>
          </a:p>
          <a:p>
            <a:pPr algn="just"/>
            <a:endParaRPr lang="es-CO" dirty="0"/>
          </a:p>
        </p:txBody>
      </p:sp>
      <p:pic>
        <p:nvPicPr>
          <p:cNvPr id="8" name="Imagen 7">
            <a:extLst>
              <a:ext uri="{FF2B5EF4-FFF2-40B4-BE49-F238E27FC236}">
                <a16:creationId xmlns:a16="http://schemas.microsoft.com/office/drawing/2014/main" id="{10A47EC5-6B3A-3FA3-75BC-01573017F775}"/>
              </a:ext>
            </a:extLst>
          </p:cNvPr>
          <p:cNvPicPr>
            <a:picLocks noChangeAspect="1"/>
          </p:cNvPicPr>
          <p:nvPr/>
        </p:nvPicPr>
        <p:blipFill>
          <a:blip r:embed="rId4"/>
          <a:stretch>
            <a:fillRect/>
          </a:stretch>
        </p:blipFill>
        <p:spPr>
          <a:xfrm>
            <a:off x="954736" y="2709226"/>
            <a:ext cx="5792008" cy="2962688"/>
          </a:xfrm>
          <a:prstGeom prst="rect">
            <a:avLst/>
          </a:prstGeom>
        </p:spPr>
      </p:pic>
    </p:spTree>
    <p:extLst>
      <p:ext uri="{BB962C8B-B14F-4D97-AF65-F5344CB8AC3E}">
        <p14:creationId xmlns:p14="http://schemas.microsoft.com/office/powerpoint/2010/main" val="18504558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2">
            <a:alphaModFix amt="5000"/>
            <a:extLst>
              <a:ext uri="{28A0092B-C50C-407E-A947-70E740481C1C}">
                <a14:useLocalDpi xmlns:a14="http://schemas.microsoft.com/office/drawing/2010/main" val="0"/>
              </a:ext>
            </a:extLst>
          </a:blip>
          <a:stretch>
            <a:fillRect/>
          </a:stretch>
        </p:blipFill>
        <p:spPr>
          <a:xfrm>
            <a:off x="7531620" y="1795591"/>
            <a:ext cx="4351587" cy="4110259"/>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485630" y="141780"/>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INFO C-1704-1100-10</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3"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4" name="CuadroTexto 3">
            <a:extLst>
              <a:ext uri="{FF2B5EF4-FFF2-40B4-BE49-F238E27FC236}">
                <a16:creationId xmlns:a16="http://schemas.microsoft.com/office/drawing/2014/main" id="{B1C022A3-BBCF-B714-4581-99F248C821BE}"/>
              </a:ext>
            </a:extLst>
          </p:cNvPr>
          <p:cNvSpPr txBox="1"/>
          <p:nvPr/>
        </p:nvSpPr>
        <p:spPr>
          <a:xfrm>
            <a:off x="7264866" y="1795591"/>
            <a:ext cx="4618341" cy="4278094"/>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30 de abril de 2026 </a:t>
            </a:r>
            <a:r>
              <a:rPr lang="es-CO" sz="1600" dirty="0"/>
              <a:t>se ha comprometido el </a:t>
            </a:r>
            <a:r>
              <a:rPr lang="es-CO" sz="1600" b="1" dirty="0"/>
              <a:t>79,45% </a:t>
            </a:r>
            <a:r>
              <a:rPr lang="es-CO" sz="1600" dirty="0"/>
              <a:t>de los recursos asignados para ejecutar el proyecto de inversión </a:t>
            </a:r>
            <a:r>
              <a:rPr lang="es-CO" sz="1600" b="1" dirty="0"/>
              <a:t>C-1704-1100-10 - INFO</a:t>
            </a:r>
            <a:r>
              <a:rPr lang="es-CO" sz="1600" dirty="0"/>
              <a:t> con respecto al mes de marzo se logra un avance del </a:t>
            </a:r>
            <a:r>
              <a:rPr lang="es-CO" sz="1600" b="1" dirty="0"/>
              <a:t>0,08%</a:t>
            </a:r>
          </a:p>
          <a:p>
            <a:pPr algn="just"/>
            <a:endParaRPr lang="es-CO" sz="1600" dirty="0"/>
          </a:p>
          <a:p>
            <a:pPr marL="285750" indent="-285750" algn="just">
              <a:buFont typeface="Arial" panose="020B0604020202020204" pitchFamily="34" charset="0"/>
              <a:buChar char="•"/>
            </a:pPr>
            <a:r>
              <a:rPr lang="es-CO" sz="1600" dirty="0"/>
              <a:t> El </a:t>
            </a:r>
            <a:r>
              <a:rPr lang="es-CO" sz="1600" b="1" dirty="0"/>
              <a:t>20,55% </a:t>
            </a:r>
            <a:r>
              <a:rPr lang="es-CO" sz="1600" dirty="0"/>
              <a:t>del presupuesto certificado del proyecto INFO al corte del presente informe aún se encuentra sin afectación presupuestal, esto debido a que la entidad se encuentra en el proceso de contratación de requerimientos tecnológicos, adquisición de tokens y el servicio de la nube publica, entre otras necesidades como los gastos de desplazamiento y viáticos que serán ejecutados conforme avanza la vigencia.</a:t>
            </a:r>
            <a:endParaRPr lang="es-CO" dirty="0"/>
          </a:p>
        </p:txBody>
      </p:sp>
      <p:sp>
        <p:nvSpPr>
          <p:cNvPr id="2" name="Título 13">
            <a:extLst>
              <a:ext uri="{FF2B5EF4-FFF2-40B4-BE49-F238E27FC236}">
                <a16:creationId xmlns:a16="http://schemas.microsoft.com/office/drawing/2014/main" id="{6D86630F-B571-36FC-2F3B-FCCD3D9D5239}"/>
              </a:ext>
            </a:extLst>
          </p:cNvPr>
          <p:cNvSpPr txBox="1">
            <a:spLocks/>
          </p:cNvSpPr>
          <p:nvPr/>
        </p:nvSpPr>
        <p:spPr>
          <a:xfrm>
            <a:off x="2018518" y="1625116"/>
            <a:ext cx="3767189" cy="968038"/>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solidFill>
                  <a:schemeClr val="tx1"/>
                </a:solidFill>
              </a:rPr>
              <a:t>Apropiación vigente</a:t>
            </a:r>
          </a:p>
          <a:p>
            <a:r>
              <a:rPr lang="es-ES" dirty="0">
                <a:solidFill>
                  <a:schemeClr val="tx1"/>
                </a:solidFill>
              </a:rPr>
              <a:t>$9.500.000.000,00</a:t>
            </a:r>
            <a:endParaRPr lang="es-CO" dirty="0"/>
          </a:p>
        </p:txBody>
      </p:sp>
      <p:pic>
        <p:nvPicPr>
          <p:cNvPr id="8" name="Imagen 7">
            <a:extLst>
              <a:ext uri="{FF2B5EF4-FFF2-40B4-BE49-F238E27FC236}">
                <a16:creationId xmlns:a16="http://schemas.microsoft.com/office/drawing/2014/main" id="{32F410AF-4FAF-DDC9-5066-27CFF1EE3E4F}"/>
              </a:ext>
            </a:extLst>
          </p:cNvPr>
          <p:cNvPicPr>
            <a:picLocks noChangeAspect="1"/>
          </p:cNvPicPr>
          <p:nvPr/>
        </p:nvPicPr>
        <p:blipFill>
          <a:blip r:embed="rId4"/>
          <a:stretch>
            <a:fillRect/>
          </a:stretch>
        </p:blipFill>
        <p:spPr>
          <a:xfrm>
            <a:off x="1273534" y="2593154"/>
            <a:ext cx="5896798" cy="3829584"/>
          </a:xfrm>
          <a:prstGeom prst="rect">
            <a:avLst/>
          </a:prstGeom>
        </p:spPr>
      </p:pic>
    </p:spTree>
    <p:extLst>
      <p:ext uri="{BB962C8B-B14F-4D97-AF65-F5344CB8AC3E}">
        <p14:creationId xmlns:p14="http://schemas.microsoft.com/office/powerpoint/2010/main" val="756526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3">
            <a:alphaModFix amt="5000"/>
            <a:extLst>
              <a:ext uri="{28A0092B-C50C-407E-A947-70E740481C1C}">
                <a14:useLocalDpi xmlns:a14="http://schemas.microsoft.com/office/drawing/2010/main" val="0"/>
              </a:ext>
            </a:extLst>
          </a:blip>
          <a:stretch>
            <a:fillRect/>
          </a:stretch>
        </p:blipFill>
        <p:spPr>
          <a:xfrm>
            <a:off x="6926643" y="2047139"/>
            <a:ext cx="5115455" cy="4238918"/>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545591" y="280710"/>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CONSO C-1704-1100-11</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4" cstate="print">
            <a:alphaModFix/>
            <a:extLst>
              <a:ext uri="{28A0092B-C50C-407E-A947-70E740481C1C}">
                <a14:useLocalDpi xmlns:a14="http://schemas.microsoft.com/office/drawing/2010/main" val="0"/>
              </a:ext>
            </a:extLst>
          </a:blip>
          <a:stretch>
            <a:fillRect/>
          </a:stretch>
        </p:blipFill>
        <p:spPr>
          <a:xfrm>
            <a:off x="10842170" y="342899"/>
            <a:ext cx="1041037" cy="1041037"/>
          </a:xfrm>
          <a:prstGeom prst="rect">
            <a:avLst/>
          </a:prstGeom>
        </p:spPr>
      </p:pic>
      <p:sp>
        <p:nvSpPr>
          <p:cNvPr id="4" name="CuadroTexto 3">
            <a:extLst>
              <a:ext uri="{FF2B5EF4-FFF2-40B4-BE49-F238E27FC236}">
                <a16:creationId xmlns:a16="http://schemas.microsoft.com/office/drawing/2014/main" id="{B60B00F2-B004-95E3-9D76-F664C7D6A801}"/>
              </a:ext>
            </a:extLst>
          </p:cNvPr>
          <p:cNvSpPr txBox="1"/>
          <p:nvPr/>
        </p:nvSpPr>
        <p:spPr>
          <a:xfrm>
            <a:off x="7141893" y="2354346"/>
            <a:ext cx="4684953" cy="3539430"/>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30 de abril de 2026</a:t>
            </a:r>
            <a:r>
              <a:rPr lang="es-CO" sz="1600" dirty="0"/>
              <a:t> se ha comprometido el </a:t>
            </a:r>
            <a:r>
              <a:rPr lang="es-CO" sz="1600" b="1" dirty="0"/>
              <a:t>97,91%</a:t>
            </a:r>
            <a:r>
              <a:rPr lang="es-CO" sz="1600" dirty="0"/>
              <a:t> de los recursos asignados para ejecutar el proyecto de inversión </a:t>
            </a:r>
            <a:r>
              <a:rPr lang="es-CO" sz="1600" b="1" dirty="0"/>
              <a:t>C-1704-1100-11 - CONSO</a:t>
            </a:r>
            <a:r>
              <a:rPr lang="es-CO" sz="1600" dirty="0"/>
              <a:t> con respecto al mes de febrero se logra un avance del </a:t>
            </a:r>
            <a:r>
              <a:rPr lang="es-CO" sz="1600" b="1" dirty="0"/>
              <a:t>0,05%</a:t>
            </a:r>
          </a:p>
          <a:p>
            <a:pPr algn="just"/>
            <a:endParaRPr lang="es-CO" sz="1600" dirty="0"/>
          </a:p>
          <a:p>
            <a:pPr marL="285750" indent="-285750" algn="just">
              <a:buFont typeface="Arial" panose="020B0604020202020204" pitchFamily="34" charset="0"/>
              <a:buChar char="•"/>
            </a:pPr>
            <a:r>
              <a:rPr lang="es-CO" sz="1600" dirty="0"/>
              <a:t> El </a:t>
            </a:r>
            <a:r>
              <a:rPr lang="es-CO" sz="1600" b="1" dirty="0"/>
              <a:t>2,09%</a:t>
            </a:r>
            <a:r>
              <a:rPr lang="es-CO" sz="1600" dirty="0"/>
              <a:t> del presupuesto certificado del proyecto CONSO al corte del presente informe aún se encuentra sin afectación presupuestal, esto debido a que los recursos certificados son para atender los gastos de desplazamiento y viáticos que serán ejecutados conforme avanza el año.</a:t>
            </a:r>
          </a:p>
        </p:txBody>
      </p:sp>
      <p:sp>
        <p:nvSpPr>
          <p:cNvPr id="2" name="Título 13">
            <a:extLst>
              <a:ext uri="{FF2B5EF4-FFF2-40B4-BE49-F238E27FC236}">
                <a16:creationId xmlns:a16="http://schemas.microsoft.com/office/drawing/2014/main" id="{6D86630F-B571-36FC-2F3B-FCCD3D9D5239}"/>
              </a:ext>
            </a:extLst>
          </p:cNvPr>
          <p:cNvSpPr txBox="1">
            <a:spLocks/>
          </p:cNvSpPr>
          <p:nvPr/>
        </p:nvSpPr>
        <p:spPr>
          <a:xfrm>
            <a:off x="2328811" y="1258840"/>
            <a:ext cx="3767189" cy="968038"/>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just"/>
            <a:r>
              <a:rPr lang="es-ES" dirty="0">
                <a:solidFill>
                  <a:schemeClr val="tx1"/>
                </a:solidFill>
              </a:rPr>
              <a:t>Apropiación vigente</a:t>
            </a:r>
          </a:p>
          <a:p>
            <a:pPr algn="just"/>
            <a:r>
              <a:rPr lang="es-ES" dirty="0">
                <a:solidFill>
                  <a:schemeClr val="tx1"/>
                </a:solidFill>
              </a:rPr>
              <a:t>$7.000.000.000,00</a:t>
            </a:r>
            <a:endParaRPr lang="es-CO" dirty="0"/>
          </a:p>
        </p:txBody>
      </p:sp>
      <p:pic>
        <p:nvPicPr>
          <p:cNvPr id="6" name="Imagen 5">
            <a:extLst>
              <a:ext uri="{FF2B5EF4-FFF2-40B4-BE49-F238E27FC236}">
                <a16:creationId xmlns:a16="http://schemas.microsoft.com/office/drawing/2014/main" id="{EFFAAE35-E60A-5329-6D38-908C1396F005}"/>
              </a:ext>
            </a:extLst>
          </p:cNvPr>
          <p:cNvPicPr>
            <a:picLocks noChangeAspect="1"/>
          </p:cNvPicPr>
          <p:nvPr/>
        </p:nvPicPr>
        <p:blipFill>
          <a:blip r:embed="rId5"/>
          <a:stretch>
            <a:fillRect/>
          </a:stretch>
        </p:blipFill>
        <p:spPr>
          <a:xfrm>
            <a:off x="1023154" y="2428043"/>
            <a:ext cx="6011114" cy="3477110"/>
          </a:xfrm>
          <a:prstGeom prst="rect">
            <a:avLst/>
          </a:prstGeom>
        </p:spPr>
      </p:pic>
    </p:spTree>
    <p:extLst>
      <p:ext uri="{BB962C8B-B14F-4D97-AF65-F5344CB8AC3E}">
        <p14:creationId xmlns:p14="http://schemas.microsoft.com/office/powerpoint/2010/main" val="21232455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Imagen 14" descr="Icono&#10;&#10;Descripción generada automáticamente">
            <a:extLst>
              <a:ext uri="{FF2B5EF4-FFF2-40B4-BE49-F238E27FC236}">
                <a16:creationId xmlns:a16="http://schemas.microsoft.com/office/drawing/2014/main" id="{BE1BAB8A-9B20-89B8-192A-FB911D98956E}"/>
              </a:ext>
            </a:extLst>
          </p:cNvPr>
          <p:cNvPicPr>
            <a:picLocks noChangeAspect="1"/>
          </p:cNvPicPr>
          <p:nvPr/>
        </p:nvPicPr>
        <p:blipFill>
          <a:blip r:embed="rId3">
            <a:alphaModFix amt="5000"/>
            <a:extLst>
              <a:ext uri="{28A0092B-C50C-407E-A947-70E740481C1C}">
                <a14:useLocalDpi xmlns:a14="http://schemas.microsoft.com/office/drawing/2010/main" val="0"/>
              </a:ext>
            </a:extLst>
          </a:blip>
          <a:stretch>
            <a:fillRect/>
          </a:stretch>
        </p:blipFill>
        <p:spPr>
          <a:xfrm>
            <a:off x="6718288" y="1777384"/>
            <a:ext cx="5186381" cy="4799906"/>
          </a:xfrm>
          <a:prstGeom prst="rect">
            <a:avLst/>
          </a:prstGeom>
        </p:spPr>
      </p:pic>
      <p:sp>
        <p:nvSpPr>
          <p:cNvPr id="17" name="Título 13">
            <a:extLst>
              <a:ext uri="{FF2B5EF4-FFF2-40B4-BE49-F238E27FC236}">
                <a16:creationId xmlns:a16="http://schemas.microsoft.com/office/drawing/2014/main" id="{34A696FD-3857-C3E9-DB95-2A8D050319EF}"/>
              </a:ext>
            </a:extLst>
          </p:cNvPr>
          <p:cNvSpPr txBox="1">
            <a:spLocks/>
          </p:cNvSpPr>
          <p:nvPr/>
        </p:nvSpPr>
        <p:spPr>
          <a:xfrm>
            <a:off x="1545591" y="280710"/>
            <a:ext cx="8500533" cy="796019"/>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5. Inversión - FORTA C-1799-1100-3</a:t>
            </a:r>
            <a:endParaRPr lang="es-CO" dirty="0"/>
          </a:p>
        </p:txBody>
      </p:sp>
      <p:pic>
        <p:nvPicPr>
          <p:cNvPr id="22" name="Imagen 21" descr="Icono&#10;&#10;Descripción generada automáticamente">
            <a:extLst>
              <a:ext uri="{FF2B5EF4-FFF2-40B4-BE49-F238E27FC236}">
                <a16:creationId xmlns:a16="http://schemas.microsoft.com/office/drawing/2014/main" id="{FB3FC1FE-48C3-865D-5E52-B231984CD4AE}"/>
              </a:ext>
            </a:extLst>
          </p:cNvPr>
          <p:cNvPicPr>
            <a:picLocks noChangeAspect="1"/>
          </p:cNvPicPr>
          <p:nvPr/>
        </p:nvPicPr>
        <p:blipFill>
          <a:blip r:embed="rId4" cstate="print">
            <a:alphaModFix/>
            <a:extLst>
              <a:ext uri="{28A0092B-C50C-407E-A947-70E740481C1C}">
                <a14:useLocalDpi xmlns:a14="http://schemas.microsoft.com/office/drawing/2010/main" val="0"/>
              </a:ext>
            </a:extLst>
          </a:blip>
          <a:stretch>
            <a:fillRect/>
          </a:stretch>
        </p:blipFill>
        <p:spPr>
          <a:xfrm>
            <a:off x="10863632" y="158200"/>
            <a:ext cx="1041037" cy="1041037"/>
          </a:xfrm>
          <a:prstGeom prst="rect">
            <a:avLst/>
          </a:prstGeom>
        </p:spPr>
      </p:pic>
      <p:sp>
        <p:nvSpPr>
          <p:cNvPr id="6" name="CuadroTexto 5">
            <a:extLst>
              <a:ext uri="{FF2B5EF4-FFF2-40B4-BE49-F238E27FC236}">
                <a16:creationId xmlns:a16="http://schemas.microsoft.com/office/drawing/2014/main" id="{6EC5BA0C-330A-F4A3-F3A6-0E1DC232D869}"/>
              </a:ext>
            </a:extLst>
          </p:cNvPr>
          <p:cNvSpPr txBox="1"/>
          <p:nvPr/>
        </p:nvSpPr>
        <p:spPr>
          <a:xfrm>
            <a:off x="6718288" y="2161400"/>
            <a:ext cx="5049401" cy="4031873"/>
          </a:xfrm>
          <a:prstGeom prst="rect">
            <a:avLst/>
          </a:prstGeom>
          <a:noFill/>
        </p:spPr>
        <p:txBody>
          <a:bodyPr wrap="square" rtlCol="0">
            <a:spAutoFit/>
          </a:bodyPr>
          <a:lstStyle/>
          <a:p>
            <a:pPr marL="285750" indent="-285750" algn="just">
              <a:buFont typeface="Arial" panose="020B0604020202020204" pitchFamily="34" charset="0"/>
              <a:buChar char="•"/>
            </a:pPr>
            <a:r>
              <a:rPr lang="es-CO" sz="1600" dirty="0"/>
              <a:t>Con corte al </a:t>
            </a:r>
            <a:r>
              <a:rPr lang="es-CO" sz="1600" b="1" dirty="0"/>
              <a:t>30 de abril de 2026 </a:t>
            </a:r>
            <a:r>
              <a:rPr lang="es-CO" sz="1600" dirty="0"/>
              <a:t>logró comprometer el </a:t>
            </a:r>
            <a:r>
              <a:rPr lang="es-CO" sz="1600" b="1" dirty="0"/>
              <a:t>76,55%</a:t>
            </a:r>
            <a:r>
              <a:rPr lang="es-CO" sz="1600" dirty="0"/>
              <a:t> de los recursos asignados para el proyecto de inversión </a:t>
            </a:r>
            <a:r>
              <a:rPr lang="es-ES" sz="1600" b="1" dirty="0"/>
              <a:t>C-1799-1100-3 </a:t>
            </a:r>
            <a:r>
              <a:rPr lang="es-CO" sz="1600" b="1" dirty="0"/>
              <a:t>– FORTA</a:t>
            </a:r>
            <a:r>
              <a:rPr lang="es-CO" sz="1600" dirty="0"/>
              <a:t> con respecto al mes de febrero se logra un avance del </a:t>
            </a:r>
            <a:r>
              <a:rPr lang="es-CO" sz="1600" b="1" dirty="0"/>
              <a:t>0,20%</a:t>
            </a:r>
          </a:p>
          <a:p>
            <a:pPr marL="285750" indent="-285750" algn="just">
              <a:buFont typeface="Arial" panose="020B0604020202020204" pitchFamily="34" charset="0"/>
              <a:buChar char="•"/>
            </a:pPr>
            <a:endParaRPr lang="es-CO" sz="1600" dirty="0"/>
          </a:p>
          <a:p>
            <a:pPr marL="285750" indent="-285750" algn="just">
              <a:buFont typeface="Arial" panose="020B0604020202020204" pitchFamily="34" charset="0"/>
              <a:buChar char="•"/>
            </a:pPr>
            <a:r>
              <a:rPr lang="es-CO" sz="1600" dirty="0"/>
              <a:t>El </a:t>
            </a:r>
            <a:r>
              <a:rPr lang="es-CO" sz="1600" b="1" dirty="0"/>
              <a:t>23,45%</a:t>
            </a:r>
            <a:r>
              <a:rPr lang="es-CO" sz="1600" dirty="0"/>
              <a:t> del presupuesto certificado del proyecto FORTA al corte del presente informe aún se encuentra sin afectación presupuestal, esto debido a que los recursos certificados son para atender los gastos de desplazamiento y viáticos que serán ejecutados conforme avanza la vigencia, así mismo actualmente la UPRA continúa adelantando los procesos contractuales para la renovación de licencias y otras soluciones tecnológicas.</a:t>
            </a:r>
          </a:p>
        </p:txBody>
      </p:sp>
      <p:sp>
        <p:nvSpPr>
          <p:cNvPr id="2" name="Título 13">
            <a:extLst>
              <a:ext uri="{FF2B5EF4-FFF2-40B4-BE49-F238E27FC236}">
                <a16:creationId xmlns:a16="http://schemas.microsoft.com/office/drawing/2014/main" id="{6D86630F-B571-36FC-2F3B-FCCD3D9D5239}"/>
              </a:ext>
            </a:extLst>
          </p:cNvPr>
          <p:cNvSpPr txBox="1">
            <a:spLocks/>
          </p:cNvSpPr>
          <p:nvPr/>
        </p:nvSpPr>
        <p:spPr>
          <a:xfrm>
            <a:off x="2028668" y="1259276"/>
            <a:ext cx="3767189" cy="968038"/>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solidFill>
                  <a:schemeClr val="tx1"/>
                </a:solidFill>
              </a:rPr>
              <a:t>Apropiación vigente</a:t>
            </a:r>
          </a:p>
          <a:p>
            <a:r>
              <a:rPr lang="es-ES" dirty="0">
                <a:solidFill>
                  <a:schemeClr val="tx1"/>
                </a:solidFill>
              </a:rPr>
              <a:t>$13.000.000.000,00</a:t>
            </a:r>
            <a:endParaRPr lang="es-CO" dirty="0"/>
          </a:p>
        </p:txBody>
      </p:sp>
      <p:pic>
        <p:nvPicPr>
          <p:cNvPr id="4" name="Imagen 3">
            <a:extLst>
              <a:ext uri="{FF2B5EF4-FFF2-40B4-BE49-F238E27FC236}">
                <a16:creationId xmlns:a16="http://schemas.microsoft.com/office/drawing/2014/main" id="{0F841B71-8828-3C0D-B597-F498AEC58FAE}"/>
              </a:ext>
            </a:extLst>
          </p:cNvPr>
          <p:cNvPicPr>
            <a:picLocks noChangeAspect="1"/>
          </p:cNvPicPr>
          <p:nvPr/>
        </p:nvPicPr>
        <p:blipFill>
          <a:blip r:embed="rId5"/>
          <a:stretch>
            <a:fillRect/>
          </a:stretch>
        </p:blipFill>
        <p:spPr>
          <a:xfrm>
            <a:off x="684510" y="2409861"/>
            <a:ext cx="5896798" cy="3743847"/>
          </a:xfrm>
          <a:prstGeom prst="rect">
            <a:avLst/>
          </a:prstGeom>
        </p:spPr>
      </p:pic>
    </p:spTree>
    <p:extLst>
      <p:ext uri="{BB962C8B-B14F-4D97-AF65-F5344CB8AC3E}">
        <p14:creationId xmlns:p14="http://schemas.microsoft.com/office/powerpoint/2010/main" val="2443364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34A696FD-3857-C3E9-DB95-2A8D050319EF}"/>
              </a:ext>
            </a:extLst>
          </p:cNvPr>
          <p:cNvSpPr txBox="1">
            <a:spLocks/>
          </p:cNvSpPr>
          <p:nvPr/>
        </p:nvSpPr>
        <p:spPr>
          <a:xfrm>
            <a:off x="1663245" y="519333"/>
            <a:ext cx="8865506" cy="796019"/>
          </a:xfrm>
          <a:prstGeom prst="rect">
            <a:avLst/>
          </a:prstGeom>
        </p:spPr>
        <p:txBody>
          <a:bodyPr vert="horz" lIns="91440" tIns="45720" rIns="91440" bIns="45720" rtlCol="0" anchor="t">
            <a:normAutofit fontScale="900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pPr algn="r"/>
            <a:r>
              <a:rPr lang="es-ES" dirty="0"/>
              <a:t>6. Ejecución presupuestal VS Acuerdo de gestión</a:t>
            </a:r>
            <a:endParaRPr lang="es-CO" dirty="0"/>
          </a:p>
        </p:txBody>
      </p:sp>
      <p:graphicFrame>
        <p:nvGraphicFramePr>
          <p:cNvPr id="6" name="Tabla 5">
            <a:extLst>
              <a:ext uri="{FF2B5EF4-FFF2-40B4-BE49-F238E27FC236}">
                <a16:creationId xmlns:a16="http://schemas.microsoft.com/office/drawing/2014/main" id="{CB491826-F004-AC38-F799-22A9FA6C2C98}"/>
              </a:ext>
            </a:extLst>
          </p:cNvPr>
          <p:cNvGraphicFramePr>
            <a:graphicFrameLocks noGrp="1"/>
          </p:cNvGraphicFramePr>
          <p:nvPr>
            <p:extLst>
              <p:ext uri="{D42A27DB-BD31-4B8C-83A1-F6EECF244321}">
                <p14:modId xmlns:p14="http://schemas.microsoft.com/office/powerpoint/2010/main" val="1081593406"/>
              </p:ext>
            </p:extLst>
          </p:nvPr>
        </p:nvGraphicFramePr>
        <p:xfrm>
          <a:off x="344032" y="1924573"/>
          <a:ext cx="11591999" cy="1533525"/>
        </p:xfrm>
        <a:graphic>
          <a:graphicData uri="http://schemas.openxmlformats.org/drawingml/2006/table">
            <a:tbl>
              <a:tblPr/>
              <a:tblGrid>
                <a:gridCol w="439282">
                  <a:extLst>
                    <a:ext uri="{9D8B030D-6E8A-4147-A177-3AD203B41FA5}">
                      <a16:colId xmlns:a16="http://schemas.microsoft.com/office/drawing/2014/main" val="3202178476"/>
                    </a:ext>
                  </a:extLst>
                </a:gridCol>
                <a:gridCol w="502278">
                  <a:extLst>
                    <a:ext uri="{9D8B030D-6E8A-4147-A177-3AD203B41FA5}">
                      <a16:colId xmlns:a16="http://schemas.microsoft.com/office/drawing/2014/main" val="3326367229"/>
                    </a:ext>
                  </a:extLst>
                </a:gridCol>
                <a:gridCol w="1068309">
                  <a:extLst>
                    <a:ext uri="{9D8B030D-6E8A-4147-A177-3AD203B41FA5}">
                      <a16:colId xmlns:a16="http://schemas.microsoft.com/office/drawing/2014/main" val="1213169643"/>
                    </a:ext>
                  </a:extLst>
                </a:gridCol>
                <a:gridCol w="1095469">
                  <a:extLst>
                    <a:ext uri="{9D8B030D-6E8A-4147-A177-3AD203B41FA5}">
                      <a16:colId xmlns:a16="http://schemas.microsoft.com/office/drawing/2014/main" val="1080127096"/>
                    </a:ext>
                  </a:extLst>
                </a:gridCol>
                <a:gridCol w="1430448">
                  <a:extLst>
                    <a:ext uri="{9D8B030D-6E8A-4147-A177-3AD203B41FA5}">
                      <a16:colId xmlns:a16="http://schemas.microsoft.com/office/drawing/2014/main" val="3356963001"/>
                    </a:ext>
                  </a:extLst>
                </a:gridCol>
                <a:gridCol w="669956">
                  <a:extLst>
                    <a:ext uri="{9D8B030D-6E8A-4147-A177-3AD203B41FA5}">
                      <a16:colId xmlns:a16="http://schemas.microsoft.com/office/drawing/2014/main" val="1460280924"/>
                    </a:ext>
                  </a:extLst>
                </a:gridCol>
                <a:gridCol w="1004935">
                  <a:extLst>
                    <a:ext uri="{9D8B030D-6E8A-4147-A177-3AD203B41FA5}">
                      <a16:colId xmlns:a16="http://schemas.microsoft.com/office/drawing/2014/main" val="3381635004"/>
                    </a:ext>
                  </a:extLst>
                </a:gridCol>
                <a:gridCol w="506994">
                  <a:extLst>
                    <a:ext uri="{9D8B030D-6E8A-4147-A177-3AD203B41FA5}">
                      <a16:colId xmlns:a16="http://schemas.microsoft.com/office/drawing/2014/main" val="722189457"/>
                    </a:ext>
                  </a:extLst>
                </a:gridCol>
                <a:gridCol w="715224">
                  <a:extLst>
                    <a:ext uri="{9D8B030D-6E8A-4147-A177-3AD203B41FA5}">
                      <a16:colId xmlns:a16="http://schemas.microsoft.com/office/drawing/2014/main" val="2779716223"/>
                    </a:ext>
                  </a:extLst>
                </a:gridCol>
                <a:gridCol w="1095469">
                  <a:extLst>
                    <a:ext uri="{9D8B030D-6E8A-4147-A177-3AD203B41FA5}">
                      <a16:colId xmlns:a16="http://schemas.microsoft.com/office/drawing/2014/main" val="1586745251"/>
                    </a:ext>
                  </a:extLst>
                </a:gridCol>
                <a:gridCol w="669956">
                  <a:extLst>
                    <a:ext uri="{9D8B030D-6E8A-4147-A177-3AD203B41FA5}">
                      <a16:colId xmlns:a16="http://schemas.microsoft.com/office/drawing/2014/main" val="3073115364"/>
                    </a:ext>
                  </a:extLst>
                </a:gridCol>
                <a:gridCol w="1231272">
                  <a:extLst>
                    <a:ext uri="{9D8B030D-6E8A-4147-A177-3AD203B41FA5}">
                      <a16:colId xmlns:a16="http://schemas.microsoft.com/office/drawing/2014/main" val="3222984277"/>
                    </a:ext>
                  </a:extLst>
                </a:gridCol>
                <a:gridCol w="650859">
                  <a:extLst>
                    <a:ext uri="{9D8B030D-6E8A-4147-A177-3AD203B41FA5}">
                      <a16:colId xmlns:a16="http://schemas.microsoft.com/office/drawing/2014/main" val="658747860"/>
                    </a:ext>
                  </a:extLst>
                </a:gridCol>
                <a:gridCol w="511548">
                  <a:extLst>
                    <a:ext uri="{9D8B030D-6E8A-4147-A177-3AD203B41FA5}">
                      <a16:colId xmlns:a16="http://schemas.microsoft.com/office/drawing/2014/main" val="1662761343"/>
                    </a:ext>
                  </a:extLst>
                </a:gridCol>
              </a:tblGrid>
              <a:tr h="352425">
                <a:tc gridSpan="3">
                  <a:txBody>
                    <a:bodyPr/>
                    <a:lstStyle/>
                    <a:p>
                      <a:pPr algn="ctr" rtl="0" fontAlgn="ctr">
                        <a:buNone/>
                      </a:pPr>
                      <a:r>
                        <a:rPr lang="es-CO" sz="900" b="1" i="0" u="none" strike="noStrike">
                          <a:solidFill>
                            <a:srgbClr val="FFFFFF"/>
                          </a:solidFill>
                          <a:effectLst/>
                          <a:latin typeface="Times New Roman" panose="02020603050405020304" pitchFamily="18" charset="0"/>
                        </a:rPr>
                        <a:t>DESCRIPCIÓN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a:txBody>
                    <a:bodyPr/>
                    <a:lstStyle/>
                    <a:p>
                      <a:pPr algn="ctr" rtl="0" fontAlgn="ctr">
                        <a:buNone/>
                      </a:pPr>
                      <a:r>
                        <a:rPr lang="es-CO" sz="900" b="1" i="0" u="none" strike="noStrike">
                          <a:solidFill>
                            <a:srgbClr val="FFFFFF"/>
                          </a:solidFill>
                          <a:effectLst/>
                          <a:latin typeface="Times New Roman" panose="02020603050405020304" pitchFamily="18" charset="0"/>
                        </a:rPr>
                        <a:t>APR. VIGENTE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rtl="0" fontAlgn="ctr">
                        <a:buNone/>
                      </a:pPr>
                      <a:r>
                        <a:rPr lang="es-CO" sz="900" b="1" i="0" u="none" strike="noStrike">
                          <a:solidFill>
                            <a:srgbClr val="FFFFFF"/>
                          </a:solidFill>
                          <a:effectLst/>
                          <a:latin typeface="Times New Roman" panose="02020603050405020304" pitchFamily="18" charset="0"/>
                        </a:rPr>
                        <a:t>COMPROMISO META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gridSpan="2">
                  <a:txBody>
                    <a:bodyPr/>
                    <a:lstStyle/>
                    <a:p>
                      <a:pPr algn="ctr" rtl="0" fontAlgn="ctr">
                        <a:buNone/>
                      </a:pPr>
                      <a:r>
                        <a:rPr lang="es-CO" sz="900" b="1" i="0" u="none" strike="noStrike">
                          <a:solidFill>
                            <a:srgbClr val="FFFFFF"/>
                          </a:solidFill>
                          <a:effectLst/>
                          <a:latin typeface="Times New Roman" panose="02020603050405020304" pitchFamily="18" charset="0"/>
                        </a:rPr>
                        <a:t>COMPROMISO REAL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a:txBody>
                    <a:bodyPr/>
                    <a:lstStyle/>
                    <a:p>
                      <a:pPr algn="ctr" rtl="0" fontAlgn="ctr">
                        <a:buNone/>
                      </a:pPr>
                      <a:r>
                        <a:rPr lang="es-CO" sz="900" b="1" i="0" u="none" strike="noStrike">
                          <a:solidFill>
                            <a:srgbClr val="FFFFFF"/>
                          </a:solidFill>
                          <a:effectLst/>
                          <a:latin typeface="Times New Roman" panose="02020603050405020304" pitchFamily="18" charset="0"/>
                        </a:rPr>
                        <a:t>REAL / META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rtl="0" fontAlgn="ctr">
                        <a:buNone/>
                      </a:pPr>
                      <a:r>
                        <a:rPr lang="es-CO" sz="900" b="1" i="0" u="none" strike="noStrike">
                          <a:solidFill>
                            <a:srgbClr val="FFFFFF"/>
                          </a:solidFill>
                          <a:effectLst/>
                          <a:latin typeface="Times New Roman" panose="02020603050405020304" pitchFamily="18" charset="0"/>
                        </a:rPr>
                        <a:t>OBLIGACIÓN / PAGO META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gridSpan="2">
                  <a:txBody>
                    <a:bodyPr/>
                    <a:lstStyle/>
                    <a:p>
                      <a:pPr algn="ctr" rtl="0" fontAlgn="ctr">
                        <a:buNone/>
                      </a:pPr>
                      <a:r>
                        <a:rPr lang="es-CO" sz="900" b="1" i="0" u="none" strike="noStrike">
                          <a:solidFill>
                            <a:srgbClr val="FFFFFF"/>
                          </a:solidFill>
                          <a:effectLst/>
                          <a:latin typeface="Times New Roman" panose="02020603050405020304" pitchFamily="18" charset="0"/>
                        </a:rPr>
                        <a:t>OBLIGACIÓN / PAGO REAL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a:txBody>
                    <a:bodyPr/>
                    <a:lstStyle/>
                    <a:p>
                      <a:pPr algn="ctr" rtl="0" fontAlgn="ctr">
                        <a:buNone/>
                      </a:pPr>
                      <a:r>
                        <a:rPr lang="es-CO" sz="900" b="1" i="0" u="none" strike="noStrike">
                          <a:solidFill>
                            <a:srgbClr val="FFFFFF"/>
                          </a:solidFill>
                          <a:effectLst/>
                          <a:latin typeface="Times New Roman" panose="02020603050405020304" pitchFamily="18" charset="0"/>
                        </a:rPr>
                        <a:t>REAL / META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1676922632"/>
                  </a:ext>
                </a:extLst>
              </a:tr>
              <a:tr h="190500">
                <a:tc gridSpan="3">
                  <a:txBody>
                    <a:bodyPr/>
                    <a:lstStyle/>
                    <a:p>
                      <a:pPr algn="ctr" rtl="0" fontAlgn="ctr">
                        <a:buNone/>
                      </a:pPr>
                      <a:r>
                        <a:rPr lang="es-CO" sz="900" b="1" i="0" u="none" strike="noStrike" dirty="0">
                          <a:solidFill>
                            <a:srgbClr val="000000"/>
                          </a:solidFill>
                          <a:effectLst/>
                          <a:latin typeface="Times New Roman" panose="02020603050405020304" pitchFamily="18" charset="0"/>
                        </a:rPr>
                        <a:t>FUNCIONAMIENTO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CO"/>
                    </a:p>
                  </a:txBody>
                  <a:tcPr/>
                </a:tc>
                <a:tc hMerge="1">
                  <a:txBody>
                    <a:bodyPr/>
                    <a:lstStyle/>
                    <a:p>
                      <a:endParaRPr lang="es-CO"/>
                    </a:p>
                  </a:txBody>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14.503.874.000,00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4.828.105.000,00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33,29%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5.826.466.956,02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40,17%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Times New Roman" panose="02020603050405020304" pitchFamily="18" charset="0"/>
                        </a:rPr>
                        <a:t>6,88%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4.794.371.666,67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33,06%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4.289.616.499,32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29,58%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Times New Roman" panose="02020603050405020304" pitchFamily="18" charset="0"/>
                        </a:rPr>
                        <a:t>-3,48%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1093430949"/>
                  </a:ext>
                </a:extLst>
              </a:tr>
              <a:tr h="190500">
                <a:tc rowSpan="4">
                  <a:txBody>
                    <a:bodyPr/>
                    <a:lstStyle/>
                    <a:p>
                      <a:pPr algn="ctr" rtl="0" fontAlgn="ctr">
                        <a:buNone/>
                      </a:pPr>
                      <a:r>
                        <a:rPr lang="es-CO" sz="900" b="1" i="0" u="none" strike="noStrike">
                          <a:solidFill>
                            <a:srgbClr val="000000"/>
                          </a:solidFill>
                          <a:effectLst/>
                          <a:latin typeface="Times New Roman" panose="02020603050405020304" pitchFamily="18" charset="0"/>
                        </a:rPr>
                        <a:t>INVERSIÓN</a:t>
                      </a:r>
                    </a:p>
                  </a:txBody>
                  <a:tcPr marL="9525" marR="9525" marT="9525"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Times New Roman" panose="02020603050405020304" pitchFamily="18" charset="0"/>
                        </a:rPr>
                        <a:t>DOTA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Times New Roman" panose="02020603050405020304" pitchFamily="18" charset="0"/>
                        </a:rPr>
                        <a:t>C-1704-1100-9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20.500.000.000,00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20.500.000.000,00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100,00%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19.386.477.013,00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94,57%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Times New Roman" panose="02020603050405020304" pitchFamily="18" charset="0"/>
                        </a:rPr>
                        <a:t>-5,43%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4.149.200.000,00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20,24%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4.087.683.360,00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19,94%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Times New Roman" panose="02020603050405020304" pitchFamily="18" charset="0"/>
                        </a:rPr>
                        <a:t>-0,30%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2387021593"/>
                  </a:ext>
                </a:extLst>
              </a:tr>
              <a:tr h="228600">
                <a:tc vMerge="1">
                  <a:txBody>
                    <a:bodyPr/>
                    <a:lstStyle/>
                    <a:p>
                      <a:endParaRPr lang="es-CO"/>
                    </a:p>
                  </a:txBody>
                  <a:tcPr/>
                </a:tc>
                <a:tc>
                  <a:txBody>
                    <a:bodyPr/>
                    <a:lstStyle/>
                    <a:p>
                      <a:pPr algn="ctr" rtl="0" fontAlgn="ctr">
                        <a:buNone/>
                      </a:pPr>
                      <a:r>
                        <a:rPr lang="es-CO" sz="900" b="1" i="0" u="none" strike="noStrike">
                          <a:solidFill>
                            <a:srgbClr val="000000"/>
                          </a:solidFill>
                          <a:effectLst/>
                          <a:latin typeface="Times New Roman" panose="02020603050405020304" pitchFamily="18" charset="0"/>
                        </a:rPr>
                        <a:t>INFO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Times New Roman" panose="02020603050405020304" pitchFamily="18" charset="0"/>
                        </a:rPr>
                        <a:t>C-1704-1100-10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9.500.000.000,00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9.500.000.000,00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100,00%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7.547.476.755,00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79,45%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dirty="0">
                          <a:solidFill>
                            <a:srgbClr val="9C0006"/>
                          </a:solidFill>
                          <a:effectLst/>
                          <a:latin typeface="Times New Roman" panose="02020603050405020304" pitchFamily="18" charset="0"/>
                        </a:rPr>
                        <a:t>-20,55%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1.922.800.000,00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20,24%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1.473.588.102,00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15,51%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Times New Roman" panose="02020603050405020304" pitchFamily="18" charset="0"/>
                        </a:rPr>
                        <a:t>-4,73%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2292998639"/>
                  </a:ext>
                </a:extLst>
              </a:tr>
              <a:tr h="190500">
                <a:tc vMerge="1">
                  <a:txBody>
                    <a:bodyPr/>
                    <a:lstStyle/>
                    <a:p>
                      <a:endParaRPr lang="es-CO"/>
                    </a:p>
                  </a:txBody>
                  <a:tcPr/>
                </a:tc>
                <a:tc>
                  <a:txBody>
                    <a:bodyPr/>
                    <a:lstStyle/>
                    <a:p>
                      <a:pPr algn="ctr" rtl="0" fontAlgn="ctr">
                        <a:buNone/>
                      </a:pPr>
                      <a:r>
                        <a:rPr lang="es-CO" sz="900" b="1" i="0" u="none" strike="noStrike">
                          <a:solidFill>
                            <a:srgbClr val="000000"/>
                          </a:solidFill>
                          <a:effectLst/>
                          <a:latin typeface="Times New Roman" panose="02020603050405020304" pitchFamily="18" charset="0"/>
                        </a:rPr>
                        <a:t>CONSO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dirty="0">
                          <a:solidFill>
                            <a:srgbClr val="000000"/>
                          </a:solidFill>
                          <a:effectLst/>
                          <a:latin typeface="Times New Roman" panose="02020603050405020304" pitchFamily="18" charset="0"/>
                        </a:rPr>
                        <a:t>C-1704-1100-11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7.000.000.000,00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7.000.000.000,00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100,00%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6.853.807.482,26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97,91%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Times New Roman" panose="02020603050405020304" pitchFamily="18" charset="0"/>
                        </a:rPr>
                        <a:t>-2,09%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1.416.800.000,00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20,24%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1.938.870.482,26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27,70%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Times New Roman" panose="02020603050405020304" pitchFamily="18" charset="0"/>
                        </a:rPr>
                        <a:t>7,46%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976783664"/>
                  </a:ext>
                </a:extLst>
              </a:tr>
              <a:tr h="190500">
                <a:tc vMerge="1">
                  <a:txBody>
                    <a:bodyPr/>
                    <a:lstStyle/>
                    <a:p>
                      <a:endParaRPr lang="es-CO"/>
                    </a:p>
                  </a:txBody>
                  <a:tcPr/>
                </a:tc>
                <a:tc>
                  <a:txBody>
                    <a:bodyPr/>
                    <a:lstStyle/>
                    <a:p>
                      <a:pPr algn="ctr" rtl="0" fontAlgn="ctr">
                        <a:buNone/>
                      </a:pPr>
                      <a:r>
                        <a:rPr lang="es-CO" sz="900" b="1" i="0" u="none" strike="noStrike">
                          <a:solidFill>
                            <a:srgbClr val="000000"/>
                          </a:solidFill>
                          <a:effectLst/>
                          <a:latin typeface="Times New Roman" panose="02020603050405020304" pitchFamily="18" charset="0"/>
                        </a:rPr>
                        <a:t>FORTA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dirty="0">
                          <a:solidFill>
                            <a:srgbClr val="000000"/>
                          </a:solidFill>
                          <a:effectLst/>
                          <a:latin typeface="Times New Roman" panose="02020603050405020304" pitchFamily="18" charset="0"/>
                        </a:rPr>
                        <a:t>C-1799-1100-3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13.000.000.000,00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13.000.000.000,00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100,00%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9.951.924.247,00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76,55%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Times New Roman" panose="02020603050405020304" pitchFamily="18" charset="0"/>
                        </a:rPr>
                        <a:t>-23,45%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2.631.200.000,00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a:solidFill>
                            <a:srgbClr val="000000"/>
                          </a:solidFill>
                          <a:effectLst/>
                          <a:latin typeface="Times New Roman" panose="02020603050405020304" pitchFamily="18" charset="0"/>
                        </a:rPr>
                        <a:t>20,24%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3.357.613.999,00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0" i="0" u="none" strike="noStrike" dirty="0">
                          <a:solidFill>
                            <a:srgbClr val="000000"/>
                          </a:solidFill>
                          <a:effectLst/>
                          <a:latin typeface="Times New Roman" panose="02020603050405020304" pitchFamily="18" charset="0"/>
                        </a:rPr>
                        <a:t>25,83%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Times New Roman" panose="02020603050405020304" pitchFamily="18" charset="0"/>
                        </a:rPr>
                        <a:t>5,59%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440038525"/>
                  </a:ext>
                </a:extLst>
              </a:tr>
              <a:tr h="190500">
                <a:tc gridSpan="3">
                  <a:txBody>
                    <a:bodyPr/>
                    <a:lstStyle/>
                    <a:p>
                      <a:pPr algn="ctr" rtl="0" fontAlgn="ctr">
                        <a:buNone/>
                      </a:pPr>
                      <a:r>
                        <a:rPr lang="es-CO" sz="900" b="1" i="0" u="none" strike="noStrike" dirty="0">
                          <a:solidFill>
                            <a:srgbClr val="000000"/>
                          </a:solidFill>
                          <a:effectLst/>
                          <a:latin typeface="Times New Roman" panose="02020603050405020304" pitchFamily="18" charset="0"/>
                        </a:rPr>
                        <a:t>TOTAL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CO"/>
                    </a:p>
                  </a:txBody>
                  <a:tcPr/>
                </a:tc>
                <a:tc hMerge="1">
                  <a:txBody>
                    <a:bodyPr/>
                    <a:lstStyle/>
                    <a:p>
                      <a:endParaRPr lang="es-CO"/>
                    </a:p>
                  </a:txBody>
                  <a:tcPr/>
                </a:tc>
                <a:tc>
                  <a:txBody>
                    <a:bodyPr/>
                    <a:lstStyle/>
                    <a:p>
                      <a:pPr algn="ctr" rtl="0" fontAlgn="ctr">
                        <a:buNone/>
                      </a:pPr>
                      <a:r>
                        <a:rPr lang="es-CO" sz="900" b="1" i="0" u="none" strike="noStrike" dirty="0">
                          <a:solidFill>
                            <a:srgbClr val="000000"/>
                          </a:solidFill>
                          <a:effectLst/>
                          <a:latin typeface="Times New Roman" panose="02020603050405020304" pitchFamily="18" charset="0"/>
                        </a:rPr>
                        <a:t>64.503.874.000,00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dirty="0">
                          <a:solidFill>
                            <a:srgbClr val="000000"/>
                          </a:solidFill>
                          <a:effectLst/>
                          <a:latin typeface="Times New Roman" panose="02020603050405020304" pitchFamily="18" charset="0"/>
                        </a:rPr>
                        <a:t>   54.828.105.000,00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Times New Roman" panose="02020603050405020304" pitchFamily="18" charset="0"/>
                        </a:rPr>
                        <a:t>85,00%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dirty="0">
                          <a:solidFill>
                            <a:srgbClr val="000000"/>
                          </a:solidFill>
                          <a:effectLst/>
                          <a:latin typeface="Times New Roman" panose="02020603050405020304" pitchFamily="18" charset="0"/>
                        </a:rPr>
                        <a:t> 49.566.152.453,28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Times New Roman" panose="02020603050405020304" pitchFamily="18" charset="0"/>
                        </a:rPr>
                        <a:t>76,84%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9C0006"/>
                          </a:solidFill>
                          <a:effectLst/>
                          <a:latin typeface="Times New Roman" panose="02020603050405020304" pitchFamily="18" charset="0"/>
                        </a:rPr>
                        <a:t>-8,16%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ctr" rtl="0" fontAlgn="ctr">
                        <a:buNone/>
                      </a:pPr>
                      <a:r>
                        <a:rPr lang="es-CO" sz="900" b="1" i="0" u="none" strike="noStrike" dirty="0">
                          <a:solidFill>
                            <a:srgbClr val="000000"/>
                          </a:solidFill>
                          <a:effectLst/>
                          <a:latin typeface="Times New Roman" panose="02020603050405020304" pitchFamily="18" charset="0"/>
                        </a:rPr>
                        <a:t>14.914.371.666,67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a:solidFill>
                            <a:srgbClr val="000000"/>
                          </a:solidFill>
                          <a:effectLst/>
                          <a:latin typeface="Times New Roman" panose="02020603050405020304" pitchFamily="18" charset="0"/>
                        </a:rPr>
                        <a:t>23,12%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dirty="0">
                          <a:solidFill>
                            <a:srgbClr val="000000"/>
                          </a:solidFill>
                          <a:effectLst/>
                          <a:latin typeface="Times New Roman" panose="02020603050405020304" pitchFamily="18" charset="0"/>
                        </a:rPr>
                        <a:t>15.147.372.442,58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dirty="0">
                          <a:solidFill>
                            <a:srgbClr val="000000"/>
                          </a:solidFill>
                          <a:effectLst/>
                          <a:latin typeface="Times New Roman" panose="02020603050405020304" pitchFamily="18" charset="0"/>
                        </a:rPr>
                        <a:t>23,48%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900" b="1" i="0" u="none" strike="noStrike" dirty="0">
                          <a:solidFill>
                            <a:srgbClr val="000000"/>
                          </a:solidFill>
                          <a:effectLst/>
                          <a:latin typeface="Times New Roman" panose="02020603050405020304" pitchFamily="18" charset="0"/>
                        </a:rPr>
                        <a:t>0,36%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140815859"/>
                  </a:ext>
                </a:extLst>
              </a:tr>
            </a:tbl>
          </a:graphicData>
        </a:graphic>
      </p:graphicFrame>
    </p:spTree>
    <p:extLst>
      <p:ext uri="{BB962C8B-B14F-4D97-AF65-F5344CB8AC3E}">
        <p14:creationId xmlns:p14="http://schemas.microsoft.com/office/powerpoint/2010/main" val="18830642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4B61AB-84AF-3091-66F7-BB5CA6BC693E}"/>
            </a:ext>
          </a:extLst>
        </p:cNvPr>
        <p:cNvGrpSpPr/>
        <p:nvPr/>
      </p:nvGrpSpPr>
      <p:grpSpPr>
        <a:xfrm>
          <a:off x="0" y="0"/>
          <a:ext cx="0" cy="0"/>
          <a:chOff x="0" y="0"/>
          <a:chExt cx="0" cy="0"/>
        </a:xfrm>
      </p:grpSpPr>
      <p:sp>
        <p:nvSpPr>
          <p:cNvPr id="17" name="Título 13">
            <a:extLst>
              <a:ext uri="{FF2B5EF4-FFF2-40B4-BE49-F238E27FC236}">
                <a16:creationId xmlns:a16="http://schemas.microsoft.com/office/drawing/2014/main" id="{20F513AC-1D95-14F6-1E56-030ACBE43251}"/>
              </a:ext>
            </a:extLst>
          </p:cNvPr>
          <p:cNvSpPr txBox="1">
            <a:spLocks/>
          </p:cNvSpPr>
          <p:nvPr/>
        </p:nvSpPr>
        <p:spPr>
          <a:xfrm>
            <a:off x="1663245" y="519334"/>
            <a:ext cx="8865506" cy="671904"/>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7. Ejecución Rezago Presupuestal 2025 - 2026</a:t>
            </a:r>
            <a:endParaRPr lang="es-CO" dirty="0"/>
          </a:p>
        </p:txBody>
      </p:sp>
      <p:sp>
        <p:nvSpPr>
          <p:cNvPr id="5" name="CuadroTexto 4">
            <a:extLst>
              <a:ext uri="{FF2B5EF4-FFF2-40B4-BE49-F238E27FC236}">
                <a16:creationId xmlns:a16="http://schemas.microsoft.com/office/drawing/2014/main" id="{ECA574EE-7A34-4E9E-2146-5079F26F2615}"/>
              </a:ext>
            </a:extLst>
          </p:cNvPr>
          <p:cNvSpPr txBox="1"/>
          <p:nvPr/>
        </p:nvSpPr>
        <p:spPr>
          <a:xfrm>
            <a:off x="403497" y="5490944"/>
            <a:ext cx="10862918" cy="584775"/>
          </a:xfrm>
          <a:prstGeom prst="rect">
            <a:avLst/>
          </a:prstGeom>
          <a:noFill/>
        </p:spPr>
        <p:txBody>
          <a:bodyPr wrap="square" rtlCol="0">
            <a:spAutoFit/>
          </a:bodyPr>
          <a:lstStyle/>
          <a:p>
            <a:pPr algn="just"/>
            <a:r>
              <a:rPr lang="es-ES" sz="1600" dirty="0"/>
              <a:t>Al finalizar el mes de febrero 2026, la UPRA realizó el pago de la Reserva Inducida por valor de </a:t>
            </a:r>
            <a:r>
              <a:rPr lang="es-ES" sz="1600" b="1" dirty="0"/>
              <a:t>$4.011.844.659,60 </a:t>
            </a:r>
            <a:r>
              <a:rPr lang="es-ES" sz="1600" dirty="0"/>
              <a:t>de esta manera se logra la ejecución del 100% de las cuentas pendientes por pagar de la vigencia 2025.</a:t>
            </a:r>
            <a:endParaRPr lang="es-CO" sz="1600" dirty="0"/>
          </a:p>
        </p:txBody>
      </p:sp>
      <p:graphicFrame>
        <p:nvGraphicFramePr>
          <p:cNvPr id="4" name="Tabla 3">
            <a:extLst>
              <a:ext uri="{FF2B5EF4-FFF2-40B4-BE49-F238E27FC236}">
                <a16:creationId xmlns:a16="http://schemas.microsoft.com/office/drawing/2014/main" id="{9E55106C-DE84-E562-C1AE-28A9E85A5C3C}"/>
              </a:ext>
            </a:extLst>
          </p:cNvPr>
          <p:cNvGraphicFramePr>
            <a:graphicFrameLocks noGrp="1"/>
          </p:cNvGraphicFramePr>
          <p:nvPr>
            <p:extLst>
              <p:ext uri="{D42A27DB-BD31-4B8C-83A1-F6EECF244321}">
                <p14:modId xmlns:p14="http://schemas.microsoft.com/office/powerpoint/2010/main" val="1445343100"/>
              </p:ext>
            </p:extLst>
          </p:nvPr>
        </p:nvGraphicFramePr>
        <p:xfrm>
          <a:off x="1689097" y="1200291"/>
          <a:ext cx="8813801" cy="3993515"/>
        </p:xfrm>
        <a:graphic>
          <a:graphicData uri="http://schemas.openxmlformats.org/drawingml/2006/table">
            <a:tbl>
              <a:tblPr/>
              <a:tblGrid>
                <a:gridCol w="1437240">
                  <a:extLst>
                    <a:ext uri="{9D8B030D-6E8A-4147-A177-3AD203B41FA5}">
                      <a16:colId xmlns:a16="http://schemas.microsoft.com/office/drawing/2014/main" val="3747654990"/>
                    </a:ext>
                  </a:extLst>
                </a:gridCol>
                <a:gridCol w="2350981">
                  <a:extLst>
                    <a:ext uri="{9D8B030D-6E8A-4147-A177-3AD203B41FA5}">
                      <a16:colId xmlns:a16="http://schemas.microsoft.com/office/drawing/2014/main" val="1819756970"/>
                    </a:ext>
                  </a:extLst>
                </a:gridCol>
                <a:gridCol w="1256395">
                  <a:extLst>
                    <a:ext uri="{9D8B030D-6E8A-4147-A177-3AD203B41FA5}">
                      <a16:colId xmlns:a16="http://schemas.microsoft.com/office/drawing/2014/main" val="3798577096"/>
                    </a:ext>
                  </a:extLst>
                </a:gridCol>
                <a:gridCol w="1256395">
                  <a:extLst>
                    <a:ext uri="{9D8B030D-6E8A-4147-A177-3AD203B41FA5}">
                      <a16:colId xmlns:a16="http://schemas.microsoft.com/office/drawing/2014/main" val="2258693972"/>
                    </a:ext>
                  </a:extLst>
                </a:gridCol>
                <a:gridCol w="1256395">
                  <a:extLst>
                    <a:ext uri="{9D8B030D-6E8A-4147-A177-3AD203B41FA5}">
                      <a16:colId xmlns:a16="http://schemas.microsoft.com/office/drawing/2014/main" val="2071461784"/>
                    </a:ext>
                  </a:extLst>
                </a:gridCol>
                <a:gridCol w="1256395">
                  <a:extLst>
                    <a:ext uri="{9D8B030D-6E8A-4147-A177-3AD203B41FA5}">
                      <a16:colId xmlns:a16="http://schemas.microsoft.com/office/drawing/2014/main" val="4160456665"/>
                    </a:ext>
                  </a:extLst>
                </a:gridCol>
              </a:tblGrid>
              <a:tr h="381000">
                <a:tc gridSpan="6">
                  <a:txBody>
                    <a:bodyPr/>
                    <a:lstStyle/>
                    <a:p>
                      <a:pPr algn="ctr" rtl="0" fontAlgn="ctr">
                        <a:buNone/>
                      </a:pPr>
                      <a:r>
                        <a:rPr lang="es-MX" sz="1200" b="1" i="0" u="none" strike="noStrike">
                          <a:solidFill>
                            <a:srgbClr val="FFFFFF"/>
                          </a:solidFill>
                          <a:effectLst/>
                          <a:latin typeface="Times New Roman" panose="02020603050405020304" pitchFamily="18" charset="0"/>
                        </a:rPr>
                        <a:t>EJECUCIÓN DE RESERVA 2025 - 2026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3366098552"/>
                  </a:ext>
                </a:extLst>
              </a:tr>
              <a:tr h="304800">
                <a:tc>
                  <a:txBody>
                    <a:bodyPr/>
                    <a:lstStyle/>
                    <a:p>
                      <a:pPr algn="ctr" rtl="0" fontAlgn="ctr">
                        <a:buNone/>
                      </a:pPr>
                      <a:r>
                        <a:rPr lang="es-CO" sz="800" b="1" i="0" u="none" strike="noStrike">
                          <a:solidFill>
                            <a:srgbClr val="FFFFFF"/>
                          </a:solidFill>
                          <a:effectLst/>
                          <a:latin typeface="Times New Roman" panose="02020603050405020304" pitchFamily="18" charset="0"/>
                        </a:rPr>
                        <a:t>RUBRO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Times New Roman" panose="02020603050405020304" pitchFamily="18" charset="0"/>
                        </a:rPr>
                        <a:t>DESCRIPCION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Times New Roman" panose="02020603050405020304" pitchFamily="18" charset="0"/>
                        </a:rPr>
                        <a:t>COMPROMISO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Times New Roman" panose="02020603050405020304" pitchFamily="18" charset="0"/>
                        </a:rPr>
                        <a:t>OBLIGACION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Times New Roman" panose="02020603050405020304" pitchFamily="18" charset="0"/>
                        </a:rPr>
                        <a:t>ORDEN PAGO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rtl="0" fontAlgn="ctr">
                        <a:buNone/>
                      </a:pPr>
                      <a:r>
                        <a:rPr lang="es-CO" sz="800" b="1" i="0" u="none" strike="noStrike">
                          <a:solidFill>
                            <a:srgbClr val="FFFFFF"/>
                          </a:solidFill>
                          <a:effectLst/>
                          <a:latin typeface="Times New Roman" panose="02020603050405020304" pitchFamily="18" charset="0"/>
                        </a:rPr>
                        <a:t>PAGOS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2122982416"/>
                  </a:ext>
                </a:extLst>
              </a:tr>
              <a:tr h="190500">
                <a:tc>
                  <a:txBody>
                    <a:bodyPr/>
                    <a:lstStyle/>
                    <a:p>
                      <a:pPr algn="ctr" rtl="0" fontAlgn="ctr">
                        <a:buNone/>
                      </a:pPr>
                      <a:r>
                        <a:rPr lang="es-CO" sz="800" b="0" i="0" u="none" strike="noStrike">
                          <a:solidFill>
                            <a:srgbClr val="000000"/>
                          </a:solidFill>
                          <a:effectLst/>
                          <a:latin typeface="Times New Roman" panose="02020603050405020304" pitchFamily="18" charset="0"/>
                        </a:rPr>
                        <a:t> A-02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MX" sz="800" b="0" i="0" u="none" strike="noStrike">
                          <a:solidFill>
                            <a:srgbClr val="000000"/>
                          </a:solidFill>
                          <a:effectLst/>
                          <a:latin typeface="Times New Roman" panose="02020603050405020304" pitchFamily="18" charset="0"/>
                        </a:rPr>
                        <a:t> ADQUISICIÓN DE BIENES  Y SERVICIOS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13.242.669,31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21800210"/>
                  </a:ext>
                </a:extLst>
              </a:tr>
              <a:tr h="428625">
                <a:tc>
                  <a:txBody>
                    <a:bodyPr/>
                    <a:lstStyle/>
                    <a:p>
                      <a:pPr algn="l" rtl="0" fontAlgn="ctr">
                        <a:buNone/>
                      </a:pPr>
                      <a:r>
                        <a:rPr lang="es-CO" sz="800" b="0" i="0" u="none" strike="noStrike">
                          <a:solidFill>
                            <a:srgbClr val="000000"/>
                          </a:solidFill>
                          <a:effectLst/>
                          <a:latin typeface="Times New Roman" panose="02020603050405020304" pitchFamily="18" charset="0"/>
                        </a:rPr>
                        <a:t> C-1704-1100-9-30101A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a:solidFill>
                            <a:srgbClr val="000000"/>
                          </a:solidFill>
                          <a:effectLst/>
                          <a:latin typeface="Times New Roman" panose="02020603050405020304" pitchFamily="18" charset="0"/>
                        </a:rPr>
                        <a:t> 3. DERECHO HUMANO A LA ALIMENTACIÓN / A. ORDENAR LA PRODUCCIÓN AGROPECUARIA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734.187.296,00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00340970"/>
                  </a:ext>
                </a:extLst>
              </a:tr>
              <a:tr h="571500">
                <a:tc>
                  <a:txBody>
                    <a:bodyPr/>
                    <a:lstStyle/>
                    <a:p>
                      <a:pPr algn="l" rtl="0" fontAlgn="ctr">
                        <a:buNone/>
                      </a:pPr>
                      <a:r>
                        <a:rPr lang="es-CO" sz="800" b="0" i="0" u="none" strike="noStrike">
                          <a:solidFill>
                            <a:srgbClr val="000000"/>
                          </a:solidFill>
                          <a:effectLst/>
                          <a:latin typeface="Times New Roman" panose="02020603050405020304" pitchFamily="18" charset="0"/>
                        </a:rPr>
                        <a:t> C-1704-1100-10-30206C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a:solidFill>
                            <a:srgbClr val="000000"/>
                          </a:solidFill>
                          <a:effectLst/>
                          <a:latin typeface="Times New Roman" panose="02020603050405020304" pitchFamily="18" charset="0"/>
                        </a:rPr>
                        <a:t> 3. DERECHO HUMANO A LA ALIMENTACIÓN / C. PRODUCCIÓN DE INFORMACIÓN PARA MEJORAR LA TOMA DE DECISIONES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501.855.488,16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148427379"/>
                  </a:ext>
                </a:extLst>
              </a:tr>
              <a:tr h="857250">
                <a:tc>
                  <a:txBody>
                    <a:bodyPr/>
                    <a:lstStyle/>
                    <a:p>
                      <a:pPr algn="l" rtl="0" fontAlgn="ctr">
                        <a:buNone/>
                      </a:pPr>
                      <a:r>
                        <a:rPr lang="es-CO" sz="800" b="0" i="0" u="none" strike="noStrike">
                          <a:solidFill>
                            <a:srgbClr val="000000"/>
                          </a:solidFill>
                          <a:effectLst/>
                          <a:latin typeface="Times New Roman" panose="02020603050405020304" pitchFamily="18" charset="0"/>
                        </a:rPr>
                        <a:t> C-1704-1100-11-10303A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dirty="0">
                          <a:solidFill>
                            <a:srgbClr val="000000"/>
                          </a:solidFill>
                          <a:effectLst/>
                          <a:latin typeface="Times New Roman" panose="02020603050405020304" pitchFamily="18" charset="0"/>
                        </a:rPr>
                        <a:t> 1. ORDENAMIENTO DEL TERRITORIO ALREDEDOR DEL AGUA Y JUSTICIA AMBIENTAL / A. ARMONIZACIÓN Y RACIONALIZACIÓN DE LOS INSTRUMENTOS DE ORDENAMIENTO Y PLANIFICACIÓN TERRITORIAL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134.643.392,00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597991593"/>
                  </a:ext>
                </a:extLst>
              </a:tr>
              <a:tr h="571500">
                <a:tc>
                  <a:txBody>
                    <a:bodyPr/>
                    <a:lstStyle/>
                    <a:p>
                      <a:pPr algn="l" rtl="0" fontAlgn="ctr">
                        <a:buNone/>
                      </a:pPr>
                      <a:r>
                        <a:rPr lang="es-CO" sz="800" b="0" i="0" u="none" strike="noStrike">
                          <a:solidFill>
                            <a:srgbClr val="000000"/>
                          </a:solidFill>
                          <a:effectLst/>
                          <a:latin typeface="Times New Roman" panose="02020603050405020304" pitchFamily="18" charset="0"/>
                        </a:rPr>
                        <a:t> C-1704-1100-11-30206C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MX" sz="800" b="0" i="0" u="none" strike="noStrike" dirty="0">
                          <a:solidFill>
                            <a:srgbClr val="000000"/>
                          </a:solidFill>
                          <a:effectLst/>
                          <a:latin typeface="Times New Roman" panose="02020603050405020304" pitchFamily="18" charset="0"/>
                        </a:rPr>
                        <a:t> 3. DERECHO HUMANO A LA ALIMENTACIÓN / C. PRODUCCIÓN DE INFORMACIÓN PARA MEJORAR LA TOMA DE DECISIONES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199.636.664,00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3848833191"/>
                  </a:ext>
                </a:extLst>
              </a:tr>
              <a:tr h="428625">
                <a:tc>
                  <a:txBody>
                    <a:bodyPr/>
                    <a:lstStyle/>
                    <a:p>
                      <a:pPr algn="l" rtl="0" fontAlgn="ctr">
                        <a:buNone/>
                      </a:pPr>
                      <a:r>
                        <a:rPr lang="es-CO" sz="800" b="0" i="0" u="none" strike="noStrike">
                          <a:solidFill>
                            <a:srgbClr val="000000"/>
                          </a:solidFill>
                          <a:effectLst/>
                          <a:latin typeface="Times New Roman" panose="02020603050405020304" pitchFamily="18" charset="0"/>
                        </a:rPr>
                        <a:t> C-1799-1100-3-53105B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l" rtl="0" fontAlgn="ctr">
                        <a:buNone/>
                      </a:pPr>
                      <a:r>
                        <a:rPr lang="es-CO" sz="800" b="0" i="0" u="none" strike="noStrike" dirty="0">
                          <a:solidFill>
                            <a:srgbClr val="000000"/>
                          </a:solidFill>
                          <a:effectLst/>
                          <a:latin typeface="Times New Roman" panose="02020603050405020304" pitchFamily="18" charset="0"/>
                        </a:rPr>
                        <a:t> 5. CONVERGENCIA REGIONAL / B. ENTIDADES PÚBLICAS TERRITORIALES Y NACIONALES FORTALECIDAS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0" i="0" u="none" strike="noStrike">
                          <a:solidFill>
                            <a:srgbClr val="000000"/>
                          </a:solidFill>
                          <a:effectLst/>
                          <a:latin typeface="Times New Roman" panose="02020603050405020304" pitchFamily="18" charset="0"/>
                        </a:rPr>
                        <a:t>             2.428.279.150,13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847032001"/>
                  </a:ext>
                </a:extLst>
              </a:tr>
              <a:tr h="259715">
                <a:tc gridSpan="2">
                  <a:txBody>
                    <a:bodyPr/>
                    <a:lstStyle/>
                    <a:p>
                      <a:pPr algn="ctr" rtl="0" fontAlgn="ctr">
                        <a:buNone/>
                      </a:pPr>
                      <a:r>
                        <a:rPr lang="es-CO" sz="800" b="1" i="0" u="none" strike="noStrike">
                          <a:solidFill>
                            <a:srgbClr val="000000"/>
                          </a:solidFill>
                          <a:effectLst/>
                          <a:latin typeface="Times New Roman" panose="02020603050405020304" pitchFamily="18" charset="0"/>
                        </a:rPr>
                        <a:t> TOTAL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hMerge="1">
                  <a:txBody>
                    <a:bodyPr/>
                    <a:lstStyle/>
                    <a:p>
                      <a:endParaRPr lang="es-CO"/>
                    </a:p>
                  </a:txBody>
                  <a:tcPr/>
                </a:tc>
                <a:tc>
                  <a:txBody>
                    <a:bodyPr/>
                    <a:lstStyle/>
                    <a:p>
                      <a:pPr algn="ctr" rtl="0" fontAlgn="ctr">
                        <a:buNone/>
                      </a:pPr>
                      <a:r>
                        <a:rPr lang="es-CO" sz="800" b="1" i="0" u="none" strike="noStrike">
                          <a:solidFill>
                            <a:srgbClr val="000000"/>
                          </a:solidFill>
                          <a:effectLst/>
                          <a:latin typeface="Times New Roman" panose="02020603050405020304" pitchFamily="18"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Times New Roman" panose="02020603050405020304" pitchFamily="18"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a:solidFill>
                            <a:srgbClr val="000000"/>
                          </a:solidFill>
                          <a:effectLst/>
                          <a:latin typeface="Times New Roman" panose="02020603050405020304" pitchFamily="18"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rtl="0" fontAlgn="ctr">
                        <a:buNone/>
                      </a:pPr>
                      <a:r>
                        <a:rPr lang="es-CO" sz="800" b="1" i="0" u="none" strike="noStrike" dirty="0">
                          <a:solidFill>
                            <a:srgbClr val="000000"/>
                          </a:solidFill>
                          <a:effectLst/>
                          <a:latin typeface="Times New Roman" panose="02020603050405020304" pitchFamily="18" charset="0"/>
                        </a:rPr>
                        <a:t>             4.011.844.659,60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629844575"/>
                  </a:ext>
                </a:extLst>
              </a:tr>
            </a:tbl>
          </a:graphicData>
        </a:graphic>
      </p:graphicFrame>
    </p:spTree>
    <p:extLst>
      <p:ext uri="{BB962C8B-B14F-4D97-AF65-F5344CB8AC3E}">
        <p14:creationId xmlns:p14="http://schemas.microsoft.com/office/powerpoint/2010/main" val="1786040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ítulo 13">
            <a:extLst>
              <a:ext uri="{FF2B5EF4-FFF2-40B4-BE49-F238E27FC236}">
                <a16:creationId xmlns:a16="http://schemas.microsoft.com/office/drawing/2014/main" id="{34A696FD-3857-C3E9-DB95-2A8D050319EF}"/>
              </a:ext>
            </a:extLst>
          </p:cNvPr>
          <p:cNvSpPr txBox="1">
            <a:spLocks/>
          </p:cNvSpPr>
          <p:nvPr/>
        </p:nvSpPr>
        <p:spPr>
          <a:xfrm>
            <a:off x="646235" y="403434"/>
            <a:ext cx="10461106" cy="570927"/>
          </a:xfrm>
          <a:prstGeom prst="rect">
            <a:avLst/>
          </a:prstGeom>
        </p:spPr>
        <p:txBody>
          <a:bodyPr vert="horz" lIns="91440" tIns="45720" rIns="91440" bIns="45720" rtlCol="0" anchor="t">
            <a:normAutofit fontScale="97500"/>
          </a:bodyPr>
          <a:lstStyle>
            <a:lvl1pPr algn="ctr" defTabSz="914400" rtl="0" eaLnBrk="1" latinLnBrk="0" hangingPunct="1">
              <a:lnSpc>
                <a:spcPct val="90000"/>
              </a:lnSpc>
              <a:spcBef>
                <a:spcPct val="0"/>
              </a:spcBef>
              <a:buNone/>
              <a:defRPr sz="3200" b="1" kern="1200">
                <a:solidFill>
                  <a:srgbClr val="7D9837"/>
                </a:solidFill>
                <a:latin typeface="+mj-lt"/>
                <a:ea typeface="+mj-ea"/>
                <a:cs typeface="+mj-cs"/>
              </a:defRPr>
            </a:lvl1pPr>
          </a:lstStyle>
          <a:p>
            <a:r>
              <a:rPr lang="es-ES" dirty="0"/>
              <a:t>8. Plan Anual Mensualizado de Caja PAC</a:t>
            </a:r>
          </a:p>
          <a:p>
            <a:endParaRPr lang="es-ES" dirty="0"/>
          </a:p>
          <a:p>
            <a:endParaRPr lang="es-ES" dirty="0"/>
          </a:p>
          <a:p>
            <a:pPr algn="r"/>
            <a:endParaRPr lang="es-CO" dirty="0"/>
          </a:p>
        </p:txBody>
      </p:sp>
      <p:pic>
        <p:nvPicPr>
          <p:cNvPr id="8" name="Imagen 7" descr="Icono&#10;&#10;Descripción generada automáticamente">
            <a:extLst>
              <a:ext uri="{FF2B5EF4-FFF2-40B4-BE49-F238E27FC236}">
                <a16:creationId xmlns:a16="http://schemas.microsoft.com/office/drawing/2014/main" id="{F3625D11-159B-B9B5-B269-6CB6308B2ED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96880" y="34818"/>
            <a:ext cx="1097768" cy="1097768"/>
          </a:xfrm>
          <a:prstGeom prst="rect">
            <a:avLst/>
          </a:prstGeom>
        </p:spPr>
      </p:pic>
      <p:sp>
        <p:nvSpPr>
          <p:cNvPr id="4" name="CuadroTexto 3">
            <a:extLst>
              <a:ext uri="{FF2B5EF4-FFF2-40B4-BE49-F238E27FC236}">
                <a16:creationId xmlns:a16="http://schemas.microsoft.com/office/drawing/2014/main" id="{21CF88AE-BDA6-84E6-66B8-BBD9772A5A36}"/>
              </a:ext>
            </a:extLst>
          </p:cNvPr>
          <p:cNvSpPr txBox="1"/>
          <p:nvPr/>
        </p:nvSpPr>
        <p:spPr>
          <a:xfrm>
            <a:off x="428664" y="5490944"/>
            <a:ext cx="11523362" cy="830997"/>
          </a:xfrm>
          <a:prstGeom prst="rect">
            <a:avLst/>
          </a:prstGeom>
          <a:noFill/>
        </p:spPr>
        <p:txBody>
          <a:bodyPr wrap="square" rtlCol="0">
            <a:spAutoFit/>
          </a:bodyPr>
          <a:lstStyle/>
          <a:p>
            <a:pPr algn="just"/>
            <a:r>
              <a:rPr lang="es-ES" sz="1600" dirty="0"/>
              <a:t>De acuerdo con la ejecución del PAC solicitado para el mes de </a:t>
            </a:r>
            <a:r>
              <a:rPr lang="es-ES" sz="1600" b="1" dirty="0"/>
              <a:t>abril de 2026 </a:t>
            </a:r>
            <a:r>
              <a:rPr lang="es-ES" sz="1600" dirty="0"/>
              <a:t>la UPRA logró mantenerse dentro de los parámetros establecidos del indicador INPANUT para gastos de personal, gastos generales y de inversión, el valor del PAC no ejecutado fue aplazado para el mes de junio de 2026.</a:t>
            </a:r>
            <a:endParaRPr lang="es-CO" sz="1600" dirty="0"/>
          </a:p>
        </p:txBody>
      </p:sp>
      <p:graphicFrame>
        <p:nvGraphicFramePr>
          <p:cNvPr id="5" name="Tabla 4">
            <a:extLst>
              <a:ext uri="{FF2B5EF4-FFF2-40B4-BE49-F238E27FC236}">
                <a16:creationId xmlns:a16="http://schemas.microsoft.com/office/drawing/2014/main" id="{8109CDDD-2653-726F-1237-37FB9434262C}"/>
              </a:ext>
            </a:extLst>
          </p:cNvPr>
          <p:cNvGraphicFramePr>
            <a:graphicFrameLocks noGrp="1"/>
          </p:cNvGraphicFramePr>
          <p:nvPr>
            <p:extLst>
              <p:ext uri="{D42A27DB-BD31-4B8C-83A1-F6EECF244321}">
                <p14:modId xmlns:p14="http://schemas.microsoft.com/office/powerpoint/2010/main" val="1981757005"/>
              </p:ext>
            </p:extLst>
          </p:nvPr>
        </p:nvGraphicFramePr>
        <p:xfrm>
          <a:off x="985646" y="1132586"/>
          <a:ext cx="10011234" cy="4166895"/>
        </p:xfrm>
        <a:graphic>
          <a:graphicData uri="http://schemas.openxmlformats.org/drawingml/2006/table">
            <a:tbl>
              <a:tblPr/>
              <a:tblGrid>
                <a:gridCol w="1569151">
                  <a:extLst>
                    <a:ext uri="{9D8B030D-6E8A-4147-A177-3AD203B41FA5}">
                      <a16:colId xmlns:a16="http://schemas.microsoft.com/office/drawing/2014/main" val="1911141610"/>
                    </a:ext>
                  </a:extLst>
                </a:gridCol>
                <a:gridCol w="1546410">
                  <a:extLst>
                    <a:ext uri="{9D8B030D-6E8A-4147-A177-3AD203B41FA5}">
                      <a16:colId xmlns:a16="http://schemas.microsoft.com/office/drawing/2014/main" val="3698125725"/>
                    </a:ext>
                  </a:extLst>
                </a:gridCol>
                <a:gridCol w="1546410">
                  <a:extLst>
                    <a:ext uri="{9D8B030D-6E8A-4147-A177-3AD203B41FA5}">
                      <a16:colId xmlns:a16="http://schemas.microsoft.com/office/drawing/2014/main" val="1135495932"/>
                    </a:ext>
                  </a:extLst>
                </a:gridCol>
                <a:gridCol w="1445337">
                  <a:extLst>
                    <a:ext uri="{9D8B030D-6E8A-4147-A177-3AD203B41FA5}">
                      <a16:colId xmlns:a16="http://schemas.microsoft.com/office/drawing/2014/main" val="1778085698"/>
                    </a:ext>
                  </a:extLst>
                </a:gridCol>
                <a:gridCol w="1417542">
                  <a:extLst>
                    <a:ext uri="{9D8B030D-6E8A-4147-A177-3AD203B41FA5}">
                      <a16:colId xmlns:a16="http://schemas.microsoft.com/office/drawing/2014/main" val="3065736072"/>
                    </a:ext>
                  </a:extLst>
                </a:gridCol>
                <a:gridCol w="1243192">
                  <a:extLst>
                    <a:ext uri="{9D8B030D-6E8A-4147-A177-3AD203B41FA5}">
                      <a16:colId xmlns:a16="http://schemas.microsoft.com/office/drawing/2014/main" val="3278751867"/>
                    </a:ext>
                  </a:extLst>
                </a:gridCol>
                <a:gridCol w="1243192">
                  <a:extLst>
                    <a:ext uri="{9D8B030D-6E8A-4147-A177-3AD203B41FA5}">
                      <a16:colId xmlns:a16="http://schemas.microsoft.com/office/drawing/2014/main" val="23754527"/>
                    </a:ext>
                  </a:extLst>
                </a:gridCol>
              </a:tblGrid>
              <a:tr h="303371">
                <a:tc gridSpan="7">
                  <a:txBody>
                    <a:bodyPr/>
                    <a:lstStyle/>
                    <a:p>
                      <a:pPr algn="ctr" fontAlgn="ctr">
                        <a:buNone/>
                      </a:pPr>
                      <a:r>
                        <a:rPr lang="es-MX" sz="1000" b="1" i="0" u="none" strike="noStrike">
                          <a:solidFill>
                            <a:srgbClr val="FFFFFF"/>
                          </a:solidFill>
                          <a:effectLst/>
                          <a:latin typeface="Times New Roman" panose="02020603050405020304" pitchFamily="18" charset="0"/>
                        </a:rPr>
                        <a:t>REPORTE DE LA EJECUCIÓN DE PAC PROGRAMADO POR LAS AREAS  - ABRIL 2026</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332261052"/>
                  </a:ext>
                </a:extLst>
              </a:tr>
              <a:tr h="153202">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546313535"/>
                  </a:ext>
                </a:extLst>
              </a:tr>
              <a:tr h="303371">
                <a:tc>
                  <a:txBody>
                    <a:bodyPr/>
                    <a:lstStyle/>
                    <a:p>
                      <a:pPr algn="ctr" fontAlgn="ctr">
                        <a:buNone/>
                      </a:pPr>
                      <a:r>
                        <a:rPr lang="es-CO" sz="1000" b="1" i="0" u="none" strike="noStrike">
                          <a:solidFill>
                            <a:srgbClr val="FFFFFF"/>
                          </a:solidFill>
                          <a:effectLst/>
                          <a:latin typeface="Times New Roman" panose="02020603050405020304" pitchFamily="18" charset="0"/>
                        </a:rPr>
                        <a:t>POSICION DE PAC</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PAC PROGRAMADO</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PAC APROBADO</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VALOR PAC EJECUTADO</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VALOR PAC NO EJECUTADO</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PAC EJECUTADO</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PAC NO EJECUTADO</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3407939404"/>
                  </a:ext>
                </a:extLst>
              </a:tr>
              <a:tr h="153202">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b">
                        <a:buNone/>
                      </a:pPr>
                      <a:r>
                        <a:rPr lang="es-CO" sz="1000" b="0" i="0" u="none" strike="noStrike">
                          <a:solidFill>
                            <a:srgbClr val="000000"/>
                          </a:solidFill>
                          <a:effectLst/>
                          <a:latin typeface="Times New Roman" panose="02020603050405020304" pitchFamily="18" charset="0"/>
                        </a:rPr>
                        <a:t> </a:t>
                      </a:r>
                    </a:p>
                  </a:txBody>
                  <a:tcPr marL="7584" marR="7584" marT="7584"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732115734"/>
                  </a:ext>
                </a:extLst>
              </a:tr>
              <a:tr h="318539">
                <a:tc>
                  <a:txBody>
                    <a:bodyPr/>
                    <a:lstStyle/>
                    <a:p>
                      <a:pPr algn="ctr" fontAlgn="ctr">
                        <a:buNone/>
                      </a:pPr>
                      <a:r>
                        <a:rPr lang="es-CO" sz="1000" b="1" i="0" u="none" strike="noStrike">
                          <a:solidFill>
                            <a:srgbClr val="FFFFFF"/>
                          </a:solidFill>
                          <a:effectLst/>
                          <a:latin typeface="Times New Roman" panose="02020603050405020304" pitchFamily="18" charset="0"/>
                        </a:rPr>
                        <a:t>FUNCIONAMIENTO</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$ 1.027.388.700,00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$ 1.252.391.592,00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$ 1.225.690.216,32</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$ 26.701.375,68</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97,87%</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2,13%</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1815656617"/>
                  </a:ext>
                </a:extLst>
              </a:tr>
              <a:tr h="159270">
                <a:tc>
                  <a:txBody>
                    <a:bodyPr/>
                    <a:lstStyle/>
                    <a:p>
                      <a:pPr algn="l" fontAlgn="ctr">
                        <a:buNone/>
                      </a:pPr>
                      <a:r>
                        <a:rPr lang="es-CO" sz="1000" b="0" i="0" u="none" strike="noStrike">
                          <a:solidFill>
                            <a:srgbClr val="000000"/>
                          </a:solidFill>
                          <a:effectLst/>
                          <a:latin typeface="Times New Roman" panose="02020603050405020304" pitchFamily="18" charset="0"/>
                        </a:rPr>
                        <a:t>GASTOS DE PERSONAL</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1000" b="0" i="0" u="none" strike="noStrike">
                          <a:solidFill>
                            <a:srgbClr val="000000"/>
                          </a:solidFill>
                          <a:effectLst/>
                          <a:latin typeface="Times New Roman" panose="02020603050405020304" pitchFamily="18" charset="0"/>
                        </a:rPr>
                        <a:t>$ 829.000.000,00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1000" b="0" i="0" u="none" strike="noStrike">
                          <a:solidFill>
                            <a:srgbClr val="000000"/>
                          </a:solidFill>
                          <a:effectLst/>
                          <a:latin typeface="Times New Roman" panose="02020603050405020304" pitchFamily="18" charset="0"/>
                        </a:rPr>
                        <a:t>$ 1.052.464.428,00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1000" b="0" i="0" u="none" strike="noStrike">
                          <a:solidFill>
                            <a:srgbClr val="000000"/>
                          </a:solidFill>
                          <a:effectLst/>
                          <a:latin typeface="Times New Roman" panose="02020603050405020304" pitchFamily="18" charset="0"/>
                        </a:rPr>
                        <a:t>$ 1.029.090.158,00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1000" b="0" i="0" u="none" strike="noStrike">
                          <a:solidFill>
                            <a:srgbClr val="000000"/>
                          </a:solidFill>
                          <a:effectLst/>
                          <a:latin typeface="Times New Roman" panose="02020603050405020304" pitchFamily="18" charset="0"/>
                        </a:rPr>
                        <a:t>$ 23.374.270,00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1000" b="0" i="0" u="none" strike="noStrike">
                          <a:solidFill>
                            <a:srgbClr val="000000"/>
                          </a:solidFill>
                          <a:effectLst/>
                          <a:latin typeface="Times New Roman" panose="02020603050405020304" pitchFamily="18" charset="0"/>
                        </a:rPr>
                        <a:t>97,78%</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2,22%</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71648041"/>
                  </a:ext>
                </a:extLst>
              </a:tr>
              <a:tr h="159270">
                <a:tc>
                  <a:txBody>
                    <a:bodyPr/>
                    <a:lstStyle/>
                    <a:p>
                      <a:pPr algn="l" fontAlgn="ctr">
                        <a:buNone/>
                      </a:pPr>
                      <a:r>
                        <a:rPr lang="es-CO" sz="1000" b="0" i="0" u="none" strike="noStrike">
                          <a:solidFill>
                            <a:srgbClr val="000000"/>
                          </a:solidFill>
                          <a:effectLst/>
                          <a:latin typeface="Times New Roman" panose="02020603050405020304" pitchFamily="18" charset="0"/>
                        </a:rPr>
                        <a:t>GASTOS GENERALES</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1000" b="0" i="0" u="none" strike="noStrike">
                          <a:solidFill>
                            <a:srgbClr val="000000"/>
                          </a:solidFill>
                          <a:effectLst/>
                          <a:latin typeface="Times New Roman" panose="02020603050405020304" pitchFamily="18" charset="0"/>
                        </a:rPr>
                        <a:t>$ 198.388.700,00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1000" b="0" i="0" u="none" strike="noStrike">
                          <a:solidFill>
                            <a:srgbClr val="000000"/>
                          </a:solidFill>
                          <a:effectLst/>
                          <a:latin typeface="Times New Roman" panose="02020603050405020304" pitchFamily="18" charset="0"/>
                        </a:rPr>
                        <a:t>$ 199.927.164,00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1000" b="0" i="0" u="none" strike="noStrike">
                          <a:solidFill>
                            <a:srgbClr val="000000"/>
                          </a:solidFill>
                          <a:effectLst/>
                          <a:latin typeface="Times New Roman" panose="02020603050405020304" pitchFamily="18" charset="0"/>
                        </a:rPr>
                        <a:t>$ 196.600.058,32</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1000" b="0" i="0" u="none" strike="noStrike">
                          <a:solidFill>
                            <a:srgbClr val="000000"/>
                          </a:solidFill>
                          <a:effectLst/>
                          <a:latin typeface="Times New Roman" panose="02020603050405020304" pitchFamily="18" charset="0"/>
                        </a:rPr>
                        <a:t>$ 3.327.105,68</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1000" b="0" i="0" u="none" strike="noStrike">
                          <a:solidFill>
                            <a:srgbClr val="000000"/>
                          </a:solidFill>
                          <a:effectLst/>
                          <a:latin typeface="Times New Roman" panose="02020603050405020304" pitchFamily="18" charset="0"/>
                        </a:rPr>
                        <a:t>98,34%</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1,66%</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162174680"/>
                  </a:ext>
                </a:extLst>
              </a:tr>
              <a:tr h="153202">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371962652"/>
                  </a:ext>
                </a:extLst>
              </a:tr>
              <a:tr h="288202">
                <a:tc>
                  <a:txBody>
                    <a:bodyPr/>
                    <a:lstStyle/>
                    <a:p>
                      <a:pPr algn="ctr" fontAlgn="ctr">
                        <a:buNone/>
                      </a:pPr>
                      <a:r>
                        <a:rPr lang="es-CO" sz="1000" b="1" i="0" u="none" strike="noStrike">
                          <a:solidFill>
                            <a:srgbClr val="FFFFFF"/>
                          </a:solidFill>
                          <a:effectLst/>
                          <a:latin typeface="Times New Roman" panose="02020603050405020304" pitchFamily="18" charset="0"/>
                        </a:rPr>
                        <a:t>INVERSIÓN</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$ 5.854.994.631,00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$ 5.854.994.631,00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$ 5.761.911.946,00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$ 93.082.685,00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98,41%</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1,59%</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extLst>
                  <a:ext uri="{0D108BD9-81ED-4DB2-BD59-A6C34878D82A}">
                    <a16:rowId xmlns:a16="http://schemas.microsoft.com/office/drawing/2014/main" val="3236752713"/>
                  </a:ext>
                </a:extLst>
              </a:tr>
              <a:tr h="159270">
                <a:tc>
                  <a:txBody>
                    <a:bodyPr/>
                    <a:lstStyle/>
                    <a:p>
                      <a:pPr algn="l" fontAlgn="ctr">
                        <a:buNone/>
                      </a:pPr>
                      <a:r>
                        <a:rPr lang="es-CO" sz="1000" b="0" i="0" u="none" strike="noStrike">
                          <a:solidFill>
                            <a:srgbClr val="000000"/>
                          </a:solidFill>
                          <a:effectLst/>
                          <a:latin typeface="Times New Roman" panose="02020603050405020304" pitchFamily="18" charset="0"/>
                        </a:rPr>
                        <a:t>DOTA</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1000" b="0" i="0" u="none" strike="noStrike">
                          <a:solidFill>
                            <a:srgbClr val="000000"/>
                          </a:solidFill>
                          <a:effectLst/>
                          <a:latin typeface="Times New Roman" panose="02020603050405020304" pitchFamily="18" charset="0"/>
                        </a:rPr>
                        <a:t>$ 1.805.770.000,00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1000" b="0" i="0" u="none" strike="noStrike">
                          <a:solidFill>
                            <a:srgbClr val="000000"/>
                          </a:solidFill>
                          <a:effectLst/>
                          <a:latin typeface="Times New Roman" panose="02020603050405020304" pitchFamily="18" charset="0"/>
                        </a:rPr>
                        <a:t>$ 1.805.770.000,00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s-CO" sz="1000" b="0" i="0" u="none" strike="noStrike">
                          <a:solidFill>
                            <a:srgbClr val="000000"/>
                          </a:solidFill>
                          <a:effectLst/>
                          <a:latin typeface="Times New Roman" panose="02020603050405020304" pitchFamily="18" charset="0"/>
                        </a:rPr>
                        <a:t>$ 1.731.543.951,00</a:t>
                      </a:r>
                    </a:p>
                  </a:txBody>
                  <a:tcPr marL="7584" marR="7584" marT="75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1000" b="0" i="0" u="none" strike="noStrike">
                          <a:solidFill>
                            <a:srgbClr val="000000"/>
                          </a:solidFill>
                          <a:effectLst/>
                          <a:latin typeface="Times New Roman" panose="02020603050405020304" pitchFamily="18" charset="0"/>
                        </a:rPr>
                        <a:t>$ 74.226.049,00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1000" b="0" i="0" u="none" strike="noStrike">
                          <a:solidFill>
                            <a:srgbClr val="000000"/>
                          </a:solidFill>
                          <a:effectLst/>
                          <a:latin typeface="Times New Roman" panose="02020603050405020304" pitchFamily="18" charset="0"/>
                        </a:rPr>
                        <a:t>95,89%</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4,11%</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097334208"/>
                  </a:ext>
                </a:extLst>
              </a:tr>
              <a:tr h="159270">
                <a:tc>
                  <a:txBody>
                    <a:bodyPr/>
                    <a:lstStyle/>
                    <a:p>
                      <a:pPr algn="l" fontAlgn="ctr">
                        <a:buNone/>
                      </a:pPr>
                      <a:r>
                        <a:rPr lang="es-CO" sz="1000" b="0" i="0" u="none" strike="noStrike">
                          <a:solidFill>
                            <a:srgbClr val="000000"/>
                          </a:solidFill>
                          <a:effectLst/>
                          <a:latin typeface="Times New Roman" panose="02020603050405020304" pitchFamily="18" charset="0"/>
                        </a:rPr>
                        <a:t>TIC</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1000" b="0" i="0" u="none" strike="noStrike">
                          <a:solidFill>
                            <a:srgbClr val="000000"/>
                          </a:solidFill>
                          <a:effectLst/>
                          <a:latin typeface="Times New Roman" panose="02020603050405020304" pitchFamily="18" charset="0"/>
                        </a:rPr>
                        <a:t>$ 3.298.202.631,00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1000" b="0" i="0" u="none" strike="noStrike">
                          <a:solidFill>
                            <a:srgbClr val="000000"/>
                          </a:solidFill>
                          <a:effectLst/>
                          <a:latin typeface="Times New Roman" panose="02020603050405020304" pitchFamily="18" charset="0"/>
                        </a:rPr>
                        <a:t>$ 3.298.202.631,00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s-CO" sz="1000" b="0" i="0" u="none" strike="noStrike">
                          <a:solidFill>
                            <a:srgbClr val="000000"/>
                          </a:solidFill>
                          <a:effectLst/>
                          <a:latin typeface="Times New Roman" panose="02020603050405020304" pitchFamily="18" charset="0"/>
                        </a:rPr>
                        <a:t>$ 3.270.922.280,00</a:t>
                      </a:r>
                    </a:p>
                  </a:txBody>
                  <a:tcPr marL="7584" marR="7584" marT="75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1000" b="0" i="0" u="none" strike="noStrike">
                          <a:solidFill>
                            <a:srgbClr val="000000"/>
                          </a:solidFill>
                          <a:effectLst/>
                          <a:latin typeface="Times New Roman" panose="02020603050405020304" pitchFamily="18" charset="0"/>
                        </a:rPr>
                        <a:t>$ 27.280.351,00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1000" b="0" i="0" u="none" strike="noStrike">
                          <a:solidFill>
                            <a:srgbClr val="000000"/>
                          </a:solidFill>
                          <a:effectLst/>
                          <a:latin typeface="Times New Roman" panose="02020603050405020304" pitchFamily="18" charset="0"/>
                        </a:rPr>
                        <a:t>99,17%</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0,83%</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956776203"/>
                  </a:ext>
                </a:extLst>
              </a:tr>
              <a:tr h="159270">
                <a:tc>
                  <a:txBody>
                    <a:bodyPr/>
                    <a:lstStyle/>
                    <a:p>
                      <a:pPr algn="l" fontAlgn="ctr">
                        <a:buNone/>
                      </a:pPr>
                      <a:r>
                        <a:rPr lang="es-CO" sz="1000" b="0" i="0" u="none" strike="noStrike">
                          <a:solidFill>
                            <a:srgbClr val="000000"/>
                          </a:solidFill>
                          <a:effectLst/>
                          <a:latin typeface="Times New Roman" panose="02020603050405020304" pitchFamily="18" charset="0"/>
                        </a:rPr>
                        <a:t>FORTALECIMIENTO</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1000" b="0" i="0" u="none" strike="noStrike">
                          <a:solidFill>
                            <a:srgbClr val="000000"/>
                          </a:solidFill>
                          <a:effectLst/>
                          <a:latin typeface="Times New Roman" panose="02020603050405020304" pitchFamily="18" charset="0"/>
                        </a:rPr>
                        <a:t>$ 751.022.000,00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r" fontAlgn="ctr">
                        <a:buNone/>
                      </a:pPr>
                      <a:r>
                        <a:rPr lang="es-CO" sz="1000" b="0" i="0" u="none" strike="noStrike">
                          <a:solidFill>
                            <a:srgbClr val="000000"/>
                          </a:solidFill>
                          <a:effectLst/>
                          <a:latin typeface="Times New Roman" panose="02020603050405020304" pitchFamily="18" charset="0"/>
                        </a:rPr>
                        <a:t>$ 751.022.000,00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b">
                        <a:buNone/>
                      </a:pPr>
                      <a:r>
                        <a:rPr lang="es-CO" sz="1000" b="0" i="0" u="none" strike="noStrike">
                          <a:solidFill>
                            <a:srgbClr val="000000"/>
                          </a:solidFill>
                          <a:effectLst/>
                          <a:latin typeface="Times New Roman" panose="02020603050405020304" pitchFamily="18" charset="0"/>
                        </a:rPr>
                        <a:t>$ 759.445.715,00</a:t>
                      </a:r>
                    </a:p>
                  </a:txBody>
                  <a:tcPr marL="7584" marR="7584" marT="7584"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r" fontAlgn="ctr">
                        <a:buNone/>
                      </a:pPr>
                      <a:r>
                        <a:rPr lang="es-CO" sz="1000" b="0" i="0" u="none" strike="noStrike">
                          <a:solidFill>
                            <a:srgbClr val="000000"/>
                          </a:solidFill>
                          <a:effectLst/>
                          <a:latin typeface="Times New Roman" panose="02020603050405020304" pitchFamily="18" charset="0"/>
                        </a:rPr>
                        <a:t>-$ 8.423.715,00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c>
                  <a:txBody>
                    <a:bodyPr/>
                    <a:lstStyle/>
                    <a:p>
                      <a:pPr algn="ctr" fontAlgn="ctr">
                        <a:buNone/>
                      </a:pPr>
                      <a:r>
                        <a:rPr lang="es-CO" sz="1000" b="0" i="0" u="none" strike="noStrike">
                          <a:solidFill>
                            <a:srgbClr val="000000"/>
                          </a:solidFill>
                          <a:effectLst/>
                          <a:latin typeface="Times New Roman" panose="02020603050405020304" pitchFamily="18" charset="0"/>
                        </a:rPr>
                        <a:t>101,12%</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-1,12%</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884457939"/>
                  </a:ext>
                </a:extLst>
              </a:tr>
              <a:tr h="153202">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b">
                        <a:buNone/>
                      </a:pPr>
                      <a:r>
                        <a:rPr lang="es-CO" sz="1000" b="0" i="0" u="none" strike="noStrike">
                          <a:solidFill>
                            <a:srgbClr val="000000"/>
                          </a:solidFill>
                          <a:effectLst/>
                          <a:latin typeface="Times New Roman" panose="02020603050405020304" pitchFamily="18" charset="0"/>
                        </a:rPr>
                        <a:t> </a:t>
                      </a:r>
                    </a:p>
                  </a:txBody>
                  <a:tcPr marL="7584" marR="7584" marT="7584"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831567706"/>
                  </a:ext>
                </a:extLst>
              </a:tr>
              <a:tr h="310955">
                <a:tc>
                  <a:txBody>
                    <a:bodyPr/>
                    <a:lstStyle/>
                    <a:p>
                      <a:pPr algn="ctr" fontAlgn="ctr">
                        <a:buNone/>
                      </a:pPr>
                      <a:r>
                        <a:rPr lang="es-CO" sz="1000" b="1" i="0" u="none" strike="noStrike">
                          <a:solidFill>
                            <a:srgbClr val="FFFFFF"/>
                          </a:solidFill>
                          <a:effectLst/>
                          <a:latin typeface="Times New Roman" panose="02020603050405020304" pitchFamily="18" charset="0"/>
                        </a:rPr>
                        <a:t>TOTAL ENTIDAD</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$ 6.882.383.331,00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$ 7.107.386.223,00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$ 6.987.602.162,32</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$ 119.784.060,68</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fontAlgn="ctr">
                        <a:buNone/>
                      </a:pPr>
                      <a:r>
                        <a:rPr lang="es-CO" sz="1000" b="1" i="0" u="none" strike="noStrike">
                          <a:solidFill>
                            <a:srgbClr val="FFFFFF"/>
                          </a:solidFill>
                          <a:effectLst/>
                          <a:latin typeface="Times New Roman" panose="02020603050405020304" pitchFamily="18" charset="0"/>
                        </a:rPr>
                        <a:t> </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extLst>
                  <a:ext uri="{0D108BD9-81ED-4DB2-BD59-A6C34878D82A}">
                    <a16:rowId xmlns:a16="http://schemas.microsoft.com/office/drawing/2014/main" val="1470697338"/>
                  </a:ext>
                </a:extLst>
              </a:tr>
              <a:tr h="159270">
                <a:tc>
                  <a:txBody>
                    <a:bodyPr/>
                    <a:lstStyle/>
                    <a:p>
                      <a:pPr algn="l" fontAlgn="ctr">
                        <a:buNone/>
                      </a:pPr>
                      <a:r>
                        <a:rPr lang="es-CO" sz="1000" b="1"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tc>
                  <a:txBody>
                    <a:bodyPr/>
                    <a:lstStyle/>
                    <a:p>
                      <a:pPr algn="r"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a:noFill/>
                    </a:lnR>
                    <a:lnT w="63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803181175"/>
                  </a:ext>
                </a:extLst>
              </a:tr>
              <a:tr h="553652">
                <a:tc>
                  <a:txBody>
                    <a:bodyPr/>
                    <a:lstStyle/>
                    <a:p>
                      <a:pPr algn="l"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POSICIÓN DE PAC</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PAC NO EJECUTADO</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a:txBody>
                    <a:bodyPr/>
                    <a:lstStyle/>
                    <a:p>
                      <a:pPr algn="ctr" fontAlgn="ctr">
                        <a:buNone/>
                      </a:pPr>
                      <a:r>
                        <a:rPr lang="es-CO" sz="1000" b="1" i="0" u="none" strike="noStrike">
                          <a:solidFill>
                            <a:srgbClr val="FFFFFF"/>
                          </a:solidFill>
                          <a:effectLst/>
                          <a:latin typeface="Times New Roman" panose="02020603050405020304" pitchFamily="18" charset="0"/>
                        </a:rPr>
                        <a:t>PAC NO EJECTADO PERMITIDO</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gridSpan="2">
                  <a:txBody>
                    <a:bodyPr/>
                    <a:lstStyle/>
                    <a:p>
                      <a:pPr algn="ctr" fontAlgn="ctr">
                        <a:buNone/>
                      </a:pPr>
                      <a:r>
                        <a:rPr lang="es-CO" sz="1000" b="1" i="0" u="none" strike="noStrike">
                          <a:solidFill>
                            <a:srgbClr val="FFFFFF"/>
                          </a:solidFill>
                          <a:effectLst/>
                          <a:latin typeface="Times New Roman" panose="02020603050405020304" pitchFamily="18" charset="0"/>
                        </a:rPr>
                        <a:t>%  EXCEDIDO FRENTE AL % PERMITIDO</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A4D153"/>
                    </a:solidFill>
                  </a:tcPr>
                </a:tc>
                <a:tc hMerge="1">
                  <a:txBody>
                    <a:bodyPr/>
                    <a:lstStyle/>
                    <a:p>
                      <a:endParaRPr lang="es-CO"/>
                    </a:p>
                  </a:txBody>
                  <a:tcPr/>
                </a:tc>
                <a:tc>
                  <a:txBody>
                    <a:bodyPr/>
                    <a:lstStyle/>
                    <a:p>
                      <a:pPr algn="ctr" fontAlgn="ctr">
                        <a:buNone/>
                      </a:pPr>
                      <a:r>
                        <a:rPr lang="es-CO" sz="1000" b="0" i="0" u="none" strike="noStrike">
                          <a:solidFill>
                            <a:srgbClr val="000000"/>
                          </a:solidFill>
                          <a:effectLst/>
                          <a:latin typeface="Times New Roman" panose="02020603050405020304" pitchFamily="18" charset="0"/>
                        </a:rPr>
                        <a:t> </a:t>
                      </a:r>
                    </a:p>
                  </a:txBody>
                  <a:tcPr marL="7584" marR="7584" marT="7584"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2856500284"/>
                  </a:ext>
                </a:extLst>
              </a:tr>
              <a:tr h="159270">
                <a:tc>
                  <a:txBody>
                    <a:bodyPr/>
                    <a:lstStyle/>
                    <a:p>
                      <a:pPr algn="l" fontAlgn="b">
                        <a:buNone/>
                      </a:pPr>
                      <a:r>
                        <a:rPr lang="es-CO" sz="1000" b="0" i="0" u="none" strike="noStrike">
                          <a:solidFill>
                            <a:srgbClr val="000000"/>
                          </a:solidFill>
                          <a:effectLst/>
                          <a:latin typeface="Times New Roman" panose="02020603050405020304" pitchFamily="18" charset="0"/>
                        </a:rPr>
                        <a:t> </a:t>
                      </a:r>
                    </a:p>
                  </a:txBody>
                  <a:tcPr marL="7584" marR="7584" marT="7584"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GASTOS PERSONAL</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2,22%</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5,00%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2">
                  <a:txBody>
                    <a:bodyPr/>
                    <a:lstStyle/>
                    <a:p>
                      <a:pPr algn="ctr" fontAlgn="ctr">
                        <a:buNone/>
                      </a:pPr>
                      <a:r>
                        <a:rPr lang="es-CO" sz="1000" b="0" i="0" u="none" strike="noStrike">
                          <a:solidFill>
                            <a:srgbClr val="000000"/>
                          </a:solidFill>
                          <a:effectLst/>
                          <a:latin typeface="Times New Roman" panose="02020603050405020304" pitchFamily="18" charset="0"/>
                        </a:rPr>
                        <a:t>ENTIDAD CUMPLIÓ</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a:txBody>
                    <a:bodyPr/>
                    <a:lstStyle/>
                    <a:p>
                      <a:pPr algn="l" fontAlgn="ctr">
                        <a:buNone/>
                      </a:pPr>
                      <a:r>
                        <a:rPr lang="es-CO" sz="1000" b="0" i="0" u="none" strike="noStrike">
                          <a:solidFill>
                            <a:srgbClr val="FFFFFF"/>
                          </a:solidFill>
                          <a:effectLst/>
                          <a:latin typeface="Times New Roman" panose="02020603050405020304" pitchFamily="18" charset="0"/>
                        </a:rPr>
                        <a:t>Entidad Cumplio</a:t>
                      </a:r>
                    </a:p>
                  </a:txBody>
                  <a:tcPr marL="7584" marR="7584" marT="7584"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3430276746"/>
                  </a:ext>
                </a:extLst>
              </a:tr>
              <a:tr h="159270">
                <a:tc>
                  <a:txBody>
                    <a:bodyPr/>
                    <a:lstStyle/>
                    <a:p>
                      <a:pPr algn="l" fontAlgn="b">
                        <a:buNone/>
                      </a:pPr>
                      <a:r>
                        <a:rPr lang="es-CO" sz="1000" b="0" i="0" u="none" strike="noStrike">
                          <a:solidFill>
                            <a:srgbClr val="000000"/>
                          </a:solidFill>
                          <a:effectLst/>
                          <a:latin typeface="Times New Roman" panose="02020603050405020304" pitchFamily="18" charset="0"/>
                        </a:rPr>
                        <a:t> </a:t>
                      </a:r>
                    </a:p>
                  </a:txBody>
                  <a:tcPr marL="7584" marR="7584" marT="7584"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GASTOS GENERALES</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1,66%</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10,00%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2">
                  <a:txBody>
                    <a:bodyPr/>
                    <a:lstStyle/>
                    <a:p>
                      <a:pPr algn="ctr" fontAlgn="ctr">
                        <a:buNone/>
                      </a:pPr>
                      <a:r>
                        <a:rPr lang="es-CO" sz="1000" b="0" i="0" u="none" strike="noStrike">
                          <a:solidFill>
                            <a:srgbClr val="000000"/>
                          </a:solidFill>
                          <a:effectLst/>
                          <a:latin typeface="Times New Roman" panose="02020603050405020304" pitchFamily="18" charset="0"/>
                        </a:rPr>
                        <a:t>ENTIDAD CUMPLIÓ</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a:txBody>
                    <a:bodyPr/>
                    <a:lstStyle/>
                    <a:p>
                      <a:pPr algn="r" fontAlgn="ctr">
                        <a:buNone/>
                      </a:pPr>
                      <a:r>
                        <a:rPr lang="es-CO" sz="1000" b="0" i="0" u="none" strike="noStrike">
                          <a:solidFill>
                            <a:srgbClr val="FFFFFF"/>
                          </a:solidFill>
                          <a:effectLst/>
                          <a:latin typeface="Times New Roman" panose="02020603050405020304" pitchFamily="18" charset="0"/>
                        </a:rPr>
                        <a:t>-9,4%</a:t>
                      </a:r>
                    </a:p>
                  </a:txBody>
                  <a:tcPr marL="7584" marR="7584" marT="7584"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993831392"/>
                  </a:ext>
                </a:extLst>
              </a:tr>
              <a:tr h="159270">
                <a:tc>
                  <a:txBody>
                    <a:bodyPr/>
                    <a:lstStyle/>
                    <a:p>
                      <a:pPr algn="l" fontAlgn="b">
                        <a:buNone/>
                      </a:pPr>
                      <a:r>
                        <a:rPr lang="es-CO" sz="1000" b="0" i="0" u="none" strike="noStrike">
                          <a:solidFill>
                            <a:srgbClr val="000000"/>
                          </a:solidFill>
                          <a:effectLst/>
                          <a:latin typeface="Times New Roman" panose="02020603050405020304" pitchFamily="18" charset="0"/>
                        </a:rPr>
                        <a:t> </a:t>
                      </a:r>
                    </a:p>
                  </a:txBody>
                  <a:tcPr marL="7584" marR="7584" marT="7584" marB="0" anchor="b">
                    <a:lnL>
                      <a:noFill/>
                    </a:lnL>
                    <a:lnR w="63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algn="l" fontAlgn="ctr">
                        <a:buNone/>
                      </a:pPr>
                      <a:r>
                        <a:rPr lang="es-CO" sz="1000" b="0" i="0" u="none" strike="noStrike">
                          <a:solidFill>
                            <a:srgbClr val="000000"/>
                          </a:solidFill>
                          <a:effectLst/>
                          <a:latin typeface="Times New Roman" panose="02020603050405020304" pitchFamily="18" charset="0"/>
                        </a:rPr>
                        <a:t>INVERSIÓN</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1,59%</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buNone/>
                      </a:pPr>
                      <a:r>
                        <a:rPr lang="es-CO" sz="1000" b="0" i="0" u="none" strike="noStrike">
                          <a:solidFill>
                            <a:srgbClr val="000000"/>
                          </a:solidFill>
                          <a:effectLst/>
                          <a:latin typeface="Times New Roman" panose="02020603050405020304" pitchFamily="18" charset="0"/>
                        </a:rPr>
                        <a:t>10,00%</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gridSpan="2">
                  <a:txBody>
                    <a:bodyPr/>
                    <a:lstStyle/>
                    <a:p>
                      <a:pPr algn="ctr" fontAlgn="ctr">
                        <a:buNone/>
                      </a:pPr>
                      <a:r>
                        <a:rPr lang="es-CO" sz="1000" b="0" i="0" u="none" strike="noStrike">
                          <a:solidFill>
                            <a:srgbClr val="000000"/>
                          </a:solidFill>
                          <a:effectLst/>
                          <a:latin typeface="Times New Roman" panose="02020603050405020304" pitchFamily="18" charset="0"/>
                        </a:rPr>
                        <a:t>ENTIDAD CUMPLIÓ</a:t>
                      </a:r>
                    </a:p>
                  </a:txBody>
                  <a:tcPr marL="7584" marR="7584" marT="7584"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hMerge="1">
                  <a:txBody>
                    <a:bodyPr/>
                    <a:lstStyle/>
                    <a:p>
                      <a:endParaRPr lang="es-CO"/>
                    </a:p>
                  </a:txBody>
                  <a:tcPr/>
                </a:tc>
                <a:tc>
                  <a:txBody>
                    <a:bodyPr/>
                    <a:lstStyle/>
                    <a:p>
                      <a:pPr algn="r" fontAlgn="ctr">
                        <a:buNone/>
                      </a:pPr>
                      <a:r>
                        <a:rPr lang="es-CO" sz="1000" b="0" i="0" u="none" strike="noStrike" dirty="0">
                          <a:solidFill>
                            <a:srgbClr val="FFFFFF"/>
                          </a:solidFill>
                          <a:effectLst/>
                          <a:latin typeface="Times New Roman" panose="02020603050405020304" pitchFamily="18" charset="0"/>
                        </a:rPr>
                        <a:t>9,2%</a:t>
                      </a:r>
                    </a:p>
                  </a:txBody>
                  <a:tcPr marL="7584" marR="7584" marT="7584" marB="0" anchor="ctr">
                    <a:lnL w="6350" cap="flat" cmpd="sng" algn="ctr">
                      <a:solidFill>
                        <a:srgbClr val="000000"/>
                      </a:solidFill>
                      <a:prstDash val="solid"/>
                      <a:round/>
                      <a:headEnd type="none" w="med" len="med"/>
                      <a:tailEnd type="none" w="med" len="med"/>
                    </a:lnL>
                    <a:lnR>
                      <a:noFill/>
                    </a:lnR>
                    <a:lnT>
                      <a:noFill/>
                    </a:lnT>
                    <a:lnB>
                      <a:noFill/>
                    </a:lnB>
                    <a:solidFill>
                      <a:srgbClr val="FFFFFF"/>
                    </a:solidFill>
                  </a:tcPr>
                </a:tc>
                <a:extLst>
                  <a:ext uri="{0D108BD9-81ED-4DB2-BD59-A6C34878D82A}">
                    <a16:rowId xmlns:a16="http://schemas.microsoft.com/office/drawing/2014/main" val="2194391561"/>
                  </a:ext>
                </a:extLst>
              </a:tr>
            </a:tbl>
          </a:graphicData>
        </a:graphic>
      </p:graphicFrame>
    </p:spTree>
    <p:extLst>
      <p:ext uri="{BB962C8B-B14F-4D97-AF65-F5344CB8AC3E}">
        <p14:creationId xmlns:p14="http://schemas.microsoft.com/office/powerpoint/2010/main" val="21294398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8BB7E7D-2FCF-CF3A-A826-6F3F6C68DF8B}"/>
              </a:ext>
            </a:extLst>
          </p:cNvPr>
          <p:cNvSpPr txBox="1"/>
          <p:nvPr/>
        </p:nvSpPr>
        <p:spPr>
          <a:xfrm>
            <a:off x="2068286" y="4296944"/>
            <a:ext cx="8055430" cy="892552"/>
          </a:xfrm>
          <a:prstGeom prst="rect">
            <a:avLst/>
          </a:prstGeom>
          <a:noFill/>
        </p:spPr>
        <p:txBody>
          <a:bodyPr wrap="square" rtlCol="0">
            <a:spAutoFit/>
          </a:bodyPr>
          <a:lstStyle/>
          <a:p>
            <a:pPr algn="ctr"/>
            <a:r>
              <a:rPr lang="es-CO" sz="2000">
                <a:solidFill>
                  <a:schemeClr val="tx1">
                    <a:lumMod val="75000"/>
                    <a:lumOff val="25000"/>
                  </a:schemeClr>
                </a:solidFill>
                <a:cs typeface="Arial" panose="020B0604020202020204" pitchFamily="34" charset="0"/>
              </a:rPr>
              <a:t>Visita nuestro portal</a:t>
            </a:r>
            <a:endParaRPr lang="es-CO" sz="2000" dirty="0">
              <a:solidFill>
                <a:schemeClr val="tx1">
                  <a:lumMod val="75000"/>
                  <a:lumOff val="25000"/>
                </a:schemeClr>
              </a:solidFill>
              <a:cs typeface="Arial" panose="020B0604020202020204" pitchFamily="34" charset="0"/>
            </a:endParaRPr>
          </a:p>
          <a:p>
            <a:pPr algn="ctr"/>
            <a:r>
              <a:rPr lang="es-CO" sz="3200" b="1" i="1" dirty="0">
                <a:solidFill>
                  <a:schemeClr val="tx1">
                    <a:lumMod val="75000"/>
                    <a:lumOff val="25000"/>
                  </a:schemeClr>
                </a:solidFill>
                <a:cs typeface="Arial" panose="020B0604020202020204" pitchFamily="34" charset="0"/>
              </a:rPr>
              <a:t>upra.gov.co</a:t>
            </a:r>
          </a:p>
        </p:txBody>
      </p:sp>
      <p:pic>
        <p:nvPicPr>
          <p:cNvPr id="3" name="Gráfico 2">
            <a:extLst>
              <a:ext uri="{FF2B5EF4-FFF2-40B4-BE49-F238E27FC236}">
                <a16:creationId xmlns:a16="http://schemas.microsoft.com/office/drawing/2014/main" id="{48392D0B-1E4A-B0EC-4842-7F205391CCA9}"/>
              </a:ext>
            </a:extLst>
          </p:cNvPr>
          <p:cNvPicPr>
            <a:picLocks noChangeAspect="1"/>
          </p:cNvPicPr>
          <p:nvPr/>
        </p:nvPicPr>
        <p:blipFill>
          <a:blip cstate="print">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rot="18900000">
            <a:off x="6889843" y="5005215"/>
            <a:ext cx="579632" cy="579632"/>
          </a:xfrm>
          <a:prstGeom prst="rect">
            <a:avLst/>
          </a:prstGeom>
        </p:spPr>
      </p:pic>
      <p:sp>
        <p:nvSpPr>
          <p:cNvPr id="4" name="CuadroTexto 3">
            <a:extLst>
              <a:ext uri="{FF2B5EF4-FFF2-40B4-BE49-F238E27FC236}">
                <a16:creationId xmlns:a16="http://schemas.microsoft.com/office/drawing/2014/main" id="{07A52DA7-0DB5-32B6-B29C-93E4C6807885}"/>
              </a:ext>
            </a:extLst>
          </p:cNvPr>
          <p:cNvSpPr txBox="1"/>
          <p:nvPr/>
        </p:nvSpPr>
        <p:spPr>
          <a:xfrm>
            <a:off x="2068285" y="3429000"/>
            <a:ext cx="8055430" cy="1015663"/>
          </a:xfrm>
          <a:prstGeom prst="rect">
            <a:avLst/>
          </a:prstGeom>
          <a:noFill/>
        </p:spPr>
        <p:txBody>
          <a:bodyPr wrap="square" rtlCol="0">
            <a:spAutoFit/>
          </a:bodyPr>
          <a:lstStyle/>
          <a:p>
            <a:pPr algn="ctr"/>
            <a:r>
              <a:rPr lang="es-CO" sz="6000" dirty="0">
                <a:solidFill>
                  <a:schemeClr val="tx1">
                    <a:lumMod val="75000"/>
                    <a:lumOff val="25000"/>
                  </a:schemeClr>
                </a:solidFill>
                <a:latin typeface="+mj-lt"/>
              </a:rPr>
              <a:t>Gracias</a:t>
            </a:r>
          </a:p>
        </p:txBody>
      </p:sp>
    </p:spTree>
    <p:extLst>
      <p:ext uri="{BB962C8B-B14F-4D97-AF65-F5344CB8AC3E}">
        <p14:creationId xmlns:p14="http://schemas.microsoft.com/office/powerpoint/2010/main" val="3675170584"/>
      </p:ext>
    </p:extLst>
  </p:cSld>
  <p:clrMapOvr>
    <a:masterClrMapping/>
  </p:clrMapOvr>
</p:sld>
</file>

<file path=ppt/theme/theme1.xml><?xml version="1.0" encoding="utf-8"?>
<a:theme xmlns:a="http://schemas.openxmlformats.org/drawingml/2006/main" name="Tema de Office">
  <a:themeElements>
    <a:clrScheme name="UPRA 2023">
      <a:dk1>
        <a:sysClr val="windowText" lastClr="000000"/>
      </a:dk1>
      <a:lt1>
        <a:sysClr val="window" lastClr="FFFFFF"/>
      </a:lt1>
      <a:dk2>
        <a:srgbClr val="44546A"/>
      </a:dk2>
      <a:lt2>
        <a:srgbClr val="E7E6E6"/>
      </a:lt2>
      <a:accent1>
        <a:srgbClr val="236C9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UPRA 2023">
      <a:majorFont>
        <a:latin typeface="Nunito Sans ExtraBold"/>
        <a:ea typeface=""/>
        <a:cs typeface=""/>
      </a:majorFont>
      <a:minorFont>
        <a:latin typeface="Nunito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689f541-6f0a-46bd-8c13-86a1ba0ba003">
      <Terms xmlns="http://schemas.microsoft.com/office/infopath/2007/PartnerControls"/>
    </lcf76f155ced4ddcb4097134ff3c332f>
    <TaxCatchAll xmlns="344f0279-cae2-4899-8a1f-930fb84c6281" xsi:nil="true"/>
    <Fecha xmlns="a689f541-6f0a-46bd-8c13-86a1ba0ba00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o" ma:contentTypeID="0x01010090C1E38A4661484DB58C7124AF1E6938" ma:contentTypeVersion="19" ma:contentTypeDescription="Crear nuevo documento." ma:contentTypeScope="" ma:versionID="d305de2186dc87f78b725f303accaefc">
  <xsd:schema xmlns:xsd="http://www.w3.org/2001/XMLSchema" xmlns:xs="http://www.w3.org/2001/XMLSchema" xmlns:p="http://schemas.microsoft.com/office/2006/metadata/properties" xmlns:ns2="a689f541-6f0a-46bd-8c13-86a1ba0ba003" xmlns:ns3="344f0279-cae2-4899-8a1f-930fb84c6281" targetNamespace="http://schemas.microsoft.com/office/2006/metadata/properties" ma:root="true" ma:fieldsID="6b44ff01ed69c50bfaf9752fdaa86035" ns2:_="" ns3:_="">
    <xsd:import namespace="a689f541-6f0a-46bd-8c13-86a1ba0ba003"/>
    <xsd:import namespace="344f0279-cae2-4899-8a1f-930fb84c628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Fecha" minOccurs="0"/>
                <xsd:element ref="ns3:SharedWithUsers" minOccurs="0"/>
                <xsd:element ref="ns3:SharedWithDetails"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689f541-6f0a-46bd-8c13-86a1ba0ba00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Fecha" ma:index="15" nillable="true" ma:displayName="Fecha" ma:format="DateOnly" ma:internalName="Fecha">
      <xsd:simpleType>
        <xsd:restriction base="dms:DateTime"/>
      </xsd:simpleType>
    </xsd:element>
    <xsd:element name="MediaLengthInSeconds" ma:index="18" nillable="true" ma:displayName="Length (seconds)" ma:internalName="MediaLengthInSeconds" ma:readOnly="true">
      <xsd:simpleType>
        <xsd:restriction base="dms:Unknow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Etiquetas de imagen" ma:readOnly="false" ma:fieldId="{5cf76f15-5ced-4ddc-b409-7134ff3c332f}" ma:taxonomyMulti="true" ma:sspId="a953dc2c-0b01-4691-9f90-5ef86a1698c6" ma:termSetId="09814cd3-568e-fe90-9814-8d621ff8fb84" ma:anchorId="fba54fb3-c3e1-fe81-a776-ca4b69148c4d" ma:open="true" ma:isKeyword="false">
      <xsd:complexType>
        <xsd:sequence>
          <xsd:element ref="pc:Terms" minOccurs="0" maxOccurs="1"/>
        </xsd:sequence>
      </xsd:complexType>
    </xsd:element>
    <xsd:element name="MediaServiceLocation" ma:index="24" nillable="true" ma:displayName="Location" ma:indexed="true" ma:internalName="MediaServiceLocation" ma:readOnly="true">
      <xsd:simpleType>
        <xsd:restriction base="dms:Text"/>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44f0279-cae2-4899-8a1f-930fb84c6281" elementFormDefault="qualified">
    <xsd:import namespace="http://schemas.microsoft.com/office/2006/documentManagement/types"/>
    <xsd:import namespace="http://schemas.microsoft.com/office/infopath/2007/PartnerControls"/>
    <xsd:element name="SharedWithUsers" ma:index="16"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Detalles de uso compartido" ma:internalName="SharedWithDetails" ma:readOnly="true">
      <xsd:simpleType>
        <xsd:restriction base="dms:Note">
          <xsd:maxLength value="255"/>
        </xsd:restriction>
      </xsd:simpleType>
    </xsd:element>
    <xsd:element name="TaxCatchAll" ma:index="23" nillable="true" ma:displayName="Taxonomy Catch All Column" ma:hidden="true" ma:list="{8c5c5ba2-5ee0-41be-a015-d96a52ad0961}" ma:internalName="TaxCatchAll" ma:showField="CatchAllData" ma:web="344f0279-cae2-4899-8a1f-930fb84c62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83803D3-5821-45A2-B4B3-DFB83F74B2DC}">
  <ds:schemaRefs>
    <ds:schemaRef ds:uri="http://schemas.microsoft.com/sharepoint/v3/contenttype/forms"/>
  </ds:schemaRefs>
</ds:datastoreItem>
</file>

<file path=customXml/itemProps2.xml><?xml version="1.0" encoding="utf-8"?>
<ds:datastoreItem xmlns:ds="http://schemas.openxmlformats.org/officeDocument/2006/customXml" ds:itemID="{E0B42C7C-D391-4691-8746-20646D6DAEC2}">
  <ds:schemaRefs>
    <ds:schemaRef ds:uri="344f0279-cae2-4899-8a1f-930fb84c6281"/>
    <ds:schemaRef ds:uri="http://purl.org/dc/terms/"/>
    <ds:schemaRef ds:uri="http://schemas.microsoft.com/office/2006/metadata/properties"/>
    <ds:schemaRef ds:uri="http://purl.org/dc/dcmityp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a689f541-6f0a-46bd-8c13-86a1ba0ba003"/>
    <ds:schemaRef ds:uri="http://www.w3.org/XML/1998/namespace"/>
  </ds:schemaRefs>
</ds:datastoreItem>
</file>

<file path=customXml/itemProps3.xml><?xml version="1.0" encoding="utf-8"?>
<ds:datastoreItem xmlns:ds="http://schemas.openxmlformats.org/officeDocument/2006/customXml" ds:itemID="{F754B869-7809-4F97-8B72-9555F658DC5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689f541-6f0a-46bd-8c13-86a1ba0ba003"/>
    <ds:schemaRef ds:uri="344f0279-cae2-4899-8a1f-930fb84c628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7496</TotalTime>
  <Words>1714</Words>
  <Application>Microsoft Office PowerPoint</Application>
  <PresentationFormat>Panorámica</PresentationFormat>
  <Paragraphs>361</Paragraphs>
  <Slides>16</Slides>
  <Notes>4</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16</vt:i4>
      </vt:variant>
    </vt:vector>
  </HeadingPairs>
  <TitlesOfParts>
    <vt:vector size="22" baseType="lpstr">
      <vt:lpstr>Arial</vt:lpstr>
      <vt:lpstr>Times New Roman</vt:lpstr>
      <vt:lpstr>Nunito Sans</vt:lpstr>
      <vt:lpstr>Nunito Sans ExtraBold</vt:lpstr>
      <vt:lpstr>Aptos Narrow</vt:lpstr>
      <vt:lpstr>Tema de Office</vt:lpstr>
      <vt:lpstr>Presentación de PowerPoint</vt:lpstr>
      <vt:lpstr>Presentación de PowerPoint</vt:lpstr>
      <vt:lpstr>Contenido</vt:lpstr>
      <vt:lpstr>1. Normatividad Ejecución Presupuestal 2026</vt:lpstr>
      <vt:lpstr>2. Ejecución General</vt:lpstr>
      <vt:lpstr>3. Indicadores de Gestión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Yeison Eduardo Romero Hernandez</cp:lastModifiedBy>
  <cp:revision>100</cp:revision>
  <dcterms:created xsi:type="dcterms:W3CDTF">2019-02-12T04:28:07Z</dcterms:created>
  <dcterms:modified xsi:type="dcterms:W3CDTF">2026-05-06T21:17:06Z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0x01010090C1E38A4661484DB58C7124AF1E6938</vt:lpwstr>
  </property>
  <property fmtid="{D5CDD505-2E9C-101B-9397-08002B2CF9AE}" pid="3" name="MediaServiceImageTags">
    <vt:lpwstr/>
  </property>
</Properties>
</file>