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Aptos Narrow" panose="020B0004020202020204" pitchFamily="34" charset="0"/>
      <p:regular r:id="rId22"/>
      <p:bold r:id="rId23"/>
      <p:italic r:id="rId24"/>
      <p:boldItalic r:id="rId25"/>
    </p:embeddedFont>
    <p:embeddedFont>
      <p:font typeface="Nunito Sans" pitchFamily="2" charset="0"/>
      <p:regular r:id="rId26"/>
      <p:bold r:id="rId27"/>
      <p:italic r:id="rId28"/>
      <p:boldItalic r:id="rId29"/>
    </p:embeddedFont>
    <p:embeddedFont>
      <p:font typeface="Nunito Sans ExtraBold" pitchFamily="2" charset="0"/>
      <p:bold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9DF509-26E8-4DF9-BEFF-070D40E5ABB0}" v="33" dt="2026-04-09T17:42:26.376"/>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47" autoAdjust="0"/>
    <p:restoredTop sz="96023" autoAdjust="0"/>
  </p:normalViewPr>
  <p:slideViewPr>
    <p:cSldViewPr snapToGrid="0">
      <p:cViewPr varScale="1">
        <p:scale>
          <a:sx n="68" d="100"/>
          <a:sy n="68" d="100"/>
        </p:scale>
        <p:origin x="1170" y="60"/>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9/04/2026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4/9/2026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4/9/2026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4/9/2026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4/9/2026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4/9/2026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4/9/2026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4/9/2026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4/9/2026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Marzo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4253406512"/>
              </p:ext>
            </p:extLst>
          </p:nvPr>
        </p:nvGraphicFramePr>
        <p:xfrm>
          <a:off x="2884530" y="981710"/>
          <a:ext cx="6444026" cy="2365499"/>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Times New Roman" panose="02020603050405020304" pitchFamily="18"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a:solidFill>
                            <a:srgbClr val="FFFFFF"/>
                          </a:solidFill>
                          <a:effectLst/>
                          <a:latin typeface="Times New Roman" panose="02020603050405020304" pitchFamily="18"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Times New Roman" panose="02020603050405020304" pitchFamily="18"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ptos Narrow" panose="020B00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Times New Roman" panose="02020603050405020304" pitchFamily="18"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Times New Roman" panose="02020603050405020304" pitchFamily="18"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555223" y="4977073"/>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31 de marzo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$48.299.720.101,34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74,88%, </a:t>
            </a:r>
            <a:r>
              <a:rPr lang="es-ES" sz="1600" dirty="0">
                <a:cs typeface="Times New Roman" panose="02020603050405020304" pitchFamily="18" charset="0"/>
              </a:rPr>
              <a:t>con respecto al cierre de febrero logró un avance del </a:t>
            </a:r>
            <a:r>
              <a:rPr lang="es-ES" sz="1600" b="1" dirty="0">
                <a:cs typeface="Times New Roman" panose="02020603050405020304" pitchFamily="18" charset="0"/>
              </a:rPr>
              <a:t>2,02%</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032261" y="3595492"/>
            <a:ext cx="671664" cy="281751"/>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600406" y="3563077"/>
            <a:ext cx="1396823" cy="314166"/>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Elipse 7">
            <a:extLst>
              <a:ext uri="{FF2B5EF4-FFF2-40B4-BE49-F238E27FC236}">
                <a16:creationId xmlns:a16="http://schemas.microsoft.com/office/drawing/2014/main" id="{5A0ECABF-9B27-3B3C-196D-FD094186E7AA}"/>
              </a:ext>
            </a:extLst>
          </p:cNvPr>
          <p:cNvSpPr/>
          <p:nvPr/>
        </p:nvSpPr>
        <p:spPr>
          <a:xfrm>
            <a:off x="1369963" y="5584875"/>
            <a:ext cx="2631622" cy="4150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0" name="Imagen 9">
            <a:extLst>
              <a:ext uri="{FF2B5EF4-FFF2-40B4-BE49-F238E27FC236}">
                <a16:creationId xmlns:a16="http://schemas.microsoft.com/office/drawing/2014/main" id="{6E102E77-ADBD-CE6A-F6EC-2F335B6B02C1}"/>
              </a:ext>
            </a:extLst>
          </p:cNvPr>
          <p:cNvPicPr>
            <a:picLocks noChangeAspect="1"/>
          </p:cNvPicPr>
          <p:nvPr/>
        </p:nvPicPr>
        <p:blipFill>
          <a:blip r:embed="rId5"/>
          <a:stretch>
            <a:fillRect/>
          </a:stretch>
        </p:blipFill>
        <p:spPr>
          <a:xfrm>
            <a:off x="81482" y="892446"/>
            <a:ext cx="11820808" cy="2984797"/>
          </a:xfrm>
          <a:prstGeom prst="rect">
            <a:avLst/>
          </a:prstGeom>
        </p:spPr>
      </p:pic>
      <p:pic>
        <p:nvPicPr>
          <p:cNvPr id="16" name="Imagen 15">
            <a:extLst>
              <a:ext uri="{FF2B5EF4-FFF2-40B4-BE49-F238E27FC236}">
                <a16:creationId xmlns:a16="http://schemas.microsoft.com/office/drawing/2014/main" id="{2CBEAC0F-BBF0-87D5-C650-B40C6536EEB9}"/>
              </a:ext>
            </a:extLst>
          </p:cNvPr>
          <p:cNvPicPr>
            <a:picLocks noChangeAspect="1"/>
          </p:cNvPicPr>
          <p:nvPr/>
        </p:nvPicPr>
        <p:blipFill>
          <a:blip r:embed="rId6"/>
          <a:stretch>
            <a:fillRect/>
          </a:stretch>
        </p:blipFill>
        <p:spPr>
          <a:xfrm>
            <a:off x="81482" y="4464745"/>
            <a:ext cx="3819525" cy="2066925"/>
          </a:xfrm>
          <a:prstGeom prst="rect">
            <a:avLst/>
          </a:prstGeom>
        </p:spPr>
      </p:pic>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844908" y="1681301"/>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31 de marzo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12,65%</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$8.159.935.024,00</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754326"/>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74,88%</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$48.299.720.101,34.</a:t>
            </a:r>
          </a:p>
          <a:p>
            <a:pPr algn="just"/>
            <a:r>
              <a:rPr lang="es-ES" sz="1800" dirty="0">
                <a:cs typeface="Times New Roman" panose="02020603050405020304" pitchFamily="18" charset="0"/>
              </a:rPr>
              <a:t>.</a:t>
            </a:r>
          </a:p>
        </p:txBody>
      </p:sp>
      <p:pic>
        <p:nvPicPr>
          <p:cNvPr id="6" name="Imagen 5">
            <a:extLst>
              <a:ext uri="{FF2B5EF4-FFF2-40B4-BE49-F238E27FC236}">
                <a16:creationId xmlns:a16="http://schemas.microsoft.com/office/drawing/2014/main" id="{CD1F14FC-95F7-CA54-4F33-EE681A074090}"/>
              </a:ext>
            </a:extLst>
          </p:cNvPr>
          <p:cNvPicPr>
            <a:picLocks noChangeAspect="1"/>
          </p:cNvPicPr>
          <p:nvPr/>
        </p:nvPicPr>
        <p:blipFill>
          <a:blip r:embed="rId5"/>
          <a:stretch>
            <a:fillRect/>
          </a:stretch>
        </p:blipFill>
        <p:spPr>
          <a:xfrm>
            <a:off x="950259" y="1700827"/>
            <a:ext cx="5200650" cy="1438275"/>
          </a:xfrm>
          <a:prstGeom prst="rect">
            <a:avLst/>
          </a:prstGeom>
        </p:spPr>
      </p:pic>
      <p:pic>
        <p:nvPicPr>
          <p:cNvPr id="13" name="Imagen 12">
            <a:extLst>
              <a:ext uri="{FF2B5EF4-FFF2-40B4-BE49-F238E27FC236}">
                <a16:creationId xmlns:a16="http://schemas.microsoft.com/office/drawing/2014/main" id="{7EE93E12-869E-994F-77E4-7604BA872944}"/>
              </a:ext>
            </a:extLst>
          </p:cNvPr>
          <p:cNvPicPr>
            <a:picLocks noChangeAspect="1"/>
          </p:cNvPicPr>
          <p:nvPr/>
        </p:nvPicPr>
        <p:blipFill>
          <a:blip r:embed="rId6"/>
          <a:stretch>
            <a:fillRect/>
          </a:stretch>
        </p:blipFill>
        <p:spPr>
          <a:xfrm>
            <a:off x="6668891" y="4160492"/>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90033" y="2418165"/>
            <a:ext cx="4555221" cy="3893374"/>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31 de marzo de 2026</a:t>
            </a:r>
            <a:r>
              <a:rPr lang="es-MX" sz="1550" dirty="0"/>
              <a:t>, la UPRA registro una ejecución del </a:t>
            </a:r>
            <a:r>
              <a:rPr lang="es-MX" sz="1550" b="1" dirty="0"/>
              <a:t>32,8%</a:t>
            </a:r>
            <a:r>
              <a:rPr lang="es-MX" sz="1550" dirty="0"/>
              <a:t> del presupuesto asignado para gastos de funcionamiento, con respecto al mes de febrero se logró un avance del </a:t>
            </a:r>
            <a:r>
              <a:rPr lang="es-MX" sz="1550" b="1" dirty="0"/>
              <a:t>5,65%</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67,2%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 en cuanto al rubro de gastos generales la UPRA se encuentra adelantando procesos de contratación como suministro de tiquetes aéreos, seguros, apalancamiento de la vigencia futura del servicio de aseo y cafetería, entre otros.</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3" name="Imagen 2">
            <a:extLst>
              <a:ext uri="{FF2B5EF4-FFF2-40B4-BE49-F238E27FC236}">
                <a16:creationId xmlns:a16="http://schemas.microsoft.com/office/drawing/2014/main" id="{516301A6-D19F-4BC1-56D7-47E74F2F9F85}"/>
              </a:ext>
            </a:extLst>
          </p:cNvPr>
          <p:cNvPicPr>
            <a:picLocks noChangeAspect="1"/>
          </p:cNvPicPr>
          <p:nvPr/>
        </p:nvPicPr>
        <p:blipFill>
          <a:blip r:embed="rId4"/>
          <a:stretch>
            <a:fillRect/>
          </a:stretch>
        </p:blipFill>
        <p:spPr>
          <a:xfrm>
            <a:off x="868054" y="2292617"/>
            <a:ext cx="6001588" cy="3734321"/>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767752" y="1759175"/>
            <a:ext cx="5115455"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31</a:t>
            </a:r>
            <a:r>
              <a:rPr lang="es-CO" sz="1600" b="1" dirty="0"/>
              <a:t> de marzo de 2026 </a:t>
            </a:r>
            <a:r>
              <a:rPr lang="es-CO" sz="1600" dirty="0"/>
              <a:t>la UPRA ha comprometido el </a:t>
            </a:r>
            <a:r>
              <a:rPr lang="es-CO" sz="1600" b="1" dirty="0"/>
              <a:t>87,10%</a:t>
            </a:r>
            <a:r>
              <a:rPr lang="es-CO" sz="1600" dirty="0"/>
              <a:t> del presupuesto asignado para inversión, con respecto al mes de febrero se logró un avance del </a:t>
            </a:r>
            <a:r>
              <a:rPr lang="es-CO" sz="1600" b="1" dirty="0"/>
              <a:t>0,97%.</a:t>
            </a:r>
          </a:p>
          <a:p>
            <a:pPr algn="just"/>
            <a:endParaRPr lang="es-CO" sz="1600" dirty="0"/>
          </a:p>
          <a:p>
            <a:pPr marL="285750" indent="-285750" algn="just">
              <a:buFont typeface="Arial" panose="020B0604020202020204" pitchFamily="34" charset="0"/>
              <a:buChar char="•"/>
            </a:pPr>
            <a:r>
              <a:rPr lang="es-CO" sz="1600" dirty="0"/>
              <a:t> El </a:t>
            </a:r>
            <a:r>
              <a:rPr lang="es-CO" sz="1600" b="1" dirty="0"/>
              <a:t>12,9% </a:t>
            </a:r>
            <a:r>
              <a:rPr lang="es-CO" sz="1600" dirty="0"/>
              <a:t>del presupuesto de inversión certificado al corte del presente informe aún se encuentra sin afectación presupuestal, la UPRA actualmente se encuentra adelantando los procesos de contratación para las diferentes áreas misionales, como la adquisición de recursos tecnológicos y renovación de licencias, contrato de tiquetes aéreos, entre otras,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650865" y="1626651"/>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500" dirty="0">
                <a:solidFill>
                  <a:schemeClr val="tx1"/>
                </a:solidFill>
              </a:rPr>
              <a:t>Apropiación vigente $50.000.000.000,00</a:t>
            </a:r>
          </a:p>
        </p:txBody>
      </p:sp>
      <p:pic>
        <p:nvPicPr>
          <p:cNvPr id="5" name="Imagen 4">
            <a:extLst>
              <a:ext uri="{FF2B5EF4-FFF2-40B4-BE49-F238E27FC236}">
                <a16:creationId xmlns:a16="http://schemas.microsoft.com/office/drawing/2014/main" id="{C0DCF347-22D8-6D23-8D74-CB9E7C3CB9F1}"/>
              </a:ext>
            </a:extLst>
          </p:cNvPr>
          <p:cNvPicPr>
            <a:picLocks noChangeAspect="1"/>
          </p:cNvPicPr>
          <p:nvPr/>
        </p:nvPicPr>
        <p:blipFill>
          <a:blip r:embed="rId4"/>
          <a:stretch>
            <a:fillRect/>
          </a:stretch>
        </p:blipFill>
        <p:spPr>
          <a:xfrm>
            <a:off x="892126" y="2582920"/>
            <a:ext cx="5801535" cy="3448531"/>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marzo de 2026 </a:t>
            </a:r>
            <a:r>
              <a:rPr lang="es-CO" sz="1600" dirty="0"/>
              <a:t>se ha comprometido el </a:t>
            </a:r>
            <a:r>
              <a:rPr lang="es-CO" sz="1600" b="1" dirty="0"/>
              <a:t>93,82% </a:t>
            </a:r>
            <a:r>
              <a:rPr lang="es-CO" sz="1600" dirty="0"/>
              <a:t>de los recursos asignados para ejecutar el proyecto de inversión </a:t>
            </a:r>
            <a:r>
              <a:rPr lang="es-CO" sz="1600" b="1" dirty="0"/>
              <a:t>C-1704-1100-9 – DOTA, </a:t>
            </a:r>
            <a:r>
              <a:rPr lang="es-CO" sz="1600" dirty="0"/>
              <a:t>con respecto al mes de febrero se logra un avance del </a:t>
            </a:r>
            <a:r>
              <a:rPr lang="es-CO" sz="1600" b="1" dirty="0"/>
              <a:t>1,48%</a:t>
            </a:r>
          </a:p>
          <a:p>
            <a:pPr algn="just"/>
            <a:endParaRPr lang="es-CO" sz="1600" dirty="0"/>
          </a:p>
          <a:p>
            <a:pPr marL="285750" indent="-285750" algn="just">
              <a:buFont typeface="Arial" panose="020B0604020202020204" pitchFamily="34" charset="0"/>
              <a:buChar char="•"/>
            </a:pPr>
            <a:r>
              <a:rPr lang="es-CO" sz="1600" dirty="0"/>
              <a:t> El </a:t>
            </a:r>
            <a:r>
              <a:rPr lang="es-CO" sz="1600" b="1" dirty="0"/>
              <a:t>6,2%</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 así mismo se encuentra en la etapa precontractual el proceso de  adquisición de tiquetes aéreos que se estima para el mes de marzo.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$20.500.000.000,00</a:t>
            </a:r>
            <a:endParaRPr lang="es-ES" dirty="0"/>
          </a:p>
          <a:p>
            <a:pPr algn="just"/>
            <a:endParaRPr lang="es-CO" dirty="0"/>
          </a:p>
        </p:txBody>
      </p:sp>
      <p:pic>
        <p:nvPicPr>
          <p:cNvPr id="5" name="Imagen 4">
            <a:extLst>
              <a:ext uri="{FF2B5EF4-FFF2-40B4-BE49-F238E27FC236}">
                <a16:creationId xmlns:a16="http://schemas.microsoft.com/office/drawing/2014/main" id="{DCD96A41-F328-5052-1BEF-20E07C6DD1D1}"/>
              </a:ext>
            </a:extLst>
          </p:cNvPr>
          <p:cNvPicPr>
            <a:picLocks noChangeAspect="1"/>
          </p:cNvPicPr>
          <p:nvPr/>
        </p:nvPicPr>
        <p:blipFill>
          <a:blip r:embed="rId4"/>
          <a:stretch>
            <a:fillRect/>
          </a:stretch>
        </p:blipFill>
        <p:spPr>
          <a:xfrm>
            <a:off x="706057" y="2566903"/>
            <a:ext cx="5839640" cy="3153215"/>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4770537"/>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marzo de 2026 </a:t>
            </a:r>
            <a:r>
              <a:rPr lang="es-CO" sz="1600" dirty="0"/>
              <a:t>se ha comprometido el </a:t>
            </a:r>
            <a:r>
              <a:rPr lang="es-CO" sz="1600" b="1" dirty="0"/>
              <a:t>79,37% </a:t>
            </a:r>
            <a:r>
              <a:rPr lang="es-CO" sz="1600" dirty="0"/>
              <a:t>de los recursos asignados para ejecutar el proyecto de inversión </a:t>
            </a:r>
            <a:r>
              <a:rPr lang="es-CO" sz="1600" b="1" dirty="0"/>
              <a:t>C-1704-1100-10 - INFO</a:t>
            </a:r>
            <a:r>
              <a:rPr lang="es-CO" sz="1600" dirty="0"/>
              <a:t> con respecto al mes de febrero se logra un avance del </a:t>
            </a:r>
            <a:r>
              <a:rPr lang="es-CO" sz="1600" b="1" dirty="0"/>
              <a:t>0,36%</a:t>
            </a:r>
          </a:p>
          <a:p>
            <a:pPr algn="just"/>
            <a:endParaRPr lang="es-CO" sz="1600" dirty="0"/>
          </a:p>
          <a:p>
            <a:pPr marL="285750" indent="-285750" algn="just">
              <a:buFont typeface="Arial" panose="020B0604020202020204" pitchFamily="34" charset="0"/>
              <a:buChar char="•"/>
            </a:pPr>
            <a:r>
              <a:rPr lang="es-CO" sz="1600" dirty="0"/>
              <a:t> El </a:t>
            </a:r>
            <a:r>
              <a:rPr lang="es-CO" sz="1600" b="1" dirty="0"/>
              <a:t>20,6% </a:t>
            </a:r>
            <a:r>
              <a:rPr lang="es-CO" sz="1600" dirty="0"/>
              <a:t>del presupuesto certificado del proyecto INFO al corte del presente informe aún se encuentra sin afectación presupuestal, esto debido a que la entidad se encuentra en el proceso de contratación para la adquisición del contrato de tiquetes y otros requerimientos tecnológicos como los la adquisición de tokens y el servicio de la nube publica,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18518" y="162511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$9.500.000.000,00</a:t>
            </a:r>
            <a:endParaRPr lang="es-CO" dirty="0"/>
          </a:p>
        </p:txBody>
      </p:sp>
      <p:pic>
        <p:nvPicPr>
          <p:cNvPr id="5" name="Imagen 4">
            <a:extLst>
              <a:ext uri="{FF2B5EF4-FFF2-40B4-BE49-F238E27FC236}">
                <a16:creationId xmlns:a16="http://schemas.microsoft.com/office/drawing/2014/main" id="{2AB1615D-50E3-8175-FE7A-67B64FA5421E}"/>
              </a:ext>
            </a:extLst>
          </p:cNvPr>
          <p:cNvPicPr>
            <a:picLocks noChangeAspect="1"/>
          </p:cNvPicPr>
          <p:nvPr/>
        </p:nvPicPr>
        <p:blipFill>
          <a:blip r:embed="rId4"/>
          <a:stretch>
            <a:fillRect/>
          </a:stretch>
        </p:blipFill>
        <p:spPr>
          <a:xfrm>
            <a:off x="996581" y="2446972"/>
            <a:ext cx="5811061" cy="3858163"/>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54346"/>
            <a:ext cx="4684953"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marzo de 2026</a:t>
            </a:r>
            <a:r>
              <a:rPr lang="es-CO" sz="1600" dirty="0"/>
              <a:t> se ha comprometido el </a:t>
            </a:r>
            <a:r>
              <a:rPr lang="es-CO" sz="1600" b="1" dirty="0"/>
              <a:t>97,9%</a:t>
            </a:r>
            <a:r>
              <a:rPr lang="es-CO" sz="1600" dirty="0"/>
              <a:t> de los recursos asignados para ejecutar el proyecto de inversión </a:t>
            </a:r>
            <a:r>
              <a:rPr lang="es-CO" sz="1600" b="1" dirty="0"/>
              <a:t>C-1704-1100-11 - CONSO</a:t>
            </a:r>
            <a:r>
              <a:rPr lang="es-CO" sz="1600" dirty="0"/>
              <a:t> con respecto al mes de febrero se logra un avance del </a:t>
            </a:r>
            <a:r>
              <a:rPr lang="es-CO" sz="1600" b="1" dirty="0"/>
              <a:t>0,56%</a:t>
            </a:r>
          </a:p>
          <a:p>
            <a:pPr algn="just"/>
            <a:endParaRPr lang="es-CO" sz="1600" dirty="0"/>
          </a:p>
          <a:p>
            <a:pPr marL="285750" indent="-285750" algn="just">
              <a:buFont typeface="Arial" panose="020B0604020202020204" pitchFamily="34" charset="0"/>
              <a:buChar char="•"/>
            </a:pPr>
            <a:r>
              <a:rPr lang="es-CO" sz="1600" dirty="0"/>
              <a:t> El </a:t>
            </a:r>
            <a:r>
              <a:rPr lang="es-CO" sz="1600" b="1" dirty="0"/>
              <a:t>2,1%</a:t>
            </a:r>
            <a:r>
              <a:rPr lang="es-CO" sz="1600" dirty="0"/>
              <a:t> del presupuesto certificado del proyecto CONSO al corte del presente informe aún se encuentra sin afectación presupuestal, esto debido a que la entidad se encuentra en el proceso de contratación para la adquisición del contrato de tiquetes, entre otras necesidades como los gastos de desplazamiento y viáticos que serán ejecutados conforme avanza la vigencia.</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328811" y="1258840"/>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$7.000.000.000,00</a:t>
            </a:r>
            <a:endParaRPr lang="es-CO" dirty="0"/>
          </a:p>
        </p:txBody>
      </p:sp>
      <p:pic>
        <p:nvPicPr>
          <p:cNvPr id="5" name="Imagen 4">
            <a:extLst>
              <a:ext uri="{FF2B5EF4-FFF2-40B4-BE49-F238E27FC236}">
                <a16:creationId xmlns:a16="http://schemas.microsoft.com/office/drawing/2014/main" id="{9CC61A46-DB6A-CE73-7A85-24CE34963E35}"/>
              </a:ext>
            </a:extLst>
          </p:cNvPr>
          <p:cNvPicPr>
            <a:picLocks noChangeAspect="1"/>
          </p:cNvPicPr>
          <p:nvPr/>
        </p:nvPicPr>
        <p:blipFill>
          <a:blip r:embed="rId5"/>
          <a:stretch>
            <a:fillRect/>
          </a:stretch>
        </p:blipFill>
        <p:spPr>
          <a:xfrm>
            <a:off x="896474" y="2408990"/>
            <a:ext cx="6030167" cy="3515216"/>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marzo de 2026 </a:t>
            </a:r>
            <a:r>
              <a:rPr lang="es-CO" sz="1600" dirty="0"/>
              <a:t>logró comprometer el </a:t>
            </a:r>
            <a:r>
              <a:rPr lang="es-CO" sz="1600" b="1" dirty="0"/>
              <a:t>76,36%</a:t>
            </a:r>
            <a:r>
              <a:rPr lang="es-CO" sz="1600" dirty="0"/>
              <a:t> de los recursos asignados para el proyecto de inversión </a:t>
            </a:r>
            <a:r>
              <a:rPr lang="es-ES" sz="1600" b="1" dirty="0"/>
              <a:t>C-1799-1100-3 </a:t>
            </a:r>
            <a:r>
              <a:rPr lang="es-CO" sz="1600" b="1" dirty="0"/>
              <a:t>– FORTA</a:t>
            </a:r>
            <a:r>
              <a:rPr lang="es-CO" sz="1600" dirty="0"/>
              <a:t> con respecto al mes de febrero se logra un avance del </a:t>
            </a:r>
            <a:r>
              <a:rPr lang="es-CO" sz="1600" b="1" dirty="0"/>
              <a:t>0,83%</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23,6%</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28668" y="125927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$13.000.000.000,00</a:t>
            </a:r>
            <a:endParaRPr lang="es-CO" dirty="0"/>
          </a:p>
        </p:txBody>
      </p:sp>
      <p:pic>
        <p:nvPicPr>
          <p:cNvPr id="5" name="Imagen 4">
            <a:extLst>
              <a:ext uri="{FF2B5EF4-FFF2-40B4-BE49-F238E27FC236}">
                <a16:creationId xmlns:a16="http://schemas.microsoft.com/office/drawing/2014/main" id="{E0A2507C-D32D-A8F9-C8A0-C54D3BFCEFD5}"/>
              </a:ext>
            </a:extLst>
          </p:cNvPr>
          <p:cNvPicPr>
            <a:picLocks noChangeAspect="1"/>
          </p:cNvPicPr>
          <p:nvPr/>
        </p:nvPicPr>
        <p:blipFill>
          <a:blip r:embed="rId5"/>
          <a:stretch>
            <a:fillRect/>
          </a:stretch>
        </p:blipFill>
        <p:spPr>
          <a:xfrm>
            <a:off x="926280" y="2281596"/>
            <a:ext cx="5792008" cy="3791479"/>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6. Ejecución presupuestal VS Acuerdo de gestión</a:t>
            </a:r>
            <a:endParaRPr lang="es-CO" dirty="0"/>
          </a:p>
        </p:txBody>
      </p:sp>
      <p:graphicFrame>
        <p:nvGraphicFramePr>
          <p:cNvPr id="3" name="Tabla 2">
            <a:extLst>
              <a:ext uri="{FF2B5EF4-FFF2-40B4-BE49-F238E27FC236}">
                <a16:creationId xmlns:a16="http://schemas.microsoft.com/office/drawing/2014/main" id="{08B3BCF3-2D86-BD0B-367D-CAFC116000CC}"/>
              </a:ext>
            </a:extLst>
          </p:cNvPr>
          <p:cNvGraphicFramePr>
            <a:graphicFrameLocks noGrp="1"/>
          </p:cNvGraphicFramePr>
          <p:nvPr>
            <p:extLst>
              <p:ext uri="{D42A27DB-BD31-4B8C-83A1-F6EECF244321}">
                <p14:modId xmlns:p14="http://schemas.microsoft.com/office/powerpoint/2010/main" val="656350273"/>
              </p:ext>
            </p:extLst>
          </p:nvPr>
        </p:nvGraphicFramePr>
        <p:xfrm>
          <a:off x="514536" y="1933842"/>
          <a:ext cx="11162923" cy="2055495"/>
        </p:xfrm>
        <a:graphic>
          <a:graphicData uri="http://schemas.openxmlformats.org/drawingml/2006/table">
            <a:tbl>
              <a:tblPr/>
              <a:tblGrid>
                <a:gridCol w="423028">
                  <a:extLst>
                    <a:ext uri="{9D8B030D-6E8A-4147-A177-3AD203B41FA5}">
                      <a16:colId xmlns:a16="http://schemas.microsoft.com/office/drawing/2014/main" val="3542463545"/>
                    </a:ext>
                  </a:extLst>
                </a:gridCol>
                <a:gridCol w="656806">
                  <a:extLst>
                    <a:ext uri="{9D8B030D-6E8A-4147-A177-3AD203B41FA5}">
                      <a16:colId xmlns:a16="http://schemas.microsoft.com/office/drawing/2014/main" val="1067412975"/>
                    </a:ext>
                  </a:extLst>
                </a:gridCol>
                <a:gridCol w="1168893">
                  <a:extLst>
                    <a:ext uri="{9D8B030D-6E8A-4147-A177-3AD203B41FA5}">
                      <a16:colId xmlns:a16="http://schemas.microsoft.com/office/drawing/2014/main" val="1858443699"/>
                    </a:ext>
                  </a:extLst>
                </a:gridCol>
                <a:gridCol w="1224553">
                  <a:extLst>
                    <a:ext uri="{9D8B030D-6E8A-4147-A177-3AD203B41FA5}">
                      <a16:colId xmlns:a16="http://schemas.microsoft.com/office/drawing/2014/main" val="470224335"/>
                    </a:ext>
                  </a:extLst>
                </a:gridCol>
                <a:gridCol w="1224553">
                  <a:extLst>
                    <a:ext uri="{9D8B030D-6E8A-4147-A177-3AD203B41FA5}">
                      <a16:colId xmlns:a16="http://schemas.microsoft.com/office/drawing/2014/main" val="3468617811"/>
                    </a:ext>
                  </a:extLst>
                </a:gridCol>
                <a:gridCol w="717651">
                  <a:extLst>
                    <a:ext uri="{9D8B030D-6E8A-4147-A177-3AD203B41FA5}">
                      <a16:colId xmlns:a16="http://schemas.microsoft.com/office/drawing/2014/main" val="2875134789"/>
                    </a:ext>
                  </a:extLst>
                </a:gridCol>
                <a:gridCol w="999508">
                  <a:extLst>
                    <a:ext uri="{9D8B030D-6E8A-4147-A177-3AD203B41FA5}">
                      <a16:colId xmlns:a16="http://schemas.microsoft.com/office/drawing/2014/main" val="3924944072"/>
                    </a:ext>
                  </a:extLst>
                </a:gridCol>
                <a:gridCol w="593902">
                  <a:extLst>
                    <a:ext uri="{9D8B030D-6E8A-4147-A177-3AD203B41FA5}">
                      <a16:colId xmlns:a16="http://schemas.microsoft.com/office/drawing/2014/main" val="3455357549"/>
                    </a:ext>
                  </a:extLst>
                </a:gridCol>
                <a:gridCol w="708578">
                  <a:extLst>
                    <a:ext uri="{9D8B030D-6E8A-4147-A177-3AD203B41FA5}">
                      <a16:colId xmlns:a16="http://schemas.microsoft.com/office/drawing/2014/main" val="1576122823"/>
                    </a:ext>
                  </a:extLst>
                </a:gridCol>
                <a:gridCol w="973856">
                  <a:extLst>
                    <a:ext uri="{9D8B030D-6E8A-4147-A177-3AD203B41FA5}">
                      <a16:colId xmlns:a16="http://schemas.microsoft.com/office/drawing/2014/main" val="4226631073"/>
                    </a:ext>
                  </a:extLst>
                </a:gridCol>
                <a:gridCol w="580932">
                  <a:extLst>
                    <a:ext uri="{9D8B030D-6E8A-4147-A177-3AD203B41FA5}">
                      <a16:colId xmlns:a16="http://schemas.microsoft.com/office/drawing/2014/main" val="1508819707"/>
                    </a:ext>
                  </a:extLst>
                </a:gridCol>
                <a:gridCol w="908236">
                  <a:extLst>
                    <a:ext uri="{9D8B030D-6E8A-4147-A177-3AD203B41FA5}">
                      <a16:colId xmlns:a16="http://schemas.microsoft.com/office/drawing/2014/main" val="738668543"/>
                    </a:ext>
                  </a:extLst>
                </a:gridCol>
                <a:gridCol w="489822">
                  <a:extLst>
                    <a:ext uri="{9D8B030D-6E8A-4147-A177-3AD203B41FA5}">
                      <a16:colId xmlns:a16="http://schemas.microsoft.com/office/drawing/2014/main" val="4089956254"/>
                    </a:ext>
                  </a:extLst>
                </a:gridCol>
                <a:gridCol w="492605">
                  <a:extLst>
                    <a:ext uri="{9D8B030D-6E8A-4147-A177-3AD203B41FA5}">
                      <a16:colId xmlns:a16="http://schemas.microsoft.com/office/drawing/2014/main" val="1731391755"/>
                    </a:ext>
                  </a:extLst>
                </a:gridCol>
              </a:tblGrid>
              <a:tr h="352425">
                <a:tc gridSpan="3">
                  <a:txBody>
                    <a:bodyPr/>
                    <a:lstStyle/>
                    <a:p>
                      <a:pPr algn="ctr" rtl="0" fontAlgn="ctr">
                        <a:buNone/>
                      </a:pPr>
                      <a:r>
                        <a:rPr lang="es-CO" sz="900" b="1" i="0" u="none" strike="noStrike">
                          <a:solidFill>
                            <a:srgbClr val="FFFFFF"/>
                          </a:solidFill>
                          <a:effectLst/>
                          <a:latin typeface="Times New Roman" panose="02020603050405020304" pitchFamily="18" charset="0"/>
                        </a:rPr>
                        <a:t>DESCRIPCIÓN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Times New Roman" panose="02020603050405020304" pitchFamily="18" charset="0"/>
                        </a:rPr>
                        <a:t>APR. VIGENTE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COMPROMISO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COMPROMISO REAL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Times New Roman" panose="02020603050405020304" pitchFamily="18" charset="0"/>
                        </a:rPr>
                        <a:t>REAL /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OBLIGACIÓN / PAGO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dirty="0">
                          <a:solidFill>
                            <a:srgbClr val="FFFFFF"/>
                          </a:solidFill>
                          <a:effectLst/>
                          <a:latin typeface="Times New Roman" panose="02020603050405020304" pitchFamily="18" charset="0"/>
                        </a:rPr>
                        <a:t>OBLIGACIÓN / PAGO REAL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Times New Roman" panose="02020603050405020304" pitchFamily="18" charset="0"/>
                        </a:rPr>
                        <a:t>REAL /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470464535"/>
                  </a:ext>
                </a:extLst>
              </a:tr>
              <a:tr h="190500">
                <a:tc gridSpan="3">
                  <a:txBody>
                    <a:bodyPr/>
                    <a:lstStyle/>
                    <a:p>
                      <a:pPr algn="ctr" rtl="0" fontAlgn="ctr">
                        <a:buNone/>
                      </a:pPr>
                      <a:r>
                        <a:rPr lang="es-CO" sz="900" b="1" i="0" u="none" strike="noStrike">
                          <a:solidFill>
                            <a:srgbClr val="000000"/>
                          </a:solidFill>
                          <a:effectLst/>
                          <a:latin typeface="Times New Roman" panose="02020603050405020304" pitchFamily="18" charset="0"/>
                        </a:rPr>
                        <a:t>FUNCIONAMIENTO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900" b="0" i="0" u="none" strike="noStrike">
                          <a:solidFill>
                            <a:srgbClr val="000000"/>
                          </a:solidFill>
                          <a:effectLst/>
                          <a:latin typeface="Times New Roman" panose="02020603050405020304" pitchFamily="18" charset="0"/>
                        </a:rPr>
                        <a:t>              14.503.874.000,00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3.633.728.750,00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25,05%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4.750.181.505,34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32,75%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7,70%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3.595.778.750,00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3.069.345.861,29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21,16%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-3,63%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614493688"/>
                  </a:ext>
                </a:extLst>
              </a:tr>
              <a:tr h="266700">
                <a:tc rowSpan="4">
                  <a:txBody>
                    <a:bodyPr/>
                    <a:lstStyle/>
                    <a:p>
                      <a:pPr algn="ctr" rtl="0" fontAlgn="ctr">
                        <a:buNone/>
                      </a:pPr>
                      <a:r>
                        <a:rPr lang="es-CO" sz="900" b="1" i="0" u="none" strike="noStrike">
                          <a:solidFill>
                            <a:srgbClr val="000000"/>
                          </a:solidFill>
                          <a:effectLst/>
                          <a:latin typeface="Times New Roman" panose="02020603050405020304" pitchFamily="18" charset="0"/>
                        </a:rPr>
                        <a:t>INVERSIÓN</a:t>
                      </a:r>
                    </a:p>
                  </a:txBody>
                  <a:tcPr marL="9525" marR="9525" marT="9525"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DOTA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C-1704-1100-9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20.500.000.000,00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20.500.000.000,00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19.233.105.954,00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93,82%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-6,18%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2.441.550.000,00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2.356.139.409,00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11,49%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-0,42%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743047895"/>
                  </a:ext>
                </a:extLst>
              </a:tr>
              <a:tr h="266700">
                <a:tc vMerge="1">
                  <a:txBody>
                    <a:bodyPr/>
                    <a:lstStyle/>
                    <a:p>
                      <a:endParaRPr lang="es-CO"/>
                    </a:p>
                  </a:txBody>
                  <a:tcPr/>
                </a:tc>
                <a:tc>
                  <a:txBody>
                    <a:bodyPr/>
                    <a:lstStyle/>
                    <a:p>
                      <a:pPr algn="ctr" rtl="0" fontAlgn="ctr">
                        <a:buNone/>
                      </a:pPr>
                      <a:r>
                        <a:rPr lang="es-CO" sz="900" b="1" i="0" u="none" strike="noStrike">
                          <a:solidFill>
                            <a:srgbClr val="000000"/>
                          </a:solidFill>
                          <a:effectLst/>
                          <a:latin typeface="Times New Roman" panose="02020603050405020304" pitchFamily="18" charset="0"/>
                        </a:rPr>
                        <a:t>INFO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C-1704-1100-10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9.500.000.000,00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9.500.000.000,00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7.540.066.600,00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79,37%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-20,63%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1.131.450.000,00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795.921.502,00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8,38%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-3,53%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483518701"/>
                  </a:ext>
                </a:extLst>
              </a:tr>
              <a:tr h="266700">
                <a:tc vMerge="1">
                  <a:txBody>
                    <a:bodyPr/>
                    <a:lstStyle/>
                    <a:p>
                      <a:endParaRPr lang="es-CO"/>
                    </a:p>
                  </a:txBody>
                  <a:tcPr/>
                </a:tc>
                <a:tc>
                  <a:txBody>
                    <a:bodyPr/>
                    <a:lstStyle/>
                    <a:p>
                      <a:pPr algn="ctr" rtl="0" fontAlgn="ctr">
                        <a:buNone/>
                      </a:pPr>
                      <a:r>
                        <a:rPr lang="es-CO" sz="900" b="1" i="0" u="none" strike="noStrike">
                          <a:solidFill>
                            <a:srgbClr val="000000"/>
                          </a:solidFill>
                          <a:effectLst/>
                          <a:latin typeface="Times New Roman" panose="02020603050405020304" pitchFamily="18" charset="0"/>
                        </a:rPr>
                        <a:t>CONSO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C-1704-1100-11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7.000.000.000,00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7.000.000.000,00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6.850.078.733,00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97,86%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-2,14%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833.700.000,00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739.987.433,00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-1,34%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478368398"/>
                  </a:ext>
                </a:extLst>
              </a:tr>
              <a:tr h="266700">
                <a:tc vMerge="1">
                  <a:txBody>
                    <a:bodyPr/>
                    <a:lstStyle/>
                    <a:p>
                      <a:endParaRPr lang="es-CO"/>
                    </a:p>
                  </a:txBody>
                  <a:tcPr/>
                </a:tc>
                <a:tc>
                  <a:txBody>
                    <a:bodyPr/>
                    <a:lstStyle/>
                    <a:p>
                      <a:pPr algn="ctr" rtl="0" fontAlgn="ctr">
                        <a:buNone/>
                      </a:pPr>
                      <a:r>
                        <a:rPr lang="es-CO" sz="900" b="1" i="0" u="none" strike="noStrike">
                          <a:solidFill>
                            <a:srgbClr val="000000"/>
                          </a:solidFill>
                          <a:effectLst/>
                          <a:latin typeface="Times New Roman" panose="02020603050405020304" pitchFamily="18" charset="0"/>
                        </a:rPr>
                        <a:t>FORTA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C-1799-1100-3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13.000.000.000,00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13.000.000.000,00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9.926.287.309,00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76,36%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-23,64%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1.548.300.000,00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Times New Roman" panose="02020603050405020304" pitchFamily="18" charset="0"/>
                        </a:rPr>
                        <a:t>  1.203.795.653,00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9,26%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-2,65%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531252978"/>
                  </a:ext>
                </a:extLst>
              </a:tr>
              <a:tr h="190500">
                <a:tc gridSpan="3">
                  <a:txBody>
                    <a:bodyPr/>
                    <a:lstStyle/>
                    <a:p>
                      <a:pPr algn="ctr" rtl="0" fontAlgn="ctr">
                        <a:buNone/>
                      </a:pPr>
                      <a:r>
                        <a:rPr lang="es-CO" sz="900" b="1" i="0" u="none" strike="noStrike">
                          <a:solidFill>
                            <a:srgbClr val="000000"/>
                          </a:solidFill>
                          <a:effectLst/>
                          <a:latin typeface="Times New Roman" panose="02020603050405020304" pitchFamily="18" charset="0"/>
                        </a:rPr>
                        <a:t>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900" b="1" i="0" u="none" strike="noStrike">
                          <a:solidFill>
                            <a:srgbClr val="000000"/>
                          </a:solidFill>
                          <a:effectLst/>
                          <a:latin typeface="Times New Roman" panose="02020603050405020304" pitchFamily="18" charset="0"/>
                        </a:rPr>
                        <a:t>              64.503.874.000,00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a:solidFill>
                            <a:srgbClr val="000000"/>
                          </a:solidFill>
                          <a:effectLst/>
                          <a:latin typeface="Times New Roman" panose="02020603050405020304" pitchFamily="18" charset="0"/>
                        </a:rPr>
                        <a:t>                53.633.728.750,00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83,15%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a:solidFill>
                            <a:srgbClr val="000000"/>
                          </a:solidFill>
                          <a:effectLst/>
                          <a:latin typeface="Times New Roman" panose="02020603050405020304" pitchFamily="18" charset="0"/>
                        </a:rPr>
                        <a:t> 48.299.720.101,34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74,88%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-8,27%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1" i="0" u="none" strike="noStrike">
                          <a:solidFill>
                            <a:srgbClr val="000000"/>
                          </a:solidFill>
                          <a:effectLst/>
                          <a:latin typeface="Times New Roman" panose="02020603050405020304" pitchFamily="18" charset="0"/>
                        </a:rPr>
                        <a:t> 9.550.778.750,00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14,81%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dirty="0">
                          <a:solidFill>
                            <a:srgbClr val="000000"/>
                          </a:solidFill>
                          <a:effectLst/>
                          <a:latin typeface="Times New Roman" panose="02020603050405020304" pitchFamily="18" charset="0"/>
                        </a:rPr>
                        <a:t> 8.165.189.858,29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12,66%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9C0006"/>
                          </a:solidFill>
                          <a:effectLst/>
                          <a:latin typeface="Times New Roman" panose="02020603050405020304" pitchFamily="18" charset="0"/>
                        </a:rPr>
                        <a:t>-2,15%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149604761"/>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403497" y="5490944"/>
            <a:ext cx="10862918" cy="584775"/>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1445343100"/>
              </p:ext>
            </p:extLst>
          </p:nvPr>
        </p:nvGraphicFramePr>
        <p:xfrm>
          <a:off x="1689097" y="1200291"/>
          <a:ext cx="8813801" cy="399351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81000">
                <a:tc gridSpan="6">
                  <a:txBody>
                    <a:bodyPr/>
                    <a:lstStyle/>
                    <a:p>
                      <a:pPr algn="ctr" rtl="0" fontAlgn="ctr">
                        <a:buNone/>
                      </a:pPr>
                      <a:r>
                        <a:rPr lang="es-MX" sz="1200" b="1" i="0" u="none" strike="noStrike">
                          <a:solidFill>
                            <a:srgbClr val="FFFFFF"/>
                          </a:solidFill>
                          <a:effectLst/>
                          <a:latin typeface="Times New Roman" panose="02020603050405020304" pitchFamily="18"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04800">
                <a:tc>
                  <a:txBody>
                    <a:bodyPr/>
                    <a:lstStyle/>
                    <a:p>
                      <a:pPr algn="ctr" rtl="0" fontAlgn="ctr">
                        <a:buNone/>
                      </a:pPr>
                      <a:r>
                        <a:rPr lang="es-CO" sz="800" b="1" i="0" u="none" strike="noStrike">
                          <a:solidFill>
                            <a:srgbClr val="FFFFFF"/>
                          </a:solidFill>
                          <a:effectLst/>
                          <a:latin typeface="Times New Roman" panose="02020603050405020304" pitchFamily="18"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190500">
                <a:tc>
                  <a:txBody>
                    <a:bodyPr/>
                    <a:lstStyle/>
                    <a:p>
                      <a:pPr algn="ctr" rtl="0" fontAlgn="ctr">
                        <a:buNone/>
                      </a:pPr>
                      <a:r>
                        <a:rPr lang="es-CO" sz="800" b="0" i="0" u="none" strike="noStrike">
                          <a:solidFill>
                            <a:srgbClr val="000000"/>
                          </a:solidFill>
                          <a:effectLst/>
                          <a:latin typeface="Times New Roman" panose="02020603050405020304" pitchFamily="18"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Times New Roman" panose="02020603050405020304" pitchFamily="18"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428625">
                <a:tc>
                  <a:txBody>
                    <a:bodyPr/>
                    <a:lstStyle/>
                    <a:p>
                      <a:pPr algn="l" rtl="0" fontAlgn="ctr">
                        <a:buNone/>
                      </a:pPr>
                      <a:r>
                        <a:rPr lang="es-CO" sz="800" b="0" i="0" u="none" strike="noStrike">
                          <a:solidFill>
                            <a:srgbClr val="000000"/>
                          </a:solidFill>
                          <a:effectLst/>
                          <a:latin typeface="Times New Roman" panose="02020603050405020304" pitchFamily="18"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Times New Roman" panose="02020603050405020304" pitchFamily="18"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571500">
                <a:tc>
                  <a:txBody>
                    <a:bodyPr/>
                    <a:lstStyle/>
                    <a:p>
                      <a:pPr algn="l" rtl="0" fontAlgn="ctr">
                        <a:buNone/>
                      </a:pPr>
                      <a:r>
                        <a:rPr lang="es-CO" sz="800" b="0" i="0" u="none" strike="noStrike">
                          <a:solidFill>
                            <a:srgbClr val="000000"/>
                          </a:solidFill>
                          <a:effectLst/>
                          <a:latin typeface="Times New Roman" panose="02020603050405020304" pitchFamily="18"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Times New Roman" panose="02020603050405020304" pitchFamily="18"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857250">
                <a:tc>
                  <a:txBody>
                    <a:bodyPr/>
                    <a:lstStyle/>
                    <a:p>
                      <a:pPr algn="l" rtl="0" fontAlgn="ctr">
                        <a:buNone/>
                      </a:pPr>
                      <a:r>
                        <a:rPr lang="es-CO" sz="800" b="0" i="0" u="none" strike="noStrike">
                          <a:solidFill>
                            <a:srgbClr val="000000"/>
                          </a:solidFill>
                          <a:effectLst/>
                          <a:latin typeface="Times New Roman" panose="02020603050405020304" pitchFamily="18"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Times New Roman" panose="02020603050405020304" pitchFamily="18"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571500">
                <a:tc>
                  <a:txBody>
                    <a:bodyPr/>
                    <a:lstStyle/>
                    <a:p>
                      <a:pPr algn="l" rtl="0" fontAlgn="ctr">
                        <a:buNone/>
                      </a:pPr>
                      <a:r>
                        <a:rPr lang="es-CO" sz="800" b="0" i="0" u="none" strike="noStrike">
                          <a:solidFill>
                            <a:srgbClr val="000000"/>
                          </a:solidFill>
                          <a:effectLst/>
                          <a:latin typeface="Times New Roman" panose="02020603050405020304" pitchFamily="18"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Times New Roman" panose="02020603050405020304" pitchFamily="18"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428625">
                <a:tc>
                  <a:txBody>
                    <a:bodyPr/>
                    <a:lstStyle/>
                    <a:p>
                      <a:pPr algn="l" rtl="0" fontAlgn="ctr">
                        <a:buNone/>
                      </a:pPr>
                      <a:r>
                        <a:rPr lang="es-CO" sz="800" b="0" i="0" u="none" strike="noStrike">
                          <a:solidFill>
                            <a:srgbClr val="000000"/>
                          </a:solidFill>
                          <a:effectLst/>
                          <a:latin typeface="Times New Roman" panose="02020603050405020304" pitchFamily="18"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a:solidFill>
                            <a:srgbClr val="000000"/>
                          </a:solidFill>
                          <a:effectLst/>
                          <a:latin typeface="Times New Roman" panose="02020603050405020304" pitchFamily="18"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259715">
                <a:tc gridSpan="2">
                  <a:txBody>
                    <a:bodyPr/>
                    <a:lstStyle/>
                    <a:p>
                      <a:pPr algn="ctr" rtl="0" fontAlgn="ctr">
                        <a:buNone/>
                      </a:pPr>
                      <a:r>
                        <a:rPr lang="es-CO" sz="800" b="1" i="0" u="none" strike="noStrike">
                          <a:solidFill>
                            <a:srgbClr val="000000"/>
                          </a:solidFill>
                          <a:effectLst/>
                          <a:latin typeface="Times New Roman" panose="02020603050405020304" pitchFamily="18"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28664" y="5490944"/>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marzo de 2026 </a:t>
            </a:r>
            <a:r>
              <a:rPr lang="es-ES" sz="1600" dirty="0"/>
              <a:t>la UPRA logró mantenerse dentro de los parámetros establecidos del indicador INPANUT para gastos de personal, gastos generales y de inversión, el valor del PAC no ejecutado fue aplazado para el mes de mayo de 2026.</a:t>
            </a:r>
            <a:endParaRPr lang="es-CO" sz="1600" dirty="0"/>
          </a:p>
        </p:txBody>
      </p:sp>
      <p:graphicFrame>
        <p:nvGraphicFramePr>
          <p:cNvPr id="3" name="Tabla 2">
            <a:extLst>
              <a:ext uri="{FF2B5EF4-FFF2-40B4-BE49-F238E27FC236}">
                <a16:creationId xmlns:a16="http://schemas.microsoft.com/office/drawing/2014/main" id="{32915E12-DB84-3C7A-850E-D6C35F66F6CA}"/>
              </a:ext>
            </a:extLst>
          </p:cNvPr>
          <p:cNvGraphicFramePr>
            <a:graphicFrameLocks noGrp="1"/>
          </p:cNvGraphicFramePr>
          <p:nvPr>
            <p:extLst>
              <p:ext uri="{D42A27DB-BD31-4B8C-83A1-F6EECF244321}">
                <p14:modId xmlns:p14="http://schemas.microsoft.com/office/powerpoint/2010/main" val="1920870903"/>
              </p:ext>
            </p:extLst>
          </p:nvPr>
        </p:nvGraphicFramePr>
        <p:xfrm>
          <a:off x="776965" y="1208391"/>
          <a:ext cx="10330376" cy="4124328"/>
        </p:xfrm>
        <a:graphic>
          <a:graphicData uri="http://schemas.openxmlformats.org/drawingml/2006/table">
            <a:tbl>
              <a:tblPr/>
              <a:tblGrid>
                <a:gridCol w="1619173">
                  <a:extLst>
                    <a:ext uri="{9D8B030D-6E8A-4147-A177-3AD203B41FA5}">
                      <a16:colId xmlns:a16="http://schemas.microsoft.com/office/drawing/2014/main" val="2765917421"/>
                    </a:ext>
                  </a:extLst>
                </a:gridCol>
                <a:gridCol w="1595707">
                  <a:extLst>
                    <a:ext uri="{9D8B030D-6E8A-4147-A177-3AD203B41FA5}">
                      <a16:colId xmlns:a16="http://schemas.microsoft.com/office/drawing/2014/main" val="2565542058"/>
                    </a:ext>
                  </a:extLst>
                </a:gridCol>
                <a:gridCol w="1595707">
                  <a:extLst>
                    <a:ext uri="{9D8B030D-6E8A-4147-A177-3AD203B41FA5}">
                      <a16:colId xmlns:a16="http://schemas.microsoft.com/office/drawing/2014/main" val="3850439136"/>
                    </a:ext>
                  </a:extLst>
                </a:gridCol>
                <a:gridCol w="1491412">
                  <a:extLst>
                    <a:ext uri="{9D8B030D-6E8A-4147-A177-3AD203B41FA5}">
                      <a16:colId xmlns:a16="http://schemas.microsoft.com/office/drawing/2014/main" val="2008571824"/>
                    </a:ext>
                  </a:extLst>
                </a:gridCol>
                <a:gridCol w="1462731">
                  <a:extLst>
                    <a:ext uri="{9D8B030D-6E8A-4147-A177-3AD203B41FA5}">
                      <a16:colId xmlns:a16="http://schemas.microsoft.com/office/drawing/2014/main" val="1366070887"/>
                    </a:ext>
                  </a:extLst>
                </a:gridCol>
                <a:gridCol w="1282823">
                  <a:extLst>
                    <a:ext uri="{9D8B030D-6E8A-4147-A177-3AD203B41FA5}">
                      <a16:colId xmlns:a16="http://schemas.microsoft.com/office/drawing/2014/main" val="2563480756"/>
                    </a:ext>
                  </a:extLst>
                </a:gridCol>
                <a:gridCol w="1282823">
                  <a:extLst>
                    <a:ext uri="{9D8B030D-6E8A-4147-A177-3AD203B41FA5}">
                      <a16:colId xmlns:a16="http://schemas.microsoft.com/office/drawing/2014/main" val="3850615985"/>
                    </a:ext>
                  </a:extLst>
                </a:gridCol>
              </a:tblGrid>
              <a:tr h="313042">
                <a:tc gridSpan="7">
                  <a:txBody>
                    <a:bodyPr/>
                    <a:lstStyle/>
                    <a:p>
                      <a:pPr algn="ctr" fontAlgn="ctr">
                        <a:buNone/>
                      </a:pPr>
                      <a:r>
                        <a:rPr lang="es-MX" sz="800" b="1" i="0" u="none" strike="noStrike">
                          <a:solidFill>
                            <a:srgbClr val="FFFFFF"/>
                          </a:solidFill>
                          <a:effectLst/>
                          <a:latin typeface="Arial" panose="020B0604020202020204" pitchFamily="34" charset="0"/>
                        </a:rPr>
                        <a:t>REPORTE DE LA EJECUCIÓN DE PAC PROGRAMADO POR LAS AREAS  - MARZO 2026</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288590084"/>
                  </a:ext>
                </a:extLst>
              </a:tr>
              <a:tr h="133043">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12238489"/>
                  </a:ext>
                </a:extLst>
              </a:tr>
              <a:tr h="313042">
                <a:tc>
                  <a:txBody>
                    <a:bodyPr/>
                    <a:lstStyle/>
                    <a:p>
                      <a:pPr algn="ctr" fontAlgn="ctr">
                        <a:buNone/>
                      </a:pPr>
                      <a:r>
                        <a:rPr lang="es-CO" sz="800" b="1" i="0" u="none" strike="noStrike">
                          <a:solidFill>
                            <a:srgbClr val="FFFFFF"/>
                          </a:solidFill>
                          <a:effectLst/>
                          <a:latin typeface="Arial" panose="020B0604020202020204" pitchFamily="34" charset="0"/>
                        </a:rPr>
                        <a:t>POSICION DE PAC</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PAC PROGRAMADO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PAC APROBADO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VALOR PAC EJECUTADO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VALOR PAC NO EJECUTADO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PAC EJECUTADO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PAC NO EJECUTADO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433857345"/>
                  </a:ext>
                </a:extLst>
              </a:tr>
              <a:tr h="133043">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800" b="0" i="0" u="none" strike="noStrike">
                          <a:solidFill>
                            <a:srgbClr val="000000"/>
                          </a:solidFill>
                          <a:effectLst/>
                          <a:latin typeface="Arial" panose="020B0604020202020204" pitchFamily="34" charset="0"/>
                        </a:rPr>
                        <a:t> </a:t>
                      </a:r>
                    </a:p>
                  </a:txBody>
                  <a:tcPr marL="7826" marR="7826" marT="782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3218642"/>
                  </a:ext>
                </a:extLst>
              </a:tr>
              <a:tr h="328694">
                <a:tc>
                  <a:txBody>
                    <a:bodyPr/>
                    <a:lstStyle/>
                    <a:p>
                      <a:pPr algn="ctr" fontAlgn="ctr">
                        <a:buNone/>
                      </a:pPr>
                      <a:r>
                        <a:rPr lang="es-CO" sz="800" b="1" i="0" u="none" strike="noStrike">
                          <a:solidFill>
                            <a:srgbClr val="FFFFFF"/>
                          </a:solidFill>
                          <a:effectLst/>
                          <a:latin typeface="Arial" panose="020B0604020202020204" pitchFamily="34" charset="0"/>
                        </a:rPr>
                        <a:t>FUNCIONAMIENTO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$ 1.012.276.183,00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$ 1.012.510.183,91</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$ 986.372.036,56</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$ 26.138.147,35</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97,42%</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2,58%</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207486368"/>
                  </a:ext>
                </a:extLst>
              </a:tr>
              <a:tr h="164347">
                <a:tc>
                  <a:txBody>
                    <a:bodyPr/>
                    <a:lstStyle/>
                    <a:p>
                      <a:pPr algn="l" fontAlgn="ctr">
                        <a:buNone/>
                      </a:pPr>
                      <a:r>
                        <a:rPr lang="es-CO" sz="800" b="0" i="0" u="none" strike="noStrike">
                          <a:solidFill>
                            <a:srgbClr val="000000"/>
                          </a:solidFill>
                          <a:effectLst/>
                          <a:latin typeface="Arial" panose="020B0604020202020204" pitchFamily="34" charset="0"/>
                        </a:rPr>
                        <a:t>GASTOS DE PERSONAL</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$ 819.000.000,00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$ 819.000.000,00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$ 794.400.316,00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$ 24.599.684,00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rial" panose="020B0604020202020204" pitchFamily="34" charset="0"/>
                        </a:rPr>
                        <a:t>97,00%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92110597"/>
                  </a:ext>
                </a:extLst>
              </a:tr>
              <a:tr h="164347">
                <a:tc>
                  <a:txBody>
                    <a:bodyPr/>
                    <a:lstStyle/>
                    <a:p>
                      <a:pPr algn="l" fontAlgn="ctr">
                        <a:buNone/>
                      </a:pPr>
                      <a:r>
                        <a:rPr lang="es-CO" sz="800" b="0" i="0" u="none" strike="noStrike">
                          <a:solidFill>
                            <a:srgbClr val="000000"/>
                          </a:solidFill>
                          <a:effectLst/>
                          <a:latin typeface="Arial" panose="020B0604020202020204" pitchFamily="34" charset="0"/>
                        </a:rPr>
                        <a:t>GASTOS GENERALES</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$ 193.276.183,00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$ 193.510.183,91</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$ 191.971.720,56</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$ 1.538.463,35</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rial" panose="020B0604020202020204" pitchFamily="34" charset="0"/>
                        </a:rPr>
                        <a:t>99,20%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0,80%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11663296"/>
                  </a:ext>
                </a:extLst>
              </a:tr>
              <a:tr h="133043">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33262868"/>
                  </a:ext>
                </a:extLst>
              </a:tr>
              <a:tr h="297390">
                <a:tc>
                  <a:txBody>
                    <a:bodyPr/>
                    <a:lstStyle/>
                    <a:p>
                      <a:pPr algn="ctr" fontAlgn="ctr">
                        <a:buNone/>
                      </a:pPr>
                      <a:r>
                        <a:rPr lang="es-CO" sz="800" b="1" i="0" u="none" strike="noStrike">
                          <a:solidFill>
                            <a:srgbClr val="FFFFFF"/>
                          </a:solidFill>
                          <a:effectLst/>
                          <a:latin typeface="Arial" panose="020B0604020202020204" pitchFamily="34" charset="0"/>
                        </a:rPr>
                        <a:t>INVERSIÓN</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$ 3.882.082.331,00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$ 3.882.082.331,00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$ 3.878.629.972,00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$ 3.452.359,00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99,91%</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0,09%</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62617254"/>
                  </a:ext>
                </a:extLst>
              </a:tr>
              <a:tr h="164347">
                <a:tc>
                  <a:txBody>
                    <a:bodyPr/>
                    <a:lstStyle/>
                    <a:p>
                      <a:pPr algn="l" fontAlgn="ctr">
                        <a:buNone/>
                      </a:pPr>
                      <a:r>
                        <a:rPr lang="es-CO" sz="800" b="0" i="0" u="none" strike="noStrike">
                          <a:solidFill>
                            <a:srgbClr val="000000"/>
                          </a:solidFill>
                          <a:effectLst/>
                          <a:latin typeface="Arial" panose="020B0604020202020204" pitchFamily="34" charset="0"/>
                        </a:rPr>
                        <a:t>DOTA</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$ 1.738.232.067,00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$ 1.738.232.067,00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rial" panose="020B0604020202020204" pitchFamily="34" charset="0"/>
                        </a:rPr>
                        <a:t>$ 1.796.946.080,00</a:t>
                      </a:r>
                    </a:p>
                  </a:txBody>
                  <a:tcPr marL="7826" marR="7826" marT="78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-$ 58.714.013,00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rial" panose="020B0604020202020204" pitchFamily="34" charset="0"/>
                        </a:rPr>
                        <a:t>103,38%</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-3,38%</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09857072"/>
                  </a:ext>
                </a:extLst>
              </a:tr>
              <a:tr h="164347">
                <a:tc>
                  <a:txBody>
                    <a:bodyPr/>
                    <a:lstStyle/>
                    <a:p>
                      <a:pPr algn="l" fontAlgn="ctr">
                        <a:buNone/>
                      </a:pPr>
                      <a:r>
                        <a:rPr lang="es-CO" sz="800" b="0" i="0" u="none" strike="noStrike">
                          <a:solidFill>
                            <a:srgbClr val="000000"/>
                          </a:solidFill>
                          <a:effectLst/>
                          <a:latin typeface="Arial" panose="020B0604020202020204" pitchFamily="34" charset="0"/>
                        </a:rPr>
                        <a:t>TIC</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$ 1.445.710.631,00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$ 1.445.710.631,00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rial" panose="020B0604020202020204" pitchFamily="34" charset="0"/>
                        </a:rPr>
                        <a:t>$ 1.401.075.531,00</a:t>
                      </a:r>
                    </a:p>
                  </a:txBody>
                  <a:tcPr marL="7826" marR="7826" marT="78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$ 44.635.100,00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rial" panose="020B0604020202020204" pitchFamily="34" charset="0"/>
                        </a:rPr>
                        <a:t>96,91%</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3,09%</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28501593"/>
                  </a:ext>
                </a:extLst>
              </a:tr>
              <a:tr h="164347">
                <a:tc>
                  <a:txBody>
                    <a:bodyPr/>
                    <a:lstStyle/>
                    <a:p>
                      <a:pPr algn="l" fontAlgn="ctr">
                        <a:buNone/>
                      </a:pPr>
                      <a:r>
                        <a:rPr lang="es-CO" sz="800" b="0" i="0" u="none" strike="noStrike">
                          <a:solidFill>
                            <a:srgbClr val="000000"/>
                          </a:solidFill>
                          <a:effectLst/>
                          <a:latin typeface="Arial" panose="020B0604020202020204" pitchFamily="34" charset="0"/>
                        </a:rPr>
                        <a:t>FORTALECIMIENTO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$ 698.139.633,00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$ 698.139.633,00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rial" panose="020B0604020202020204" pitchFamily="34" charset="0"/>
                        </a:rPr>
                        <a:t>$ 680.608.361,00</a:t>
                      </a:r>
                    </a:p>
                  </a:txBody>
                  <a:tcPr marL="7826" marR="7826" marT="78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rial" panose="020B0604020202020204" pitchFamily="34" charset="0"/>
                        </a:rPr>
                        <a:t>$ 17.531.272,00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rial" panose="020B0604020202020204" pitchFamily="34" charset="0"/>
                        </a:rPr>
                        <a:t>97,49%</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2,51%</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53625470"/>
                  </a:ext>
                </a:extLst>
              </a:tr>
              <a:tr h="133043">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800" b="0" i="0" u="none" strike="noStrike">
                          <a:solidFill>
                            <a:srgbClr val="000000"/>
                          </a:solidFill>
                          <a:effectLst/>
                          <a:latin typeface="Arial" panose="020B0604020202020204" pitchFamily="34" charset="0"/>
                        </a:rPr>
                        <a:t> </a:t>
                      </a:r>
                    </a:p>
                  </a:txBody>
                  <a:tcPr marL="7826" marR="7826" marT="782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46850240"/>
                  </a:ext>
                </a:extLst>
              </a:tr>
              <a:tr h="320868">
                <a:tc>
                  <a:txBody>
                    <a:bodyPr/>
                    <a:lstStyle/>
                    <a:p>
                      <a:pPr algn="ctr" fontAlgn="ctr">
                        <a:buNone/>
                      </a:pPr>
                      <a:r>
                        <a:rPr lang="es-CO" sz="800" b="1" i="0" u="none" strike="noStrike">
                          <a:solidFill>
                            <a:srgbClr val="FFFFFF"/>
                          </a:solidFill>
                          <a:effectLst/>
                          <a:latin typeface="Arial" panose="020B0604020202020204" pitchFamily="34" charset="0"/>
                        </a:rPr>
                        <a:t>TOTAL ENTIDAD</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$ 4.894.358.514,00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$ 4.894.592.514,91</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$ 4.865.002.008,56</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$ 29.590.506,35</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800" b="1" i="0" u="none" strike="noStrike">
                          <a:solidFill>
                            <a:srgbClr val="FFFFFF"/>
                          </a:solidFill>
                          <a:effectLst/>
                          <a:latin typeface="Arial" panose="020B0604020202020204" pitchFamily="34" charset="0"/>
                        </a:rPr>
                        <a:t> </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3005508859"/>
                  </a:ext>
                </a:extLst>
              </a:tr>
              <a:tr h="156521">
                <a:tc>
                  <a:txBody>
                    <a:bodyPr/>
                    <a:lstStyle/>
                    <a:p>
                      <a:pPr algn="l" fontAlgn="ctr">
                        <a:buNone/>
                      </a:pPr>
                      <a:r>
                        <a:rPr lang="es-CO" sz="800" b="1"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2889678585"/>
                  </a:ext>
                </a:extLst>
              </a:tr>
              <a:tr h="571301">
                <a:tc>
                  <a:txBody>
                    <a:bodyPr/>
                    <a:lstStyle/>
                    <a:p>
                      <a:pPr algn="l" fontAlgn="ctr">
                        <a:buNone/>
                      </a:pPr>
                      <a:r>
                        <a:rPr lang="es-CO" sz="800" b="0" i="0" u="none" strike="noStrike">
                          <a:solidFill>
                            <a:srgbClr val="000000"/>
                          </a:solidFill>
                          <a:effectLst/>
                          <a:latin typeface="Arial" panose="020B0604020202020204" pitchFamily="34" charset="0"/>
                        </a:rPr>
                        <a:t> </a:t>
                      </a:r>
                    </a:p>
                  </a:txBody>
                  <a:tcPr marL="7826" marR="7826" marT="7826"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800" b="1" i="0" u="none" strike="noStrike">
                          <a:solidFill>
                            <a:srgbClr val="FFFFFF"/>
                          </a:solidFill>
                          <a:effectLst/>
                          <a:latin typeface="Arial" panose="020B0604020202020204" pitchFamily="34" charset="0"/>
                        </a:rPr>
                        <a:t>POSICIÓN DE PAC</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PAC NO EJECUTADO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rial" panose="020B0604020202020204" pitchFamily="34" charset="0"/>
                        </a:rPr>
                        <a:t>PAC NO EJECTADO PERMITIDO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800" b="1" i="0" u="none" strike="noStrike">
                          <a:solidFill>
                            <a:srgbClr val="FFFFFF"/>
                          </a:solidFill>
                          <a:effectLst/>
                          <a:latin typeface="Arial" panose="020B0604020202020204" pitchFamily="34" charset="0"/>
                        </a:rPr>
                        <a:t>%  EXCEDIDO FRENTE AL % PERMITIDO</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800" b="0" i="0" u="none" strike="noStrike">
                          <a:solidFill>
                            <a:srgbClr val="000000"/>
                          </a:solidFill>
                          <a:effectLst/>
                          <a:latin typeface="Arial" panose="020B0604020202020204" pitchFamily="34" charset="0"/>
                        </a:rPr>
                        <a:t> </a:t>
                      </a:r>
                    </a:p>
                  </a:txBody>
                  <a:tcPr marL="7826" marR="7826" marT="7826"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915838684"/>
                  </a:ext>
                </a:extLst>
              </a:tr>
              <a:tr h="156521">
                <a:tc>
                  <a:txBody>
                    <a:bodyPr/>
                    <a:lstStyle/>
                    <a:p>
                      <a:pPr algn="l" fontAlgn="b">
                        <a:buNone/>
                      </a:pPr>
                      <a:r>
                        <a:rPr lang="es-CO" sz="800" b="0" i="0" u="none" strike="noStrike">
                          <a:solidFill>
                            <a:srgbClr val="000000"/>
                          </a:solidFill>
                          <a:effectLst/>
                          <a:latin typeface="Arial" panose="020B0604020202020204" pitchFamily="34" charset="0"/>
                        </a:rPr>
                        <a:t> </a:t>
                      </a:r>
                    </a:p>
                  </a:txBody>
                  <a:tcPr marL="7826" marR="7826" marT="7826"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GASTOS PERSONAL</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3,00%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5,00%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rial" panose="020B0604020202020204" pitchFamily="34" charset="0"/>
                        </a:rPr>
                        <a:t>ENTIDAD CUMPLIÓ</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800" b="0" i="0" u="none" strike="noStrike">
                          <a:solidFill>
                            <a:srgbClr val="FFFFFF"/>
                          </a:solidFill>
                          <a:effectLst/>
                          <a:latin typeface="Arial" panose="020B0604020202020204" pitchFamily="34" charset="0"/>
                        </a:rPr>
                        <a:t>Entidad Cumplio</a:t>
                      </a:r>
                    </a:p>
                  </a:txBody>
                  <a:tcPr marL="7826" marR="7826" marT="7826"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20432905"/>
                  </a:ext>
                </a:extLst>
              </a:tr>
              <a:tr h="156521">
                <a:tc>
                  <a:txBody>
                    <a:bodyPr/>
                    <a:lstStyle/>
                    <a:p>
                      <a:pPr algn="l" fontAlgn="b">
                        <a:buNone/>
                      </a:pPr>
                      <a:r>
                        <a:rPr lang="es-CO" sz="800" b="0" i="0" u="none" strike="noStrike">
                          <a:solidFill>
                            <a:srgbClr val="000000"/>
                          </a:solidFill>
                          <a:effectLst/>
                          <a:latin typeface="Arial" panose="020B0604020202020204" pitchFamily="34" charset="0"/>
                        </a:rPr>
                        <a:t> </a:t>
                      </a:r>
                    </a:p>
                  </a:txBody>
                  <a:tcPr marL="7826" marR="7826" marT="7826"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GASTOS GENERALES</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0,80%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10,00%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rial" panose="020B0604020202020204" pitchFamily="34" charset="0"/>
                        </a:rPr>
                        <a:t>ENTIDAD CUMPLIÓ</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800" b="0" i="0" u="none" strike="noStrike">
                          <a:solidFill>
                            <a:srgbClr val="FFFFFF"/>
                          </a:solidFill>
                          <a:effectLst/>
                          <a:latin typeface="Arial" panose="020B0604020202020204" pitchFamily="34" charset="0"/>
                        </a:rPr>
                        <a:t>-9,4%</a:t>
                      </a:r>
                    </a:p>
                  </a:txBody>
                  <a:tcPr marL="7826" marR="7826" marT="7826"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687972798"/>
                  </a:ext>
                </a:extLst>
              </a:tr>
              <a:tr h="156521">
                <a:tc>
                  <a:txBody>
                    <a:bodyPr/>
                    <a:lstStyle/>
                    <a:p>
                      <a:pPr algn="l" fontAlgn="b">
                        <a:buNone/>
                      </a:pPr>
                      <a:r>
                        <a:rPr lang="es-CO" sz="800" b="0" i="0" u="none" strike="noStrike">
                          <a:solidFill>
                            <a:srgbClr val="000000"/>
                          </a:solidFill>
                          <a:effectLst/>
                          <a:latin typeface="Arial" panose="020B0604020202020204" pitchFamily="34" charset="0"/>
                        </a:rPr>
                        <a:t> </a:t>
                      </a:r>
                    </a:p>
                  </a:txBody>
                  <a:tcPr marL="7826" marR="7826" marT="7826"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rial" panose="020B0604020202020204" pitchFamily="34" charset="0"/>
                        </a:rPr>
                        <a:t>INVERSIÓN</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0,09%</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rial" panose="020B0604020202020204" pitchFamily="34" charset="0"/>
                        </a:rPr>
                        <a:t>10,00%</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rial" panose="020B0604020202020204" pitchFamily="34" charset="0"/>
                        </a:rPr>
                        <a:t>ENTIDAD CUMPLIÓ</a:t>
                      </a:r>
                    </a:p>
                  </a:txBody>
                  <a:tcPr marL="7826" marR="7826" marT="78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800" b="0" i="0" u="none" strike="noStrike" dirty="0">
                          <a:solidFill>
                            <a:srgbClr val="FFFFFF"/>
                          </a:solidFill>
                          <a:effectLst/>
                          <a:latin typeface="Arial" panose="020B0604020202020204" pitchFamily="34" charset="0"/>
                        </a:rPr>
                        <a:t>9,2%</a:t>
                      </a:r>
                    </a:p>
                  </a:txBody>
                  <a:tcPr marL="7826" marR="7826" marT="7826"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338410215"/>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2.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customXml/itemProps3.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7458</TotalTime>
  <Words>1836</Words>
  <Application>Microsoft Office PowerPoint</Application>
  <PresentationFormat>Panorámica</PresentationFormat>
  <Paragraphs>361</Paragraphs>
  <Slides>16</Slides>
  <Notes>4</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16</vt:i4>
      </vt:variant>
    </vt:vector>
  </HeadingPairs>
  <TitlesOfParts>
    <vt:vector size="22" baseType="lpstr">
      <vt:lpstr>Aptos Narrow</vt:lpstr>
      <vt:lpstr>Arial</vt:lpstr>
      <vt:lpstr>Nunito Sans</vt:lpstr>
      <vt:lpstr>Nunito Sans ExtraBold</vt:lpstr>
      <vt:lpstr>Times New Roman</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100</cp:revision>
  <dcterms:created xsi:type="dcterms:W3CDTF">2019-02-12T04:28:07Z</dcterms:created>
  <dcterms:modified xsi:type="dcterms:W3CDTF">2026-04-09T17:51:38Z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