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281" r:id="rId5"/>
    <p:sldId id="277" r:id="rId6"/>
    <p:sldId id="273" r:id="rId7"/>
    <p:sldId id="274" r:id="rId8"/>
    <p:sldId id="285" r:id="rId9"/>
    <p:sldId id="299" r:id="rId10"/>
    <p:sldId id="283" r:id="rId11"/>
    <p:sldId id="287" r:id="rId12"/>
    <p:sldId id="289" r:id="rId13"/>
    <p:sldId id="288" r:id="rId14"/>
    <p:sldId id="290" r:id="rId15"/>
    <p:sldId id="291" r:id="rId16"/>
    <p:sldId id="292" r:id="rId17"/>
    <p:sldId id="293" r:id="rId18"/>
    <p:sldId id="294" r:id="rId19"/>
    <p:sldId id="300" r:id="rId20"/>
    <p:sldId id="295" r:id="rId21"/>
    <p:sldId id="298" r:id="rId22"/>
    <p:sldId id="279" r:id="rId23"/>
  </p:sldIdLst>
  <p:sldSz cx="12192000" cy="6858000"/>
  <p:notesSz cx="6858000" cy="9144000"/>
  <p:embeddedFontLst>
    <p:embeddedFont>
      <p:font typeface="Aptos Narrow" panose="020B0004020202020204" pitchFamily="34" charset="0"/>
      <p:regular r:id="rId25"/>
      <p:bold r:id="rId26"/>
      <p:italic r:id="rId27"/>
      <p:boldItalic r:id="rId28"/>
    </p:embeddedFont>
    <p:embeddedFont>
      <p:font typeface="Helvetica" panose="020B0604020202020204" pitchFamily="34" charset="0"/>
      <p:regular r:id="rId29"/>
      <p:bold r:id="rId30"/>
      <p:italic r:id="rId31"/>
      <p:boldItalic r:id="rId32"/>
    </p:embeddedFont>
    <p:embeddedFont>
      <p:font typeface="Nunito Sans" pitchFamily="2" charset="0"/>
      <p:regular r:id="rId33"/>
      <p:bold r:id="rId34"/>
      <p:italic r:id="rId35"/>
      <p:boldItalic r:id="rId36"/>
    </p:embeddedFont>
    <p:embeddedFont>
      <p:font typeface="Nunito Sans ExtraBold" pitchFamily="2" charset="0"/>
      <p:bold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84FEB-159B-46FD-B2A9-608C5889BC4A}" v="69" dt="2026-01-19T19:14:32.65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023" autoAdjust="0"/>
  </p:normalViewPr>
  <p:slideViewPr>
    <p:cSldViewPr snapToGrid="0">
      <p:cViewPr varScale="1">
        <p:scale>
          <a:sx n="91" d="100"/>
          <a:sy n="91" d="100"/>
        </p:scale>
        <p:origin x="590" y="29"/>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Lucero Hernández Martinez" userId="d16621fd-296d-4f9d-ab44-ced30efccfe3" providerId="ADAL" clId="{A121099B-A320-4F02-B4FE-FBA95AA6292C}"/>
    <pc:docChg chg="undo redo custSel addSld modSld sldOrd">
      <pc:chgData name="Astrid Lucero Hernández Martinez" userId="d16621fd-296d-4f9d-ab44-ced30efccfe3" providerId="ADAL" clId="{A121099B-A320-4F02-B4FE-FBA95AA6292C}" dt="2026-01-21T20:30:11.675" v="4773" actId="20577"/>
      <pc:docMkLst>
        <pc:docMk/>
      </pc:docMkLst>
      <pc:sldChg chg="addSp modSp mod">
        <pc:chgData name="Astrid Lucero Hernández Martinez" userId="d16621fd-296d-4f9d-ab44-ced30efccfe3" providerId="ADAL" clId="{A121099B-A320-4F02-B4FE-FBA95AA6292C}" dt="2026-01-19T19:10:26.741" v="4744" actId="1076"/>
        <pc:sldMkLst>
          <pc:docMk/>
          <pc:sldMk cId="178122350" sldId="273"/>
        </pc:sldMkLst>
        <pc:spChg chg="mod">
          <ac:chgData name="Astrid Lucero Hernández Martinez" userId="d16621fd-296d-4f9d-ab44-ced30efccfe3" providerId="ADAL" clId="{A121099B-A320-4F02-B4FE-FBA95AA6292C}" dt="2026-01-19T19:09:00.717" v="4730" actId="20577"/>
          <ac:spMkLst>
            <pc:docMk/>
            <pc:sldMk cId="178122350" sldId="273"/>
            <ac:spMk id="13" creationId="{46DE40C5-BE94-9C00-05A4-970D7C5E3DAE}"/>
          </ac:spMkLst>
        </pc:spChg>
        <pc:spChg chg="mod">
          <ac:chgData name="Astrid Lucero Hernández Martinez" userId="d16621fd-296d-4f9d-ab44-ced30efccfe3" providerId="ADAL" clId="{A121099B-A320-4F02-B4FE-FBA95AA6292C}" dt="2026-01-19T19:08:42.564" v="4722"/>
          <ac:spMkLst>
            <pc:docMk/>
            <pc:sldMk cId="178122350" sldId="273"/>
            <ac:spMk id="22" creationId="{19653730-894B-C602-DBB2-6AA1D1477430}"/>
          </ac:spMkLst>
        </pc:spChg>
        <pc:spChg chg="mod">
          <ac:chgData name="Astrid Lucero Hernández Martinez" userId="d16621fd-296d-4f9d-ab44-ced30efccfe3" providerId="ADAL" clId="{A121099B-A320-4F02-B4FE-FBA95AA6292C}" dt="2026-01-19T19:08:42.564" v="4722"/>
          <ac:spMkLst>
            <pc:docMk/>
            <pc:sldMk cId="178122350" sldId="273"/>
            <ac:spMk id="23" creationId="{CE595CC2-68B0-F9B0-181C-226545ED35EA}"/>
          </ac:spMkLst>
        </pc:spChg>
        <pc:spChg chg="mod">
          <ac:chgData name="Astrid Lucero Hernández Martinez" userId="d16621fd-296d-4f9d-ab44-ced30efccfe3" providerId="ADAL" clId="{A121099B-A320-4F02-B4FE-FBA95AA6292C}" dt="2026-01-19T19:09:03.806" v="4732" actId="20577"/>
          <ac:spMkLst>
            <pc:docMk/>
            <pc:sldMk cId="178122350" sldId="273"/>
            <ac:spMk id="24" creationId="{5D9D62EB-4BE8-EBEA-6E63-20CD74AD543B}"/>
          </ac:spMkLst>
        </pc:spChg>
        <pc:grpChg chg="mod">
          <ac:chgData name="Astrid Lucero Hernández Martinez" userId="d16621fd-296d-4f9d-ab44-ced30efccfe3" providerId="ADAL" clId="{A121099B-A320-4F02-B4FE-FBA95AA6292C}" dt="2026-01-19T19:10:20.486" v="4743" actId="1076"/>
          <ac:grpSpMkLst>
            <pc:docMk/>
            <pc:sldMk cId="178122350" sldId="273"/>
            <ac:grpSpMk id="3" creationId="{0FA9C982-7295-5468-06E5-DF2C7254F148}"/>
          </ac:grpSpMkLst>
        </pc:grpChg>
        <pc:grpChg chg="mod">
          <ac:chgData name="Astrid Lucero Hernández Martinez" userId="d16621fd-296d-4f9d-ab44-ced30efccfe3" providerId="ADAL" clId="{A121099B-A320-4F02-B4FE-FBA95AA6292C}" dt="2026-01-19T19:09:35.298" v="4738" actId="1076"/>
          <ac:grpSpMkLst>
            <pc:docMk/>
            <pc:sldMk cId="178122350" sldId="273"/>
            <ac:grpSpMk id="8" creationId="{5CA4535B-20E1-4E2F-B7F0-C7A8C94A2354}"/>
          </ac:grpSpMkLst>
        </pc:grpChg>
        <pc:grpChg chg="mod">
          <ac:chgData name="Astrid Lucero Hernández Martinez" userId="d16621fd-296d-4f9d-ab44-ced30efccfe3" providerId="ADAL" clId="{A121099B-A320-4F02-B4FE-FBA95AA6292C}" dt="2026-01-19T19:10:26.741" v="4744" actId="1076"/>
          <ac:grpSpMkLst>
            <pc:docMk/>
            <pc:sldMk cId="178122350" sldId="273"/>
            <ac:grpSpMk id="12" creationId="{711B471D-9BEC-4ECF-6430-4906BFF8C539}"/>
          </ac:grpSpMkLst>
        </pc:grpChg>
        <pc:grpChg chg="mod">
          <ac:chgData name="Astrid Lucero Hernández Martinez" userId="d16621fd-296d-4f9d-ab44-ced30efccfe3" providerId="ADAL" clId="{A121099B-A320-4F02-B4FE-FBA95AA6292C}" dt="2026-01-19T19:09:24.878" v="4735" actId="1076"/>
          <ac:grpSpMkLst>
            <pc:docMk/>
            <pc:sldMk cId="178122350" sldId="273"/>
            <ac:grpSpMk id="16" creationId="{73FFA8BF-5B0F-1B1E-7B19-557D7EE22485}"/>
          </ac:grpSpMkLst>
        </pc:grpChg>
        <pc:grpChg chg="add mod">
          <ac:chgData name="Astrid Lucero Hernández Martinez" userId="d16621fd-296d-4f9d-ab44-ced30efccfe3" providerId="ADAL" clId="{A121099B-A320-4F02-B4FE-FBA95AA6292C}" dt="2026-01-19T19:09:53.506" v="4739" actId="1076"/>
          <ac:grpSpMkLst>
            <pc:docMk/>
            <pc:sldMk cId="178122350" sldId="273"/>
            <ac:grpSpMk id="21" creationId="{9DE9F37E-48F7-BA4A-7997-B18EC7164CD2}"/>
          </ac:grpSpMkLst>
        </pc:grpChg>
        <pc:grpChg chg="mod">
          <ac:chgData name="Astrid Lucero Hernández Martinez" userId="d16621fd-296d-4f9d-ab44-ced30efccfe3" providerId="ADAL" clId="{A121099B-A320-4F02-B4FE-FBA95AA6292C}" dt="2026-01-19T19:09:16.090" v="4734" actId="14100"/>
          <ac:grpSpMkLst>
            <pc:docMk/>
            <pc:sldMk cId="178122350" sldId="273"/>
            <ac:grpSpMk id="32" creationId="{C27503A4-BC0C-E2FF-3475-0CC6FEBB0A92}"/>
          </ac:grpSpMkLst>
        </pc:grpChg>
        <pc:grpChg chg="mod">
          <ac:chgData name="Astrid Lucero Hernández Martinez" userId="d16621fd-296d-4f9d-ab44-ced30efccfe3" providerId="ADAL" clId="{A121099B-A320-4F02-B4FE-FBA95AA6292C}" dt="2026-01-19T19:10:05.853" v="4741" actId="1076"/>
          <ac:grpSpMkLst>
            <pc:docMk/>
            <pc:sldMk cId="178122350" sldId="273"/>
            <ac:grpSpMk id="33" creationId="{E165B45E-4D6A-A219-9551-7D909ECA6777}"/>
          </ac:grpSpMkLst>
        </pc:grpChg>
        <pc:grpChg chg="mod">
          <ac:chgData name="Astrid Lucero Hernández Martinez" userId="d16621fd-296d-4f9d-ab44-ced30efccfe3" providerId="ADAL" clId="{A121099B-A320-4F02-B4FE-FBA95AA6292C}" dt="2026-01-19T19:10:13.958" v="4742" actId="1076"/>
          <ac:grpSpMkLst>
            <pc:docMk/>
            <pc:sldMk cId="178122350" sldId="273"/>
            <ac:grpSpMk id="37" creationId="{DCDBC53B-7398-8C4F-72CF-13A2B6B19391}"/>
          </ac:grpSpMkLst>
        </pc:grpChg>
        <pc:grpChg chg="mod">
          <ac:chgData name="Astrid Lucero Hernández Martinez" userId="d16621fd-296d-4f9d-ab44-ced30efccfe3" providerId="ADAL" clId="{A121099B-A320-4F02-B4FE-FBA95AA6292C}" dt="2026-01-19T19:09:58.642" v="4740" actId="1076"/>
          <ac:grpSpMkLst>
            <pc:docMk/>
            <pc:sldMk cId="178122350" sldId="273"/>
            <ac:grpSpMk id="41" creationId="{C1202C54-29BA-AEEA-117F-D7A1C28B8F9D}"/>
          </ac:grpSpMkLst>
        </pc:grpChg>
        <pc:grpChg chg="mod">
          <ac:chgData name="Astrid Lucero Hernández Martinez" userId="d16621fd-296d-4f9d-ab44-ced30efccfe3" providerId="ADAL" clId="{A121099B-A320-4F02-B4FE-FBA95AA6292C}" dt="2026-01-19T19:09:27.570" v="4736" actId="1076"/>
          <ac:grpSpMkLst>
            <pc:docMk/>
            <pc:sldMk cId="178122350" sldId="273"/>
            <ac:grpSpMk id="45" creationId="{8D42C753-DA20-812B-9C5A-80481105BD37}"/>
          </ac:grpSpMkLst>
        </pc:grpChg>
        <pc:grpChg chg="mod">
          <ac:chgData name="Astrid Lucero Hernández Martinez" userId="d16621fd-296d-4f9d-ab44-ced30efccfe3" providerId="ADAL" clId="{A121099B-A320-4F02-B4FE-FBA95AA6292C}" dt="2026-01-19T19:09:30.409" v="4737" actId="1076"/>
          <ac:grpSpMkLst>
            <pc:docMk/>
            <pc:sldMk cId="178122350" sldId="273"/>
            <ac:grpSpMk id="49" creationId="{07289843-464E-5CF9-903B-5E462358D3F4}"/>
          </ac:grpSpMkLst>
        </pc:grpChg>
      </pc:sldChg>
      <pc:sldChg chg="modSp mod">
        <pc:chgData name="Astrid Lucero Hernández Martinez" userId="d16621fd-296d-4f9d-ab44-ced30efccfe3" providerId="ADAL" clId="{A121099B-A320-4F02-B4FE-FBA95AA6292C}" dt="2026-01-19T17:29:10.268" v="2811" actId="20577"/>
        <pc:sldMkLst>
          <pc:docMk/>
          <pc:sldMk cId="1610350232" sldId="277"/>
        </pc:sldMkLst>
        <pc:spChg chg="mod">
          <ac:chgData name="Astrid Lucero Hernández Martinez" userId="d16621fd-296d-4f9d-ab44-ced30efccfe3" providerId="ADAL" clId="{A121099B-A320-4F02-B4FE-FBA95AA6292C}" dt="2026-01-19T17:29:10.268" v="2811" actId="20577"/>
          <ac:spMkLst>
            <pc:docMk/>
            <pc:sldMk cId="1610350232" sldId="277"/>
            <ac:spMk id="6" creationId="{B2F2D106-82B9-0335-7236-4CF3863660F7}"/>
          </ac:spMkLst>
        </pc:spChg>
      </pc:sldChg>
      <pc:sldChg chg="addSp delSp modSp mod">
        <pc:chgData name="Astrid Lucero Hernández Martinez" userId="d16621fd-296d-4f9d-ab44-ced30efccfe3" providerId="ADAL" clId="{A121099B-A320-4F02-B4FE-FBA95AA6292C}" dt="2026-01-19T18:14:40.694" v="3734" actId="20577"/>
        <pc:sldMkLst>
          <pc:docMk/>
          <pc:sldMk cId="3827677764" sldId="283"/>
        </pc:sldMkLst>
        <pc:spChg chg="mod">
          <ac:chgData name="Astrid Lucero Hernández Martinez" userId="d16621fd-296d-4f9d-ab44-ced30efccfe3" providerId="ADAL" clId="{A121099B-A320-4F02-B4FE-FBA95AA6292C}" dt="2026-01-19T17:45:03.710" v="2915" actId="1076"/>
          <ac:spMkLst>
            <pc:docMk/>
            <pc:sldMk cId="3827677764" sldId="283"/>
            <ac:spMk id="5" creationId="{1B82EB21-B619-F070-3EA1-261B4FC73123}"/>
          </ac:spMkLst>
        </pc:spChg>
        <pc:spChg chg="mod">
          <ac:chgData name="Astrid Lucero Hernández Martinez" userId="d16621fd-296d-4f9d-ab44-ced30efccfe3" providerId="ADAL" clId="{A121099B-A320-4F02-B4FE-FBA95AA6292C}" dt="2026-01-19T18:14:40.694" v="3734" actId="20577"/>
          <ac:spMkLst>
            <pc:docMk/>
            <pc:sldMk cId="3827677764" sldId="283"/>
            <ac:spMk id="19" creationId="{F3B3F893-37EB-1B24-5F58-30A8CB7927B3}"/>
          </ac:spMkLst>
        </pc:spChg>
        <pc:picChg chg="add mod">
          <ac:chgData name="Astrid Lucero Hernández Martinez" userId="d16621fd-296d-4f9d-ab44-ced30efccfe3" providerId="ADAL" clId="{A121099B-A320-4F02-B4FE-FBA95AA6292C}" dt="2026-01-19T17:44:57.832" v="2914" actId="1076"/>
          <ac:picMkLst>
            <pc:docMk/>
            <pc:sldMk cId="3827677764" sldId="283"/>
            <ac:picMk id="4" creationId="{001CB275-33BC-8E81-D1A4-459863346B5E}"/>
          </ac:picMkLst>
        </pc:picChg>
        <pc:picChg chg="mod">
          <ac:chgData name="Astrid Lucero Hernández Martinez" userId="d16621fd-296d-4f9d-ab44-ced30efccfe3" providerId="ADAL" clId="{A121099B-A320-4F02-B4FE-FBA95AA6292C}" dt="2026-01-19T18:00:16.036" v="3260" actId="1076"/>
          <ac:picMkLst>
            <pc:docMk/>
            <pc:sldMk cId="3827677764" sldId="283"/>
            <ac:picMk id="15" creationId="{BE1BAB8A-9B20-89B8-192A-FB911D98956E}"/>
          </ac:picMkLst>
        </pc:picChg>
      </pc:sldChg>
      <pc:sldChg chg="addSp delSp modSp mod">
        <pc:chgData name="Astrid Lucero Hernández Martinez" userId="d16621fd-296d-4f9d-ab44-ced30efccfe3" providerId="ADAL" clId="{A121099B-A320-4F02-B4FE-FBA95AA6292C}" dt="2026-01-19T17:33:20.341" v="2862" actId="20577"/>
        <pc:sldMkLst>
          <pc:docMk/>
          <pc:sldMk cId="2284358386" sldId="285"/>
        </pc:sldMkLst>
        <pc:spChg chg="mod">
          <ac:chgData name="Astrid Lucero Hernández Martinez" userId="d16621fd-296d-4f9d-ab44-ced30efccfe3" providerId="ADAL" clId="{A121099B-A320-4F02-B4FE-FBA95AA6292C}" dt="2026-01-19T17:33:20.341" v="2862" actId="20577"/>
          <ac:spMkLst>
            <pc:docMk/>
            <pc:sldMk cId="2284358386" sldId="285"/>
            <ac:spMk id="5" creationId="{4A250405-93B5-B986-98C3-DB903B6A74C9}"/>
          </ac:spMkLst>
        </pc:spChg>
        <pc:graphicFrameChg chg="add mod modGraphic">
          <ac:chgData name="Astrid Lucero Hernández Martinez" userId="d16621fd-296d-4f9d-ab44-ced30efccfe3" providerId="ADAL" clId="{A121099B-A320-4F02-B4FE-FBA95AA6292C}" dt="2026-01-19T17:30:45.922" v="2817" actId="14100"/>
          <ac:graphicFrameMkLst>
            <pc:docMk/>
            <pc:sldMk cId="2284358386" sldId="285"/>
            <ac:graphicFrameMk id="4" creationId="{23B7956D-A668-5594-E5D6-20C52BC42588}"/>
          </ac:graphicFrameMkLst>
        </pc:graphicFrameChg>
        <pc:graphicFrameChg chg="add mod">
          <ac:chgData name="Astrid Lucero Hernández Martinez" userId="d16621fd-296d-4f9d-ab44-ced30efccfe3" providerId="ADAL" clId="{A121099B-A320-4F02-B4FE-FBA95AA6292C}" dt="2026-01-19T17:31:55.716" v="2821" actId="1076"/>
          <ac:graphicFrameMkLst>
            <pc:docMk/>
            <pc:sldMk cId="2284358386" sldId="285"/>
            <ac:graphicFrameMk id="11" creationId="{9E9F6505-97D4-CE97-F425-7DA11D7A9D84}"/>
          </ac:graphicFrameMkLst>
        </pc:graphicFrameChg>
      </pc:sldChg>
      <pc:sldChg chg="addSp delSp modSp mod">
        <pc:chgData name="Astrid Lucero Hernández Martinez" userId="d16621fd-296d-4f9d-ab44-ced30efccfe3" providerId="ADAL" clId="{A121099B-A320-4F02-B4FE-FBA95AA6292C}" dt="2026-01-19T18:16:01.413" v="3780" actId="20577"/>
        <pc:sldMkLst>
          <pc:docMk/>
          <pc:sldMk cId="649828499" sldId="287"/>
        </pc:sldMkLst>
        <pc:spChg chg="mod">
          <ac:chgData name="Astrid Lucero Hernández Martinez" userId="d16621fd-296d-4f9d-ab44-ced30efccfe3" providerId="ADAL" clId="{A121099B-A320-4F02-B4FE-FBA95AA6292C}" dt="2026-01-19T18:16:01.413" v="3780" actId="20577"/>
          <ac:spMkLst>
            <pc:docMk/>
            <pc:sldMk cId="649828499" sldId="287"/>
            <ac:spMk id="3" creationId="{69C1B9E4-D195-AAF8-CFF3-32E283E11CC5}"/>
          </ac:spMkLst>
        </pc:spChg>
        <pc:spChg chg="mod">
          <ac:chgData name="Astrid Lucero Hernández Martinez" userId="d16621fd-296d-4f9d-ab44-ced30efccfe3" providerId="ADAL" clId="{A121099B-A320-4F02-B4FE-FBA95AA6292C}" dt="2026-01-19T18:00:35.629" v="3266" actId="1076"/>
          <ac:spMkLst>
            <pc:docMk/>
            <pc:sldMk cId="649828499" sldId="287"/>
            <ac:spMk id="4" creationId="{0DF0829C-0E2B-4497-C2AA-0FC23BCAFE7B}"/>
          </ac:spMkLst>
        </pc:spChg>
        <pc:picChg chg="add mod">
          <ac:chgData name="Astrid Lucero Hernández Martinez" userId="d16621fd-296d-4f9d-ab44-ced30efccfe3" providerId="ADAL" clId="{A121099B-A320-4F02-B4FE-FBA95AA6292C}" dt="2026-01-19T18:01:44.237" v="3273" actId="1076"/>
          <ac:picMkLst>
            <pc:docMk/>
            <pc:sldMk cId="649828499" sldId="287"/>
            <ac:picMk id="6" creationId="{CD7F3CDC-2EAA-FEB2-2893-B48D82E2921D}"/>
          </ac:picMkLst>
        </pc:picChg>
      </pc:sldChg>
      <pc:sldChg chg="addSp delSp modSp mod">
        <pc:chgData name="Astrid Lucero Hernández Martinez" userId="d16621fd-296d-4f9d-ab44-ced30efccfe3" providerId="ADAL" clId="{A121099B-A320-4F02-B4FE-FBA95AA6292C}" dt="2026-01-19T18:35:15.486" v="3886" actId="20577"/>
        <pc:sldMkLst>
          <pc:docMk/>
          <pc:sldMk cId="756526457" sldId="288"/>
        </pc:sldMkLst>
        <pc:spChg chg="mod">
          <ac:chgData name="Astrid Lucero Hernández Martinez" userId="d16621fd-296d-4f9d-ab44-ced30efccfe3" providerId="ADAL" clId="{A121099B-A320-4F02-B4FE-FBA95AA6292C}" dt="2026-01-19T18:35:15.486" v="3886" actId="20577"/>
          <ac:spMkLst>
            <pc:docMk/>
            <pc:sldMk cId="756526457" sldId="288"/>
            <ac:spMk id="4" creationId="{B1C022A3-BBCF-B714-4581-99F248C821BE}"/>
          </ac:spMkLst>
        </pc:spChg>
        <pc:picChg chg="add mod">
          <ac:chgData name="Astrid Lucero Hernández Martinez" userId="d16621fd-296d-4f9d-ab44-ced30efccfe3" providerId="ADAL" clId="{A121099B-A320-4F02-B4FE-FBA95AA6292C}" dt="2026-01-19T18:26:52.100" v="3828" actId="1076"/>
          <ac:picMkLst>
            <pc:docMk/>
            <pc:sldMk cId="756526457" sldId="288"/>
            <ac:picMk id="5" creationId="{8BBC0EA8-5324-096E-B588-3CB53562A55D}"/>
          </ac:picMkLst>
        </pc:picChg>
      </pc:sldChg>
      <pc:sldChg chg="addSp delSp modSp mod">
        <pc:chgData name="Astrid Lucero Hernández Martinez" userId="d16621fd-296d-4f9d-ab44-ced30efccfe3" providerId="ADAL" clId="{A121099B-A320-4F02-B4FE-FBA95AA6292C}" dt="2026-01-19T18:25:53.435" v="3821" actId="14100"/>
        <pc:sldMkLst>
          <pc:docMk/>
          <pc:sldMk cId="1850455820" sldId="289"/>
        </pc:sldMkLst>
        <pc:spChg chg="mod">
          <ac:chgData name="Astrid Lucero Hernández Martinez" userId="d16621fd-296d-4f9d-ab44-ced30efccfe3" providerId="ADAL" clId="{A121099B-A320-4F02-B4FE-FBA95AA6292C}" dt="2026-01-19T18:25:53.435" v="3821" actId="14100"/>
          <ac:spMkLst>
            <pc:docMk/>
            <pc:sldMk cId="1850455820" sldId="289"/>
            <ac:spMk id="3" creationId="{63F3E368-E78D-4B31-F5C8-49060C3AF8A5}"/>
          </ac:spMkLst>
        </pc:spChg>
        <pc:spChg chg="mod">
          <ac:chgData name="Astrid Lucero Hernández Martinez" userId="d16621fd-296d-4f9d-ab44-ced30efccfe3" providerId="ADAL" clId="{A121099B-A320-4F02-B4FE-FBA95AA6292C}" dt="2026-01-19T18:22:20.153" v="3788" actId="1076"/>
          <ac:spMkLst>
            <pc:docMk/>
            <pc:sldMk cId="1850455820" sldId="289"/>
            <ac:spMk id="4" creationId="{C986F3B3-92AF-2F6B-D6BA-3BD236912AB7}"/>
          </ac:spMkLst>
        </pc:spChg>
        <pc:picChg chg="add mod">
          <ac:chgData name="Astrid Lucero Hernández Martinez" userId="d16621fd-296d-4f9d-ab44-ced30efccfe3" providerId="ADAL" clId="{A121099B-A320-4F02-B4FE-FBA95AA6292C}" dt="2026-01-19T18:22:16.328" v="3787" actId="1076"/>
          <ac:picMkLst>
            <pc:docMk/>
            <pc:sldMk cId="1850455820" sldId="289"/>
            <ac:picMk id="6" creationId="{E30A50BF-8617-6B3E-0AE8-E5AACB719E63}"/>
          </ac:picMkLst>
        </pc:picChg>
      </pc:sldChg>
      <pc:sldChg chg="addSp delSp modSp mod">
        <pc:chgData name="Astrid Lucero Hernández Martinez" userId="d16621fd-296d-4f9d-ab44-ced30efccfe3" providerId="ADAL" clId="{A121099B-A320-4F02-B4FE-FBA95AA6292C}" dt="2026-01-19T18:41:15.999" v="3926" actId="20577"/>
        <pc:sldMkLst>
          <pc:docMk/>
          <pc:sldMk cId="2123245595" sldId="290"/>
        </pc:sldMkLst>
        <pc:spChg chg="mod">
          <ac:chgData name="Astrid Lucero Hernández Martinez" userId="d16621fd-296d-4f9d-ab44-ced30efccfe3" providerId="ADAL" clId="{A121099B-A320-4F02-B4FE-FBA95AA6292C}" dt="2026-01-19T18:41:15.999" v="3926" actId="20577"/>
          <ac:spMkLst>
            <pc:docMk/>
            <pc:sldMk cId="2123245595" sldId="290"/>
            <ac:spMk id="4" creationId="{B60B00F2-B004-95E3-9D76-F664C7D6A801}"/>
          </ac:spMkLst>
        </pc:spChg>
        <pc:picChg chg="add mod">
          <ac:chgData name="Astrid Lucero Hernández Martinez" userId="d16621fd-296d-4f9d-ab44-ced30efccfe3" providerId="ADAL" clId="{A121099B-A320-4F02-B4FE-FBA95AA6292C}" dt="2026-01-19T18:34:02.076" v="3869" actId="1076"/>
          <ac:picMkLst>
            <pc:docMk/>
            <pc:sldMk cId="2123245595" sldId="290"/>
            <ac:picMk id="6" creationId="{ACAA5CE2-E628-4550-F125-427CAD20F558}"/>
          </ac:picMkLst>
        </pc:picChg>
      </pc:sldChg>
      <pc:sldChg chg="addSp delSp modSp mod">
        <pc:chgData name="Astrid Lucero Hernández Martinez" userId="d16621fd-296d-4f9d-ab44-ced30efccfe3" providerId="ADAL" clId="{A121099B-A320-4F02-B4FE-FBA95AA6292C}" dt="2026-01-19T18:42:55.536" v="3943" actId="14100"/>
        <pc:sldMkLst>
          <pc:docMk/>
          <pc:sldMk cId="244336464" sldId="291"/>
        </pc:sldMkLst>
        <pc:spChg chg="mod">
          <ac:chgData name="Astrid Lucero Hernández Martinez" userId="d16621fd-296d-4f9d-ab44-ced30efccfe3" providerId="ADAL" clId="{A121099B-A320-4F02-B4FE-FBA95AA6292C}" dt="2026-01-19T18:42:55.536" v="3943" actId="14100"/>
          <ac:spMkLst>
            <pc:docMk/>
            <pc:sldMk cId="244336464" sldId="291"/>
            <ac:spMk id="6" creationId="{6EC5BA0C-330A-F4A3-F3A6-0E1DC232D869}"/>
          </ac:spMkLst>
        </pc:spChg>
        <pc:picChg chg="add mod">
          <ac:chgData name="Astrid Lucero Hernández Martinez" userId="d16621fd-296d-4f9d-ab44-ced30efccfe3" providerId="ADAL" clId="{A121099B-A320-4F02-B4FE-FBA95AA6292C}" dt="2026-01-19T18:39:26.997" v="3904" actId="1076"/>
          <ac:picMkLst>
            <pc:docMk/>
            <pc:sldMk cId="244336464" sldId="291"/>
            <ac:picMk id="4" creationId="{5AE198D6-F5C4-9537-6022-8761FED1DE38}"/>
          </ac:picMkLst>
        </pc:picChg>
      </pc:sldChg>
      <pc:sldChg chg="addSp delSp modSp mod">
        <pc:chgData name="Astrid Lucero Hernández Martinez" userId="d16621fd-296d-4f9d-ab44-ced30efccfe3" providerId="ADAL" clId="{A121099B-A320-4F02-B4FE-FBA95AA6292C}" dt="2026-01-19T18:44:36.009" v="3974" actId="14734"/>
        <pc:sldMkLst>
          <pc:docMk/>
          <pc:sldMk cId="1883064273" sldId="292"/>
        </pc:sldMkLst>
        <pc:graphicFrameChg chg="add mod modGraphic">
          <ac:chgData name="Astrid Lucero Hernández Martinez" userId="d16621fd-296d-4f9d-ab44-ced30efccfe3" providerId="ADAL" clId="{A121099B-A320-4F02-B4FE-FBA95AA6292C}" dt="2026-01-19T18:44:36.009" v="3974" actId="14734"/>
          <ac:graphicFrameMkLst>
            <pc:docMk/>
            <pc:sldMk cId="1883064273" sldId="292"/>
            <ac:graphicFrameMk id="4" creationId="{56FE9E90-4F4E-0B78-61A3-5E1319751C95}"/>
          </ac:graphicFrameMkLst>
        </pc:graphicFrameChg>
      </pc:sldChg>
      <pc:sldChg chg="addSp delSp modSp mod">
        <pc:chgData name="Astrid Lucero Hernández Martinez" userId="d16621fd-296d-4f9d-ab44-ced30efccfe3" providerId="ADAL" clId="{A121099B-A320-4F02-B4FE-FBA95AA6292C}" dt="2026-01-19T18:52:21.927" v="4249" actId="1076"/>
        <pc:sldMkLst>
          <pc:docMk/>
          <pc:sldMk cId="300037228" sldId="293"/>
        </pc:sldMkLst>
        <pc:spChg chg="mod">
          <ac:chgData name="Astrid Lucero Hernández Martinez" userId="d16621fd-296d-4f9d-ab44-ced30efccfe3" providerId="ADAL" clId="{A121099B-A320-4F02-B4FE-FBA95AA6292C}" dt="2026-01-19T18:48:11.766" v="4245" actId="1076"/>
          <ac:spMkLst>
            <pc:docMk/>
            <pc:sldMk cId="300037228" sldId="293"/>
            <ac:spMk id="6" creationId="{46C12128-4BD9-5A86-E69A-27C5F5D9CD1B}"/>
          </ac:spMkLst>
        </pc:spChg>
        <pc:graphicFrameChg chg="add mod">
          <ac:chgData name="Astrid Lucero Hernández Martinez" userId="d16621fd-296d-4f9d-ab44-ced30efccfe3" providerId="ADAL" clId="{A121099B-A320-4F02-B4FE-FBA95AA6292C}" dt="2026-01-19T18:52:21.927" v="4249" actId="1076"/>
          <ac:graphicFrameMkLst>
            <pc:docMk/>
            <pc:sldMk cId="300037228" sldId="293"/>
            <ac:graphicFrameMk id="9" creationId="{52CD9ABA-5EC6-4BEC-790A-4E527C441232}"/>
          </ac:graphicFrameMkLst>
        </pc:graphicFrameChg>
      </pc:sldChg>
      <pc:sldChg chg="addSp delSp modSp mod">
        <pc:chgData name="Astrid Lucero Hernández Martinez" userId="d16621fd-296d-4f9d-ab44-ced30efccfe3" providerId="ADAL" clId="{A121099B-A320-4F02-B4FE-FBA95AA6292C}" dt="2026-01-19T18:57:57.896" v="4359" actId="14100"/>
        <pc:sldMkLst>
          <pc:docMk/>
          <pc:sldMk cId="1613795287" sldId="294"/>
        </pc:sldMkLst>
        <pc:spChg chg="mod">
          <ac:chgData name="Astrid Lucero Hernández Martinez" userId="d16621fd-296d-4f9d-ab44-ced30efccfe3" providerId="ADAL" clId="{A121099B-A320-4F02-B4FE-FBA95AA6292C}" dt="2026-01-19T18:57:57.896" v="4359" actId="14100"/>
          <ac:spMkLst>
            <pc:docMk/>
            <pc:sldMk cId="1613795287" sldId="294"/>
            <ac:spMk id="7" creationId="{C555F12D-B2B0-B43C-CA4D-8BD102C1BB5F}"/>
          </ac:spMkLst>
        </pc:spChg>
        <pc:graphicFrameChg chg="add mod modGraphic">
          <ac:chgData name="Astrid Lucero Hernández Martinez" userId="d16621fd-296d-4f9d-ab44-ced30efccfe3" providerId="ADAL" clId="{A121099B-A320-4F02-B4FE-FBA95AA6292C}" dt="2026-01-19T18:55:23.189" v="4280" actId="1076"/>
          <ac:graphicFrameMkLst>
            <pc:docMk/>
            <pc:sldMk cId="1613795287" sldId="294"/>
            <ac:graphicFrameMk id="4" creationId="{9CE0F0C9-6325-2460-E219-B13C6E640424}"/>
          </ac:graphicFrameMkLst>
        </pc:graphicFrameChg>
      </pc:sldChg>
      <pc:sldChg chg="addSp delSp modSp mod ord">
        <pc:chgData name="Astrid Lucero Hernández Martinez" userId="d16621fd-296d-4f9d-ab44-ced30efccfe3" providerId="ADAL" clId="{A121099B-A320-4F02-B4FE-FBA95AA6292C}" dt="2026-01-21T20:30:11.675" v="4773" actId="20577"/>
        <pc:sldMkLst>
          <pc:docMk/>
          <pc:sldMk cId="4239758551" sldId="295"/>
        </pc:sldMkLst>
        <pc:spChg chg="mod">
          <ac:chgData name="Astrid Lucero Hernández Martinez" userId="d16621fd-296d-4f9d-ab44-ced30efccfe3" providerId="ADAL" clId="{A121099B-A320-4F02-B4FE-FBA95AA6292C}" dt="2026-01-21T20:30:11.675" v="4773" actId="20577"/>
          <ac:spMkLst>
            <pc:docMk/>
            <pc:sldMk cId="4239758551" sldId="295"/>
            <ac:spMk id="8" creationId="{EB293C93-0E28-01A1-54AB-150DF9E794F5}"/>
          </ac:spMkLst>
        </pc:spChg>
        <pc:spChg chg="mod">
          <ac:chgData name="Astrid Lucero Hernández Martinez" userId="d16621fd-296d-4f9d-ab44-ced30efccfe3" providerId="ADAL" clId="{A121099B-A320-4F02-B4FE-FBA95AA6292C}" dt="2026-01-19T19:07:40.196" v="4713" actId="20577"/>
          <ac:spMkLst>
            <pc:docMk/>
            <pc:sldMk cId="4239758551" sldId="295"/>
            <ac:spMk id="17" creationId="{34A696FD-3857-C3E9-DB95-2A8D050319EF}"/>
          </ac:spMkLst>
        </pc:spChg>
        <pc:graphicFrameChg chg="add mod modGraphic">
          <ac:chgData name="Astrid Lucero Hernández Martinez" userId="d16621fd-296d-4f9d-ab44-ced30efccfe3" providerId="ADAL" clId="{A121099B-A320-4F02-B4FE-FBA95AA6292C}" dt="2026-01-19T19:06:59.956" v="4709" actId="14100"/>
          <ac:graphicFrameMkLst>
            <pc:docMk/>
            <pc:sldMk cId="4239758551" sldId="295"/>
            <ac:graphicFrameMk id="3" creationId="{857FCD75-2A90-A53F-2723-4825E2EC1AF7}"/>
          </ac:graphicFrameMkLst>
        </pc:graphicFrameChg>
      </pc:sldChg>
      <pc:sldChg chg="addSp delSp modSp mod">
        <pc:chgData name="Astrid Lucero Hernández Martinez" userId="d16621fd-296d-4f9d-ab44-ced30efccfe3" providerId="ADAL" clId="{A121099B-A320-4F02-B4FE-FBA95AA6292C}" dt="2026-01-19T19:15:42.466" v="4767" actId="1076"/>
        <pc:sldMkLst>
          <pc:docMk/>
          <pc:sldMk cId="2129439834" sldId="298"/>
        </pc:sldMkLst>
        <pc:spChg chg="mod">
          <ac:chgData name="Astrid Lucero Hernández Martinez" userId="d16621fd-296d-4f9d-ab44-ced30efccfe3" providerId="ADAL" clId="{A121099B-A320-4F02-B4FE-FBA95AA6292C}" dt="2026-01-19T19:15:42.466" v="4767" actId="1076"/>
          <ac:spMkLst>
            <pc:docMk/>
            <pc:sldMk cId="2129439834" sldId="298"/>
            <ac:spMk id="5" creationId="{95D17324-42C8-DFE4-A6B1-731434215693}"/>
          </ac:spMkLst>
        </pc:spChg>
        <pc:spChg chg="mod">
          <ac:chgData name="Astrid Lucero Hernández Martinez" userId="d16621fd-296d-4f9d-ab44-ced30efccfe3" providerId="ADAL" clId="{A121099B-A320-4F02-B4FE-FBA95AA6292C}" dt="2026-01-19T19:07:45.328" v="4715" actId="20577"/>
          <ac:spMkLst>
            <pc:docMk/>
            <pc:sldMk cId="2129439834" sldId="298"/>
            <ac:spMk id="17" creationId="{34A696FD-3857-C3E9-DB95-2A8D050319EF}"/>
          </ac:spMkLst>
        </pc:spChg>
        <pc:graphicFrameChg chg="add mod">
          <ac:chgData name="Astrid Lucero Hernández Martinez" userId="d16621fd-296d-4f9d-ab44-ced30efccfe3" providerId="ADAL" clId="{A121099B-A320-4F02-B4FE-FBA95AA6292C}" dt="2026-01-19T19:14:36.432" v="4748" actId="1076"/>
          <ac:graphicFrameMkLst>
            <pc:docMk/>
            <pc:sldMk cId="2129439834" sldId="298"/>
            <ac:graphicFrameMk id="3" creationId="{47709AAC-59DC-A301-49B3-78DDC461F26C}"/>
          </ac:graphicFrameMkLst>
        </pc:graphicFrameChg>
      </pc:sldChg>
      <pc:sldChg chg="addSp delSp modSp mod">
        <pc:chgData name="Astrid Lucero Hernández Martinez" userId="d16621fd-296d-4f9d-ab44-ced30efccfe3" providerId="ADAL" clId="{A121099B-A320-4F02-B4FE-FBA95AA6292C}" dt="2026-01-19T17:43:20.599" v="2907"/>
        <pc:sldMkLst>
          <pc:docMk/>
          <pc:sldMk cId="1949249242" sldId="299"/>
        </pc:sldMkLst>
        <pc:spChg chg="mod">
          <ac:chgData name="Astrid Lucero Hernández Martinez" userId="d16621fd-296d-4f9d-ab44-ced30efccfe3" providerId="ADAL" clId="{A121099B-A320-4F02-B4FE-FBA95AA6292C}" dt="2026-01-19T17:42:17.191" v="2881" actId="20577"/>
          <ac:spMkLst>
            <pc:docMk/>
            <pc:sldMk cId="1949249242" sldId="299"/>
            <ac:spMk id="8" creationId="{144468B8-8F50-1283-C676-2B3CB8B781C5}"/>
          </ac:spMkLst>
        </pc:spChg>
        <pc:spChg chg="mod">
          <ac:chgData name="Astrid Lucero Hernández Martinez" userId="d16621fd-296d-4f9d-ab44-ced30efccfe3" providerId="ADAL" clId="{A121099B-A320-4F02-B4FE-FBA95AA6292C}" dt="2026-01-19T17:43:20.599" v="2907"/>
          <ac:spMkLst>
            <pc:docMk/>
            <pc:sldMk cId="1949249242" sldId="299"/>
            <ac:spMk id="9" creationId="{1A3F9F63-4B48-28BF-2961-8CC3EE414C6A}"/>
          </ac:spMkLst>
        </pc:spChg>
        <pc:graphicFrameChg chg="add mod modGraphic">
          <ac:chgData name="Astrid Lucero Hernández Martinez" userId="d16621fd-296d-4f9d-ab44-ced30efccfe3" providerId="ADAL" clId="{A121099B-A320-4F02-B4FE-FBA95AA6292C}" dt="2026-01-19T17:40:57.701" v="2868" actId="1076"/>
          <ac:graphicFrameMkLst>
            <pc:docMk/>
            <pc:sldMk cId="1949249242" sldId="299"/>
            <ac:graphicFrameMk id="5" creationId="{3C1854C9-5046-2F92-1441-E1E389F7177F}"/>
          </ac:graphicFrameMkLst>
        </pc:graphicFrameChg>
        <pc:graphicFrameChg chg="add mod modGraphic">
          <ac:chgData name="Astrid Lucero Hernández Martinez" userId="d16621fd-296d-4f9d-ab44-ced30efccfe3" providerId="ADAL" clId="{A121099B-A320-4F02-B4FE-FBA95AA6292C}" dt="2026-01-19T17:42:44.430" v="2886" actId="14100"/>
          <ac:graphicFrameMkLst>
            <pc:docMk/>
            <pc:sldMk cId="1949249242" sldId="299"/>
            <ac:graphicFrameMk id="7" creationId="{616070F3-2788-44BF-3045-3DE51F2914B5}"/>
          </ac:graphicFrameMkLst>
        </pc:graphicFrameChg>
      </pc:sldChg>
      <pc:sldChg chg="add">
        <pc:chgData name="Astrid Lucero Hernández Martinez" userId="d16621fd-296d-4f9d-ab44-ced30efccfe3" providerId="ADAL" clId="{A121099B-A320-4F02-B4FE-FBA95AA6292C}" dt="2026-01-19T18:58:14.456" v="4360" actId="2890"/>
        <pc:sldMkLst>
          <pc:docMk/>
          <pc:sldMk cId="1656294669"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21/01/2026</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6</a:t>
            </a:fld>
            <a:endParaRPr lang="es-CO" dirty="0"/>
          </a:p>
        </p:txBody>
      </p:sp>
    </p:spTree>
    <p:extLst>
      <p:ext uri="{BB962C8B-B14F-4D97-AF65-F5344CB8AC3E}">
        <p14:creationId xmlns:p14="http://schemas.microsoft.com/office/powerpoint/2010/main" val="30912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1/21/2026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1/21/2026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1/21/2026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1/21/2026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1/21/2026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1/21/2026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1/21/2026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1/21/2026</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531620" y="1795591"/>
            <a:ext cx="4351587" cy="4110259"/>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485630" y="14178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1C022A3-BBCF-B714-4581-99F248C821BE}"/>
              </a:ext>
            </a:extLst>
          </p:cNvPr>
          <p:cNvSpPr txBox="1"/>
          <p:nvPr/>
        </p:nvSpPr>
        <p:spPr>
          <a:xfrm>
            <a:off x="7264866" y="1990786"/>
            <a:ext cx="4618341" cy="4031873"/>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31 de diciembre de 2025</a:t>
            </a:r>
            <a:r>
              <a:rPr lang="es-MX" sz="1600" dirty="0"/>
              <a:t>, se ha comprometido el </a:t>
            </a:r>
            <a:r>
              <a:rPr lang="es-MX" sz="1600" b="1" dirty="0"/>
              <a:t>98,90% </a:t>
            </a:r>
            <a:r>
              <a:rPr lang="es-MX" sz="1600" dirty="0"/>
              <a:t>de los recursos asignados para la ejecución del proyecto de inversión </a:t>
            </a:r>
            <a:r>
              <a:rPr lang="es-MX" sz="1600" b="1" dirty="0"/>
              <a:t>C-1704-1100-10 – INFO</a:t>
            </a:r>
            <a:r>
              <a:rPr lang="es-MX" sz="1600" dirty="0"/>
              <a:t>, logrando un avance de </a:t>
            </a:r>
            <a:r>
              <a:rPr lang="es-MX" sz="1600" b="1" dirty="0"/>
              <a:t>0,073% </a:t>
            </a:r>
            <a:r>
              <a:rPr lang="es-MX" sz="1600" dirty="0"/>
              <a:t>con respecto a noviembre.</a:t>
            </a:r>
          </a:p>
          <a:p>
            <a:pPr algn="just"/>
            <a:endParaRPr lang="es-MX" sz="1600" dirty="0"/>
          </a:p>
          <a:p>
            <a:pPr marL="285750" indent="-285750" algn="just">
              <a:buFont typeface="Arial" panose="020B0604020202020204" pitchFamily="34" charset="0"/>
              <a:buChar char="•"/>
            </a:pPr>
            <a:r>
              <a:rPr lang="es-MX" sz="1600" dirty="0"/>
              <a:t>El </a:t>
            </a:r>
            <a:r>
              <a:rPr lang="es-MX" sz="1600" b="1" dirty="0"/>
              <a:t>1,1% </a:t>
            </a:r>
            <a:r>
              <a:rPr lang="es-ES" sz="1600" dirty="0"/>
              <a:t>corresponde a apropiación disponible, recursos que no fueron ejecutados durante la presenta vigencia</a:t>
            </a:r>
            <a:r>
              <a:rPr lang="es-MX" sz="1600" dirty="0"/>
              <a:t>. </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Al cierre de la vigencia se constituyeron reservas presupuestales inducidas por valor de</a:t>
            </a:r>
            <a:r>
              <a:rPr lang="es-MX" sz="1600" b="1" dirty="0"/>
              <a:t> $501.855.488,16.</a:t>
            </a:r>
            <a:endParaRPr lang="es-CO" sz="1600" dirty="0"/>
          </a:p>
          <a:p>
            <a:pPr marL="285750" indent="-285750" algn="just">
              <a:buFont typeface="Arial" panose="020B0604020202020204" pitchFamily="34" charset="0"/>
              <a:buChar char="•"/>
            </a:pPr>
            <a:endParaRPr lang="es-MX" sz="1600" dirty="0"/>
          </a:p>
          <a:p>
            <a:pPr algn="just"/>
            <a:endParaRPr lang="es-MX" sz="16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018518" y="1625116"/>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$8.000.000.000,00</a:t>
            </a:r>
            <a:endParaRPr lang="es-CO" dirty="0"/>
          </a:p>
        </p:txBody>
      </p:sp>
      <p:pic>
        <p:nvPicPr>
          <p:cNvPr id="5" name="Imagen 4" descr="Gráfico, Gráfico en cascada&#10;&#10;El contenido generado por IA puede ser incorrecto.">
            <a:extLst>
              <a:ext uri="{FF2B5EF4-FFF2-40B4-BE49-F238E27FC236}">
                <a16:creationId xmlns:a16="http://schemas.microsoft.com/office/drawing/2014/main" id="{8BBC0EA8-5324-096E-B588-3CB53562A55D}"/>
              </a:ext>
            </a:extLst>
          </p:cNvPr>
          <p:cNvPicPr>
            <a:picLocks noChangeAspect="1"/>
          </p:cNvPicPr>
          <p:nvPr/>
        </p:nvPicPr>
        <p:blipFill>
          <a:blip r:embed="rId4"/>
          <a:stretch>
            <a:fillRect/>
          </a:stretch>
        </p:blipFill>
        <p:spPr>
          <a:xfrm>
            <a:off x="1045888" y="2593154"/>
            <a:ext cx="5511506" cy="3690828"/>
          </a:xfrm>
          <a:prstGeom prst="rect">
            <a:avLst/>
          </a:prstGeom>
        </p:spPr>
      </p:pic>
    </p:spTree>
    <p:extLst>
      <p:ext uri="{BB962C8B-B14F-4D97-AF65-F5344CB8AC3E}">
        <p14:creationId xmlns:p14="http://schemas.microsoft.com/office/powerpoint/2010/main" val="7565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926643" y="2047139"/>
            <a:ext cx="5115455" cy="423891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60B00F2-B004-95E3-9D76-F664C7D6A801}"/>
              </a:ext>
            </a:extLst>
          </p:cNvPr>
          <p:cNvSpPr txBox="1"/>
          <p:nvPr/>
        </p:nvSpPr>
        <p:spPr>
          <a:xfrm>
            <a:off x="6926643" y="1859969"/>
            <a:ext cx="5115455" cy="4278094"/>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31 de diciembre de 2025</a:t>
            </a:r>
            <a:r>
              <a:rPr lang="es-MX" sz="1600" dirty="0"/>
              <a:t>, se ha comprometido el </a:t>
            </a:r>
            <a:r>
              <a:rPr lang="es-MX" sz="1600" b="1" dirty="0"/>
              <a:t>99,52% </a:t>
            </a:r>
            <a:r>
              <a:rPr lang="es-MX" sz="1600" dirty="0"/>
              <a:t>de los recursos asignados para la ejecución del proyecto de inversión </a:t>
            </a:r>
            <a:r>
              <a:rPr lang="es-MX" sz="1600" b="1" dirty="0"/>
              <a:t>C-1704-1100-11 – CONSO </a:t>
            </a:r>
            <a:r>
              <a:rPr lang="es-MX" sz="1600" dirty="0"/>
              <a:t>de acuerdo con las liberaciones solicitadas por los supervisores en el cierre de la vigencia, sobre los recursos que no serian objeto de ejecución, se presenta una reducción del </a:t>
            </a:r>
            <a:r>
              <a:rPr lang="es-MX" sz="1600" b="1" dirty="0"/>
              <a:t>0,08% </a:t>
            </a:r>
            <a:r>
              <a:rPr lang="es-MX" sz="1600" dirty="0"/>
              <a:t>frente al avance presentado para el mes de noviembre. </a:t>
            </a:r>
          </a:p>
          <a:p>
            <a:pPr algn="just"/>
            <a:endParaRPr lang="es-MX" sz="1600" dirty="0"/>
          </a:p>
          <a:p>
            <a:pPr marL="285750" indent="-285750" algn="just">
              <a:buFont typeface="Arial" panose="020B0604020202020204" pitchFamily="34" charset="0"/>
              <a:buChar char="•"/>
            </a:pPr>
            <a:r>
              <a:rPr lang="es-MX" sz="1600" dirty="0"/>
              <a:t>El </a:t>
            </a:r>
            <a:r>
              <a:rPr lang="es-MX" sz="1600" b="1" dirty="0"/>
              <a:t>0,5% </a:t>
            </a:r>
            <a:r>
              <a:rPr lang="es-ES" sz="1600" dirty="0"/>
              <a:t>corresponde a apropiación disponible, recursos que no fueron ejecutados durante la presenta vigencia</a:t>
            </a:r>
            <a:r>
              <a:rPr lang="es-MX" sz="1600" dirty="0"/>
              <a:t>.</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Al cierre de la vigencia se constituyeron reservas presupuestales inducidas por valor de</a:t>
            </a:r>
            <a:r>
              <a:rPr lang="es-MX" sz="1600" b="1" dirty="0"/>
              <a:t> $1.570.322.840,16.</a:t>
            </a:r>
            <a:endParaRPr lang="es-MX" sz="16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535507" y="1563120"/>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$6.000.000.000,00</a:t>
            </a:r>
            <a:endParaRPr lang="es-CO" dirty="0"/>
          </a:p>
        </p:txBody>
      </p:sp>
      <p:pic>
        <p:nvPicPr>
          <p:cNvPr id="6" name="Imagen 5" descr="Gráfico, Gráfico en cascada&#10;&#10;El contenido generado por IA puede ser incorrecto.">
            <a:extLst>
              <a:ext uri="{FF2B5EF4-FFF2-40B4-BE49-F238E27FC236}">
                <a16:creationId xmlns:a16="http://schemas.microsoft.com/office/drawing/2014/main" id="{ACAA5CE2-E628-4550-F125-427CAD20F558}"/>
              </a:ext>
            </a:extLst>
          </p:cNvPr>
          <p:cNvPicPr>
            <a:picLocks noChangeAspect="1"/>
          </p:cNvPicPr>
          <p:nvPr/>
        </p:nvPicPr>
        <p:blipFill>
          <a:blip r:embed="rId5"/>
          <a:stretch>
            <a:fillRect/>
          </a:stretch>
        </p:blipFill>
        <p:spPr>
          <a:xfrm>
            <a:off x="742976" y="2622279"/>
            <a:ext cx="5559720" cy="3492137"/>
          </a:xfrm>
          <a:prstGeom prst="rect">
            <a:avLst/>
          </a:prstGeom>
        </p:spPr>
      </p:pic>
    </p:spTree>
    <p:extLst>
      <p:ext uri="{BB962C8B-B14F-4D97-AF65-F5344CB8AC3E}">
        <p14:creationId xmlns:p14="http://schemas.microsoft.com/office/powerpoint/2010/main" val="212324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686025" y="1199237"/>
            <a:ext cx="5186381" cy="5378053"/>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6" name="CuadroTexto 5">
            <a:extLst>
              <a:ext uri="{FF2B5EF4-FFF2-40B4-BE49-F238E27FC236}">
                <a16:creationId xmlns:a16="http://schemas.microsoft.com/office/drawing/2014/main" id="{6EC5BA0C-330A-F4A3-F3A6-0E1DC232D869}"/>
              </a:ext>
            </a:extLst>
          </p:cNvPr>
          <p:cNvSpPr txBox="1"/>
          <p:nvPr/>
        </p:nvSpPr>
        <p:spPr>
          <a:xfrm>
            <a:off x="6962862" y="1777384"/>
            <a:ext cx="5049401" cy="427809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a:t>
            </a:r>
            <a:r>
              <a:rPr lang="es-MX" sz="1600" b="1" dirty="0"/>
              <a:t>31 de diciembre de 2025 </a:t>
            </a:r>
            <a:r>
              <a:rPr lang="es-CO" sz="1600" dirty="0"/>
              <a:t>logró comprometer el </a:t>
            </a:r>
            <a:r>
              <a:rPr lang="es-CO" sz="1600" b="1" dirty="0"/>
              <a:t>97,07% </a:t>
            </a:r>
            <a:r>
              <a:rPr lang="es-CO" sz="1600" dirty="0"/>
              <a:t>de los recursos asignados para el proyecto de inversión </a:t>
            </a:r>
            <a:r>
              <a:rPr lang="es-ES" sz="1600" b="1" dirty="0"/>
              <a:t>C-1799-1100-3 </a:t>
            </a:r>
            <a:r>
              <a:rPr lang="es-CO" sz="1600" b="1" dirty="0"/>
              <a:t>– FORTA </a:t>
            </a:r>
            <a:r>
              <a:rPr lang="es-MX" sz="1600" dirty="0"/>
              <a:t>de acuerdo con las liberaciones solicitadas por los supervisores en el cierre de la vigencia, sobre los recursos que no serian objeto de ejecución, se presenta una reducción del </a:t>
            </a:r>
            <a:r>
              <a:rPr lang="es-MX" sz="1600" b="1" dirty="0"/>
              <a:t>0,12% </a:t>
            </a:r>
            <a:r>
              <a:rPr lang="es-MX" sz="1600" dirty="0"/>
              <a:t>frente al avance presentado para el mes de noviembre.</a:t>
            </a:r>
          </a:p>
          <a:p>
            <a:pPr algn="just"/>
            <a:endParaRPr lang="es-MX" sz="1600" dirty="0"/>
          </a:p>
          <a:p>
            <a:pPr marL="285750" indent="-285750" algn="just">
              <a:buFont typeface="Arial" panose="020B0604020202020204" pitchFamily="34" charset="0"/>
              <a:buChar char="•"/>
            </a:pPr>
            <a:r>
              <a:rPr lang="es-MX" sz="1600" dirty="0"/>
              <a:t>El </a:t>
            </a:r>
            <a:r>
              <a:rPr lang="es-MX" sz="1600" b="1" dirty="0"/>
              <a:t>2,9% </a:t>
            </a:r>
            <a:r>
              <a:rPr lang="es-ES" sz="1600" dirty="0"/>
              <a:t>corresponde a apropiación disponible, recursos que no fueron ejecutados durante la presenta vigencia</a:t>
            </a:r>
            <a:r>
              <a:rPr lang="es-MX" sz="1600" dirty="0"/>
              <a:t>.</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Al cierre de la vigencia se constituyeron reservas presupuestales inducidas por valor de</a:t>
            </a:r>
            <a:r>
              <a:rPr lang="es-MX" sz="1600" b="1" dirty="0"/>
              <a:t> $2.428.279.150,13.</a:t>
            </a:r>
            <a:endParaRPr lang="es-CO" sz="16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028668" y="1441824"/>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$12.200.283.224,00</a:t>
            </a:r>
            <a:endParaRPr lang="es-CO" dirty="0"/>
          </a:p>
        </p:txBody>
      </p:sp>
      <p:pic>
        <p:nvPicPr>
          <p:cNvPr id="4" name="Imagen 3" descr="Gráfico, Gráfico en cascada&#10;&#10;El contenido generado por IA puede ser incorrecto.">
            <a:extLst>
              <a:ext uri="{FF2B5EF4-FFF2-40B4-BE49-F238E27FC236}">
                <a16:creationId xmlns:a16="http://schemas.microsoft.com/office/drawing/2014/main" id="{5AE198D6-F5C4-9537-6022-8761FED1DE38}"/>
              </a:ext>
            </a:extLst>
          </p:cNvPr>
          <p:cNvPicPr>
            <a:picLocks noChangeAspect="1"/>
          </p:cNvPicPr>
          <p:nvPr/>
        </p:nvPicPr>
        <p:blipFill>
          <a:blip r:embed="rId5"/>
          <a:stretch>
            <a:fillRect/>
          </a:stretch>
        </p:blipFill>
        <p:spPr>
          <a:xfrm>
            <a:off x="388566" y="2552648"/>
            <a:ext cx="5883601" cy="3790981"/>
          </a:xfrm>
          <a:prstGeom prst="rect">
            <a:avLst/>
          </a:prstGeom>
        </p:spPr>
      </p:pic>
    </p:spTree>
    <p:extLst>
      <p:ext uri="{BB962C8B-B14F-4D97-AF65-F5344CB8AC3E}">
        <p14:creationId xmlns:p14="http://schemas.microsoft.com/office/powerpoint/2010/main" val="24433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5" y="519333"/>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6. Ejecución presupuestal VS Acuerdo de gestión</a:t>
            </a:r>
            <a:endParaRPr lang="es-CO" dirty="0"/>
          </a:p>
        </p:txBody>
      </p:sp>
      <p:graphicFrame>
        <p:nvGraphicFramePr>
          <p:cNvPr id="4" name="Tabla 3">
            <a:extLst>
              <a:ext uri="{FF2B5EF4-FFF2-40B4-BE49-F238E27FC236}">
                <a16:creationId xmlns:a16="http://schemas.microsoft.com/office/drawing/2014/main" id="{56FE9E90-4F4E-0B78-61A3-5E1319751C95}"/>
              </a:ext>
            </a:extLst>
          </p:cNvPr>
          <p:cNvGraphicFramePr>
            <a:graphicFrameLocks noGrp="1"/>
          </p:cNvGraphicFramePr>
          <p:nvPr>
            <p:extLst>
              <p:ext uri="{D42A27DB-BD31-4B8C-83A1-F6EECF244321}">
                <p14:modId xmlns:p14="http://schemas.microsoft.com/office/powerpoint/2010/main" val="386911115"/>
              </p:ext>
            </p:extLst>
          </p:nvPr>
        </p:nvGraphicFramePr>
        <p:xfrm>
          <a:off x="292553" y="1469477"/>
          <a:ext cx="11636591" cy="3211581"/>
        </p:xfrm>
        <a:graphic>
          <a:graphicData uri="http://schemas.openxmlformats.org/drawingml/2006/table">
            <a:tbl>
              <a:tblPr/>
              <a:tblGrid>
                <a:gridCol w="451469">
                  <a:extLst>
                    <a:ext uri="{9D8B030D-6E8A-4147-A177-3AD203B41FA5}">
                      <a16:colId xmlns:a16="http://schemas.microsoft.com/office/drawing/2014/main" val="3440900106"/>
                    </a:ext>
                  </a:extLst>
                </a:gridCol>
                <a:gridCol w="677202">
                  <a:extLst>
                    <a:ext uri="{9D8B030D-6E8A-4147-A177-3AD203B41FA5}">
                      <a16:colId xmlns:a16="http://schemas.microsoft.com/office/drawing/2014/main" val="863713841"/>
                    </a:ext>
                  </a:extLst>
                </a:gridCol>
                <a:gridCol w="1003194">
                  <a:extLst>
                    <a:ext uri="{9D8B030D-6E8A-4147-A177-3AD203B41FA5}">
                      <a16:colId xmlns:a16="http://schemas.microsoft.com/office/drawing/2014/main" val="1375891674"/>
                    </a:ext>
                  </a:extLst>
                </a:gridCol>
                <a:gridCol w="1157681">
                  <a:extLst>
                    <a:ext uri="{9D8B030D-6E8A-4147-A177-3AD203B41FA5}">
                      <a16:colId xmlns:a16="http://schemas.microsoft.com/office/drawing/2014/main" val="3248147782"/>
                    </a:ext>
                  </a:extLst>
                </a:gridCol>
                <a:gridCol w="1249960">
                  <a:extLst>
                    <a:ext uri="{9D8B030D-6E8A-4147-A177-3AD203B41FA5}">
                      <a16:colId xmlns:a16="http://schemas.microsoft.com/office/drawing/2014/main" val="4014195115"/>
                    </a:ext>
                  </a:extLst>
                </a:gridCol>
                <a:gridCol w="771787">
                  <a:extLst>
                    <a:ext uri="{9D8B030D-6E8A-4147-A177-3AD203B41FA5}">
                      <a16:colId xmlns:a16="http://schemas.microsoft.com/office/drawing/2014/main" val="4280553234"/>
                    </a:ext>
                  </a:extLst>
                </a:gridCol>
                <a:gridCol w="1073791">
                  <a:extLst>
                    <a:ext uri="{9D8B030D-6E8A-4147-A177-3AD203B41FA5}">
                      <a16:colId xmlns:a16="http://schemas.microsoft.com/office/drawing/2014/main" val="3641636908"/>
                    </a:ext>
                  </a:extLst>
                </a:gridCol>
                <a:gridCol w="804547">
                  <a:extLst>
                    <a:ext uri="{9D8B030D-6E8A-4147-A177-3AD203B41FA5}">
                      <a16:colId xmlns:a16="http://schemas.microsoft.com/office/drawing/2014/main" val="4140017971"/>
                    </a:ext>
                  </a:extLst>
                </a:gridCol>
                <a:gridCol w="529302">
                  <a:extLst>
                    <a:ext uri="{9D8B030D-6E8A-4147-A177-3AD203B41FA5}">
                      <a16:colId xmlns:a16="http://schemas.microsoft.com/office/drawing/2014/main" val="4097724304"/>
                    </a:ext>
                  </a:extLst>
                </a:gridCol>
                <a:gridCol w="1163702">
                  <a:extLst>
                    <a:ext uri="{9D8B030D-6E8A-4147-A177-3AD203B41FA5}">
                      <a16:colId xmlns:a16="http://schemas.microsoft.com/office/drawing/2014/main" val="3064649371"/>
                    </a:ext>
                  </a:extLst>
                </a:gridCol>
                <a:gridCol w="681876">
                  <a:extLst>
                    <a:ext uri="{9D8B030D-6E8A-4147-A177-3AD203B41FA5}">
                      <a16:colId xmlns:a16="http://schemas.microsoft.com/office/drawing/2014/main" val="2408836757"/>
                    </a:ext>
                  </a:extLst>
                </a:gridCol>
                <a:gridCol w="1033704">
                  <a:extLst>
                    <a:ext uri="{9D8B030D-6E8A-4147-A177-3AD203B41FA5}">
                      <a16:colId xmlns:a16="http://schemas.microsoft.com/office/drawing/2014/main" val="736103516"/>
                    </a:ext>
                  </a:extLst>
                </a:gridCol>
                <a:gridCol w="519188">
                  <a:extLst>
                    <a:ext uri="{9D8B030D-6E8A-4147-A177-3AD203B41FA5}">
                      <a16:colId xmlns:a16="http://schemas.microsoft.com/office/drawing/2014/main" val="3374795000"/>
                    </a:ext>
                  </a:extLst>
                </a:gridCol>
                <a:gridCol w="519188">
                  <a:extLst>
                    <a:ext uri="{9D8B030D-6E8A-4147-A177-3AD203B41FA5}">
                      <a16:colId xmlns:a16="http://schemas.microsoft.com/office/drawing/2014/main" val="3229805788"/>
                    </a:ext>
                  </a:extLst>
                </a:gridCol>
              </a:tblGrid>
              <a:tr h="491433">
                <a:tc gridSpan="3">
                  <a:txBody>
                    <a:bodyPr/>
                    <a:lstStyle/>
                    <a:p>
                      <a:pPr algn="ctr" rtl="0" fontAlgn="ctr">
                        <a:buNone/>
                      </a:pPr>
                      <a:r>
                        <a:rPr lang="es-CO" sz="900" b="1" i="0" u="none" strike="noStrike">
                          <a:solidFill>
                            <a:srgbClr val="FFFFFF"/>
                          </a:solidFill>
                          <a:effectLst/>
                          <a:latin typeface="Times New Roman" panose="02020603050405020304" pitchFamily="18" charset="0"/>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COMPROMISO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COMPROMISO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OBLIGACIÓN / PAGO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OBLIGACIÓN / PAGO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083113580"/>
                  </a:ext>
                </a:extLst>
              </a:tr>
              <a:tr h="510028">
                <a:tc gridSpan="3">
                  <a:txBody>
                    <a:bodyPr/>
                    <a:lstStyle/>
                    <a:p>
                      <a:pPr algn="ctr" rtl="0" fontAlgn="ctr">
                        <a:buNone/>
                      </a:pPr>
                      <a:r>
                        <a:rPr lang="es-CO" sz="900" b="1" i="0" u="none" strike="noStrike">
                          <a:solidFill>
                            <a:srgbClr val="000000"/>
                          </a:solidFill>
                          <a:effectLst/>
                          <a:latin typeface="Times New Roman" panose="02020603050405020304" pitchFamily="18"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buNone/>
                      </a:pPr>
                      <a:r>
                        <a:rPr lang="es-CO" sz="900" b="0" i="0" u="none" strike="noStrike">
                          <a:solidFill>
                            <a:srgbClr val="000000"/>
                          </a:solidFill>
                          <a:effectLst/>
                          <a:latin typeface="Times New Roman" panose="02020603050405020304" pitchFamily="18" charset="0"/>
                        </a:rPr>
                        <a:t>                           14.597.396.000,00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14.597.396.000,00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13.941.947.622,40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14.597.396.000,00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13.928.704.953,09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66742652"/>
                  </a:ext>
                </a:extLst>
              </a:tr>
              <a:tr h="510028">
                <a:tc rowSpan="4">
                  <a:txBody>
                    <a:bodyPr/>
                    <a:lstStyle/>
                    <a:p>
                      <a:pPr algn="ctr" rtl="0" fontAlgn="ctr">
                        <a:buNone/>
                      </a:pPr>
                      <a:r>
                        <a:rPr lang="es-CO" sz="900" b="1" i="0" u="none" strike="noStrike">
                          <a:solidFill>
                            <a:srgbClr val="000000"/>
                          </a:solidFill>
                          <a:effectLst/>
                          <a:latin typeface="Times New Roman" panose="02020603050405020304" pitchFamily="18" charset="0"/>
                        </a:rPr>
                        <a:t>INVERSIÓN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14.966.642.951,00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buNone/>
                      </a:pPr>
                      <a:r>
                        <a:rPr lang="es-CO" sz="900" b="0" i="0" u="none" strike="noStrike" dirty="0">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14.232.455.655,00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31293415"/>
                  </a:ext>
                </a:extLst>
              </a:tr>
              <a:tr h="340018">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7.912.201.522,33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7.410.346.034,17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35145375"/>
                  </a:ext>
                </a:extLst>
              </a:tr>
              <a:tr h="340018">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5.971.660.005,00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5.637.379.949,00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94626514"/>
                  </a:ext>
                </a:extLst>
              </a:tr>
              <a:tr h="510028">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11.842.316.933,88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9.414.037.783,75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77,16%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-22,84%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83034807"/>
                  </a:ext>
                </a:extLst>
              </a:tr>
              <a:tr h="510028">
                <a:tc gridSpan="3">
                  <a:txBody>
                    <a:bodyPr/>
                    <a:lstStyle/>
                    <a:p>
                      <a:pPr algn="ctr" rtl="0" fontAlgn="ctr">
                        <a:buNone/>
                      </a:pPr>
                      <a:r>
                        <a:rPr lang="es-CO" sz="900" b="1" i="0" u="none" strike="noStrike">
                          <a:solidFill>
                            <a:srgbClr val="000000"/>
                          </a:solidFill>
                          <a:effectLst/>
                          <a:latin typeface="Times New Roman" panose="02020603050405020304" pitchFamily="18"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buNone/>
                      </a:pPr>
                      <a:r>
                        <a:rPr lang="es-CO" sz="900" b="1" i="0" u="none" strike="noStrike">
                          <a:solidFill>
                            <a:srgbClr val="000000"/>
                          </a:solidFill>
                          <a:effectLst/>
                          <a:latin typeface="Times New Roman" panose="02020603050405020304" pitchFamily="18" charset="0"/>
                        </a:rPr>
                        <a:t>                       55.797.679.224,00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55.797.679.224,00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54.634.769.034,61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55.797.679.224,00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50.622.924.375,01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309006843"/>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7. Gastos de viaje y manutención</a:t>
            </a:r>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787866" y="4843498"/>
            <a:ext cx="9406255" cy="738664"/>
          </a:xfrm>
          <a:prstGeom prst="rect">
            <a:avLst/>
          </a:prstGeom>
          <a:noFill/>
        </p:spPr>
        <p:txBody>
          <a:bodyPr wrap="square" rtlCol="0">
            <a:spAutoFit/>
          </a:bodyPr>
          <a:lstStyle/>
          <a:p>
            <a:pPr algn="just"/>
            <a:r>
              <a:rPr lang="es-ES" sz="1400" dirty="0"/>
              <a:t>Al corte del </a:t>
            </a:r>
            <a:r>
              <a:rPr lang="es-MX" sz="1400" b="1" dirty="0"/>
              <a:t>31 de diciembre de 2025 </a:t>
            </a:r>
            <a:r>
              <a:rPr lang="es-ES" sz="1400" dirty="0"/>
              <a:t>se encuentran </a:t>
            </a:r>
            <a:r>
              <a:rPr lang="es-ES" sz="1400" b="1" dirty="0"/>
              <a:t>3</a:t>
            </a:r>
            <a:r>
              <a:rPr lang="es-ES" sz="1400" dirty="0"/>
              <a:t> comisiones pendientes por pagar, que fueron constituidas como reserva presupuestal inducida, lo anterior debido a la falta de disponibilidad de PAC en el cierre de la vigencia 2025, el valor constituido asciende a la suma de </a:t>
            </a:r>
            <a:r>
              <a:rPr lang="es-ES" sz="1400" b="1" dirty="0"/>
              <a:t>$2.102.500,00. </a:t>
            </a:r>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629" y="4843498"/>
            <a:ext cx="1600438" cy="1600438"/>
          </a:xfrm>
          <a:prstGeom prst="rect">
            <a:avLst/>
          </a:prstGeom>
        </p:spPr>
      </p:pic>
      <p:graphicFrame>
        <p:nvGraphicFramePr>
          <p:cNvPr id="9" name="Tabla 8">
            <a:extLst>
              <a:ext uri="{FF2B5EF4-FFF2-40B4-BE49-F238E27FC236}">
                <a16:creationId xmlns:a16="http://schemas.microsoft.com/office/drawing/2014/main" id="{52CD9ABA-5EC6-4BEC-790A-4E527C441232}"/>
              </a:ext>
            </a:extLst>
          </p:cNvPr>
          <p:cNvGraphicFramePr>
            <a:graphicFrameLocks noGrp="1"/>
          </p:cNvGraphicFramePr>
          <p:nvPr>
            <p:extLst>
              <p:ext uri="{D42A27DB-BD31-4B8C-83A1-F6EECF244321}">
                <p14:modId xmlns:p14="http://schemas.microsoft.com/office/powerpoint/2010/main" val="3034849193"/>
              </p:ext>
            </p:extLst>
          </p:nvPr>
        </p:nvGraphicFramePr>
        <p:xfrm>
          <a:off x="1023282" y="1020148"/>
          <a:ext cx="9944100" cy="3339465"/>
        </p:xfrm>
        <a:graphic>
          <a:graphicData uri="http://schemas.openxmlformats.org/drawingml/2006/table">
            <a:tbl>
              <a:tblPr/>
              <a:tblGrid>
                <a:gridCol w="2374900">
                  <a:extLst>
                    <a:ext uri="{9D8B030D-6E8A-4147-A177-3AD203B41FA5}">
                      <a16:colId xmlns:a16="http://schemas.microsoft.com/office/drawing/2014/main" val="2516956670"/>
                    </a:ext>
                  </a:extLst>
                </a:gridCol>
                <a:gridCol w="1460500">
                  <a:extLst>
                    <a:ext uri="{9D8B030D-6E8A-4147-A177-3AD203B41FA5}">
                      <a16:colId xmlns:a16="http://schemas.microsoft.com/office/drawing/2014/main" val="1478914681"/>
                    </a:ext>
                  </a:extLst>
                </a:gridCol>
                <a:gridCol w="1397000">
                  <a:extLst>
                    <a:ext uri="{9D8B030D-6E8A-4147-A177-3AD203B41FA5}">
                      <a16:colId xmlns:a16="http://schemas.microsoft.com/office/drawing/2014/main" val="2459087256"/>
                    </a:ext>
                  </a:extLst>
                </a:gridCol>
                <a:gridCol w="1397000">
                  <a:extLst>
                    <a:ext uri="{9D8B030D-6E8A-4147-A177-3AD203B41FA5}">
                      <a16:colId xmlns:a16="http://schemas.microsoft.com/office/drawing/2014/main" val="1243635341"/>
                    </a:ext>
                  </a:extLst>
                </a:gridCol>
                <a:gridCol w="1739900">
                  <a:extLst>
                    <a:ext uri="{9D8B030D-6E8A-4147-A177-3AD203B41FA5}">
                      <a16:colId xmlns:a16="http://schemas.microsoft.com/office/drawing/2014/main" val="3788193968"/>
                    </a:ext>
                  </a:extLst>
                </a:gridCol>
                <a:gridCol w="1574800">
                  <a:extLst>
                    <a:ext uri="{9D8B030D-6E8A-4147-A177-3AD203B41FA5}">
                      <a16:colId xmlns:a16="http://schemas.microsoft.com/office/drawing/2014/main" val="3280806197"/>
                    </a:ext>
                  </a:extLst>
                </a:gridCol>
              </a:tblGrid>
              <a:tr h="428625">
                <a:tc gridSpan="6">
                  <a:txBody>
                    <a:bodyPr/>
                    <a:lstStyle/>
                    <a:p>
                      <a:pPr algn="ctr" fontAlgn="ctr">
                        <a:buNone/>
                      </a:pPr>
                      <a:r>
                        <a:rPr lang="es-ES" sz="1200" b="1" i="0" u="none" strike="noStrike">
                          <a:solidFill>
                            <a:srgbClr val="FFFFFF"/>
                          </a:solidFill>
                          <a:effectLst/>
                          <a:latin typeface="Aptos Narrow" panose="020B0004020202020204" pitchFamily="34" charset="0"/>
                        </a:rPr>
                        <a:t>EJECUCIÓN DE VIATICOS A 31 DE DICIEMBRE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32988775"/>
                  </a:ext>
                </a:extLst>
              </a:tr>
              <a:tr h="457200">
                <a:tc gridSpan="2">
                  <a:txBody>
                    <a:bodyPr/>
                    <a:lstStyle/>
                    <a:p>
                      <a:pPr algn="ctr" fontAlgn="ctr">
                        <a:buNone/>
                      </a:pPr>
                      <a:r>
                        <a:rPr lang="es-CO" sz="1200" b="1" i="0" u="none" strike="noStrike">
                          <a:solidFill>
                            <a:srgbClr val="FFFFFF"/>
                          </a:solidFill>
                          <a:effectLst/>
                          <a:latin typeface="Aptos Narrow" panose="020B0004020202020204" pitchFamily="34" charset="0"/>
                        </a:rPr>
                        <a:t>Rubro / Dependencia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buNone/>
                      </a:pPr>
                      <a:r>
                        <a:rPr lang="es-CO" sz="1200" b="1" i="0" u="none" strike="noStrike">
                          <a:solidFill>
                            <a:srgbClr val="FFFFFF"/>
                          </a:solidFill>
                          <a:effectLst/>
                          <a:latin typeface="Aptos Narrow" panose="020B0004020202020204" pitchFamily="34" charset="0"/>
                        </a:rPr>
                        <a:t> Valor Actual CDP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200" b="1" i="0" u="none" strike="noStrike">
                          <a:solidFill>
                            <a:srgbClr val="FFFFFF"/>
                          </a:solidFill>
                          <a:effectLs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200" b="1" i="0" u="none" strike="noStrike">
                          <a:solidFill>
                            <a:srgbClr val="FFFFFF"/>
                          </a:solidFill>
                          <a:effectLst/>
                          <a:latin typeface="Aptos Narrow" panose="020B0004020202020204" pitchFamily="34" charset="0"/>
                        </a:rPr>
                        <a:t> Valor Obligado y Pagado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200" b="1" i="0" u="none" strike="noStrike">
                          <a:solidFill>
                            <a:srgbClr val="FFFFFF"/>
                          </a:solidFill>
                          <a:effectLst/>
                          <a:latin typeface="Aptos Narrow" panose="020B0004020202020204" pitchFamily="34" charset="0"/>
                        </a:rPr>
                        <a:t> Valor Reserva Inducida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7938781"/>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A-02-02-02-006-004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s-CO" sz="1000" b="0" i="0" u="none" strike="noStrike">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6.651.695,00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6.651.695,00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6.651.695,00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4472631"/>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A-02-02-02-010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buNone/>
                      </a:pPr>
                      <a:r>
                        <a:rPr lang="es-CO" sz="1000" b="0" i="0" u="none" strike="noStrike">
                          <a:solidFill>
                            <a:srgbClr val="000000"/>
                          </a:solidFill>
                          <a:effectLst/>
                          <a:latin typeface="Aptos Narrow" panose="020B0004020202020204" pitchFamily="34" charset="0"/>
                        </a:rPr>
                        <a:t>                        55.898.231,00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55.898.231,00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55.898.231,00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664601"/>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C-1704-1100-10-30206C-1704024-02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114.019.759,00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114.019.759,00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113.287.259,00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732.500,00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7801041"/>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C-1704-1100-11-10303A-1704003-02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43.790.336,00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43.790.336,00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43.790.336,00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5950614"/>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C-1704-1100-9-30101A-1704001-02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s-CO" sz="1000" b="0" i="0" u="none" strike="noStrike">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148.676.237,00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148.676.237,00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148.676.237,00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019727"/>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C-1704-1100-9-30101A-1704002-02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buNone/>
                      </a:pPr>
                      <a:r>
                        <a:rPr lang="es-CO" sz="1000" b="0" i="0" u="none" strike="noStrike">
                          <a:solidFill>
                            <a:srgbClr val="000000"/>
                          </a:solidFill>
                          <a:effectLst/>
                          <a:latin typeface="Aptos Narrow" panose="020B0004020202020204" pitchFamily="34" charset="0"/>
                        </a:rPr>
                        <a:t>                     310.833.874,00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310.833.874,00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310.833.874,00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7298020"/>
                  </a:ext>
                </a:extLst>
              </a:tr>
              <a:tr h="297180">
                <a:tc>
                  <a:txBody>
                    <a:bodyPr/>
                    <a:lstStyle/>
                    <a:p>
                      <a:pPr algn="ctr" fontAlgn="ctr">
                        <a:buNone/>
                      </a:pPr>
                      <a:r>
                        <a:rPr lang="es-CO" sz="1000" b="0" i="0" u="none" strike="noStrike">
                          <a:solidFill>
                            <a:srgbClr val="000000"/>
                          </a:solidFill>
                          <a:effectLst/>
                          <a:latin typeface="Aptos Narrow" panose="020B0004020202020204" pitchFamily="34" charset="0"/>
                        </a:rPr>
                        <a:t>C-1799-1100-3-53105B-1799060-02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177.129.546,00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177.129.546,00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175.759.546,00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000" b="0" i="0" u="none" strike="noStrike">
                          <a:solidFill>
                            <a:srgbClr val="000000"/>
                          </a:solidFill>
                          <a:effectLst/>
                          <a:latin typeface="Aptos Narrow" panose="020B0004020202020204" pitchFamily="34" charset="0"/>
                        </a:rPr>
                        <a:t>                                  1.370.000,00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037453"/>
                  </a:ext>
                </a:extLst>
              </a:tr>
              <a:tr h="373380">
                <a:tc gridSpan="2">
                  <a:txBody>
                    <a:bodyPr/>
                    <a:lstStyle/>
                    <a:p>
                      <a:pPr algn="ctr" fontAlgn="ctr">
                        <a:buNone/>
                      </a:pPr>
                      <a:r>
                        <a:rPr lang="es-CO" sz="1200" b="1" i="0" u="none" strike="noStrike">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buNone/>
                      </a:pPr>
                      <a:r>
                        <a:rPr lang="es-CO" sz="1200" b="1" i="0" u="none" strike="noStrike">
                          <a:solidFill>
                            <a:srgbClr val="000000"/>
                          </a:solidFill>
                          <a:effectLst/>
                          <a:latin typeface="Aptos Narrow" panose="020B0004020202020204" pitchFamily="34" charset="0"/>
                        </a:rPr>
                        <a:t>            856.999.678,00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1200" b="1" i="0" u="none" strike="noStrike">
                          <a:solidFill>
                            <a:srgbClr val="000000"/>
                          </a:solidFill>
                          <a:effectLst/>
                          <a:latin typeface="Aptos Narrow" panose="020B0004020202020204" pitchFamily="34" charset="0"/>
                        </a:rPr>
                        <a:t>           856.999.678,00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1200" b="1" i="0" u="none" strike="noStrike">
                          <a:solidFill>
                            <a:srgbClr val="000000"/>
                          </a:solidFill>
                          <a:effectLst/>
                          <a:latin typeface="Aptos Narrow" panose="020B0004020202020204" pitchFamily="34" charset="0"/>
                        </a:rPr>
                        <a:t>                       854.897.178,00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1200" b="1" i="0" u="none" strike="noStrike" dirty="0">
                          <a:solidFill>
                            <a:srgbClr val="000000"/>
                          </a:solidFill>
                          <a:effectLst/>
                          <a:latin typeface="Aptos Narrow" panose="020B0004020202020204" pitchFamily="34" charset="0"/>
                        </a:rPr>
                        <a:t>                      2.102.500,00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235878"/>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Ejecución Vigencias Futuras</a:t>
            </a:r>
          </a:p>
          <a:p>
            <a:pPr algn="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4978584"/>
            <a:ext cx="1874058" cy="1703689"/>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7" name="CuadroTexto 6">
            <a:extLst>
              <a:ext uri="{FF2B5EF4-FFF2-40B4-BE49-F238E27FC236}">
                <a16:creationId xmlns:a16="http://schemas.microsoft.com/office/drawing/2014/main" id="{C555F12D-B2B0-B43C-CA4D-8BD102C1BB5F}"/>
              </a:ext>
            </a:extLst>
          </p:cNvPr>
          <p:cNvSpPr txBox="1"/>
          <p:nvPr/>
        </p:nvSpPr>
        <p:spPr>
          <a:xfrm>
            <a:off x="100668" y="4242557"/>
            <a:ext cx="10242958" cy="2462213"/>
          </a:xfrm>
          <a:prstGeom prst="rect">
            <a:avLst/>
          </a:prstGeom>
          <a:noFill/>
        </p:spPr>
        <p:txBody>
          <a:bodyPr wrap="square">
            <a:spAutoFit/>
          </a:bodyPr>
          <a:lstStyle/>
          <a:p>
            <a:pPr marL="285750" indent="-285750" algn="just">
              <a:buFont typeface="Arial" panose="020B0604020202020204" pitchFamily="34" charset="0"/>
              <a:buChar char="•"/>
            </a:pPr>
            <a:r>
              <a:rPr lang="es-ES" sz="1400" dirty="0"/>
              <a:t>Con corte al </a:t>
            </a:r>
            <a:r>
              <a:rPr lang="es-MX" sz="1400" b="1" dirty="0"/>
              <a:t>31 de diciembre de 2025 </a:t>
            </a:r>
            <a:r>
              <a:rPr lang="es-ES" sz="1400" dirty="0"/>
              <a:t>se logra una ejecución acumulada del </a:t>
            </a:r>
            <a:r>
              <a:rPr lang="es-ES" sz="1400" b="1" dirty="0"/>
              <a:t>99,53%</a:t>
            </a:r>
            <a:r>
              <a:rPr lang="es-ES" sz="1400" dirty="0"/>
              <a:t> de los contratos suscritos con autorización de cupo vigencia futura.</a:t>
            </a:r>
          </a:p>
          <a:p>
            <a:pPr algn="just"/>
            <a:endParaRPr lang="es-ES" sz="1400" dirty="0"/>
          </a:p>
          <a:p>
            <a:pPr marL="285750" indent="-285750" algn="just">
              <a:buFont typeface="Arial" panose="020B0604020202020204" pitchFamily="34" charset="0"/>
              <a:buChar char="•"/>
            </a:pPr>
            <a:r>
              <a:rPr lang="es-ES" sz="1400" dirty="0"/>
              <a:t>Del 100% del cupo de VF autorizado para la vigencia 2025 por valor de </a:t>
            </a:r>
            <a:r>
              <a:rPr lang="es-ES" sz="1400" b="1" dirty="0"/>
              <a:t>$2.004.584.364,00 </a:t>
            </a:r>
            <a:r>
              <a:rPr lang="es-ES" sz="1400" dirty="0"/>
              <a:t>no se comprometió el valor de </a:t>
            </a:r>
            <a:r>
              <a:rPr lang="es-ES" sz="1400" b="1" dirty="0"/>
              <a:t>$13.200.004,00 </a:t>
            </a:r>
            <a:r>
              <a:rPr lang="es-ES" sz="1400" dirty="0"/>
              <a:t>esto debido a que el valor del canon de arrendamiento estimado para el estudio y solicitud del cupo de vigencia futura fue superior al valor del canon contratado efectivamente.</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Por otra parte, se realizó una liberación por valor de </a:t>
            </a:r>
            <a:r>
              <a:rPr lang="es-ES" sz="1400" b="1" dirty="0"/>
              <a:t>$10.312.904,23 </a:t>
            </a:r>
            <a:r>
              <a:rPr lang="es-ES" sz="1400" dirty="0"/>
              <a:t>al finalizar el contrato suscrito por </a:t>
            </a:r>
            <a:r>
              <a:rPr lang="es-ES" sz="1400" b="1" dirty="0"/>
              <a:t>JE TOURS SAS</a:t>
            </a:r>
            <a:r>
              <a:rPr lang="es-ES" sz="1400" dirty="0"/>
              <a:t>, contrato para el suministro de tiquetes aéreos y la orden de compra suscrita con </a:t>
            </a:r>
            <a:r>
              <a:rPr lang="es-CO" sz="1400" b="1" dirty="0"/>
              <a:t>DISTRACOM S.A</a:t>
            </a:r>
            <a:r>
              <a:rPr lang="es-CO" sz="1400" dirty="0"/>
              <a:t>., proveedor de combustible y </a:t>
            </a:r>
            <a:r>
              <a:rPr lang="es-CO" sz="1400" b="1" dirty="0">
                <a:solidFill>
                  <a:srgbClr val="000000"/>
                </a:solidFill>
                <a:latin typeface="Aptos Narrow" panose="020B0004020202020204" pitchFamily="34" charset="0"/>
              </a:rPr>
              <a:t>MEDIA COMMERCE PARTNERS SAS, </a:t>
            </a:r>
            <a:r>
              <a:rPr lang="es-CO" sz="1400" dirty="0"/>
              <a:t>proveedor del servicio de conectivas, </a:t>
            </a:r>
            <a:r>
              <a:rPr lang="es-ES" sz="1400" dirty="0"/>
              <a:t>lo anterior por menor demanda del servicio adquirido frente al estimado.</a:t>
            </a:r>
          </a:p>
        </p:txBody>
      </p:sp>
      <p:graphicFrame>
        <p:nvGraphicFramePr>
          <p:cNvPr id="4" name="Tabla 3">
            <a:extLst>
              <a:ext uri="{FF2B5EF4-FFF2-40B4-BE49-F238E27FC236}">
                <a16:creationId xmlns:a16="http://schemas.microsoft.com/office/drawing/2014/main" id="{9CE0F0C9-6325-2460-E219-B13C6E640424}"/>
              </a:ext>
            </a:extLst>
          </p:cNvPr>
          <p:cNvGraphicFramePr>
            <a:graphicFrameLocks noGrp="1"/>
          </p:cNvGraphicFramePr>
          <p:nvPr>
            <p:extLst>
              <p:ext uri="{D42A27DB-BD31-4B8C-83A1-F6EECF244321}">
                <p14:modId xmlns:p14="http://schemas.microsoft.com/office/powerpoint/2010/main" val="268317508"/>
              </p:ext>
            </p:extLst>
          </p:nvPr>
        </p:nvGraphicFramePr>
        <p:xfrm>
          <a:off x="357580" y="1155887"/>
          <a:ext cx="11476839" cy="2896459"/>
        </p:xfrm>
        <a:graphic>
          <a:graphicData uri="http://schemas.openxmlformats.org/drawingml/2006/table">
            <a:tbl>
              <a:tblPr/>
              <a:tblGrid>
                <a:gridCol w="312295">
                  <a:extLst>
                    <a:ext uri="{9D8B030D-6E8A-4147-A177-3AD203B41FA5}">
                      <a16:colId xmlns:a16="http://schemas.microsoft.com/office/drawing/2014/main" val="3860565355"/>
                    </a:ext>
                  </a:extLst>
                </a:gridCol>
                <a:gridCol w="1114533">
                  <a:extLst>
                    <a:ext uri="{9D8B030D-6E8A-4147-A177-3AD203B41FA5}">
                      <a16:colId xmlns:a16="http://schemas.microsoft.com/office/drawing/2014/main" val="3685675433"/>
                    </a:ext>
                  </a:extLst>
                </a:gridCol>
                <a:gridCol w="1822991">
                  <a:extLst>
                    <a:ext uri="{9D8B030D-6E8A-4147-A177-3AD203B41FA5}">
                      <a16:colId xmlns:a16="http://schemas.microsoft.com/office/drawing/2014/main" val="2050284971"/>
                    </a:ext>
                  </a:extLst>
                </a:gridCol>
                <a:gridCol w="995440">
                  <a:extLst>
                    <a:ext uri="{9D8B030D-6E8A-4147-A177-3AD203B41FA5}">
                      <a16:colId xmlns:a16="http://schemas.microsoft.com/office/drawing/2014/main" val="2128304404"/>
                    </a:ext>
                  </a:extLst>
                </a:gridCol>
                <a:gridCol w="1297976">
                  <a:extLst>
                    <a:ext uri="{9D8B030D-6E8A-4147-A177-3AD203B41FA5}">
                      <a16:colId xmlns:a16="http://schemas.microsoft.com/office/drawing/2014/main" val="2385085123"/>
                    </a:ext>
                  </a:extLst>
                </a:gridCol>
                <a:gridCol w="1014959">
                  <a:extLst>
                    <a:ext uri="{9D8B030D-6E8A-4147-A177-3AD203B41FA5}">
                      <a16:colId xmlns:a16="http://schemas.microsoft.com/office/drawing/2014/main" val="405298702"/>
                    </a:ext>
                  </a:extLst>
                </a:gridCol>
                <a:gridCol w="1122310">
                  <a:extLst>
                    <a:ext uri="{9D8B030D-6E8A-4147-A177-3AD203B41FA5}">
                      <a16:colId xmlns:a16="http://schemas.microsoft.com/office/drawing/2014/main" val="2213256052"/>
                    </a:ext>
                  </a:extLst>
                </a:gridCol>
                <a:gridCol w="1239420">
                  <a:extLst>
                    <a:ext uri="{9D8B030D-6E8A-4147-A177-3AD203B41FA5}">
                      <a16:colId xmlns:a16="http://schemas.microsoft.com/office/drawing/2014/main" val="4247955969"/>
                    </a:ext>
                  </a:extLst>
                </a:gridCol>
                <a:gridCol w="927125">
                  <a:extLst>
                    <a:ext uri="{9D8B030D-6E8A-4147-A177-3AD203B41FA5}">
                      <a16:colId xmlns:a16="http://schemas.microsoft.com/office/drawing/2014/main" val="1565737598"/>
                    </a:ext>
                  </a:extLst>
                </a:gridCol>
                <a:gridCol w="917367">
                  <a:extLst>
                    <a:ext uri="{9D8B030D-6E8A-4147-A177-3AD203B41FA5}">
                      <a16:colId xmlns:a16="http://schemas.microsoft.com/office/drawing/2014/main" val="1328629452"/>
                    </a:ext>
                  </a:extLst>
                </a:gridCol>
                <a:gridCol w="712423">
                  <a:extLst>
                    <a:ext uri="{9D8B030D-6E8A-4147-A177-3AD203B41FA5}">
                      <a16:colId xmlns:a16="http://schemas.microsoft.com/office/drawing/2014/main" val="1079083638"/>
                    </a:ext>
                  </a:extLst>
                </a:gridCol>
              </a:tblGrid>
              <a:tr h="327286">
                <a:tc gridSpan="11">
                  <a:txBody>
                    <a:bodyPr/>
                    <a:lstStyle/>
                    <a:p>
                      <a:pPr algn="ctr" fontAlgn="ctr">
                        <a:buNone/>
                      </a:pPr>
                      <a:r>
                        <a:rPr lang="es-CO" sz="800" b="1" i="0" u="none" strike="noStrike">
                          <a:solidFill>
                            <a:srgbClr val="FFFFFF"/>
                          </a:solidFill>
                          <a:effectLst/>
                          <a:latin typeface="Aptos Narrow" panose="020B0004020202020204" pitchFamily="34" charset="0"/>
                        </a:rPr>
                        <a:t>EJECUCIÓN DE 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65364815"/>
                  </a:ext>
                </a:extLst>
              </a:tr>
              <a:tr h="234867">
                <a:tc>
                  <a:txBody>
                    <a:bodyPr/>
                    <a:lstStyle/>
                    <a:p>
                      <a:pPr algn="ctr" fontAlgn="ctr">
                        <a:buNone/>
                      </a:pPr>
                      <a:r>
                        <a:rPr lang="es-CO" sz="800" b="1" i="0" u="none" strike="noStrike">
                          <a:solidFill>
                            <a:srgbClr val="FFFFFF"/>
                          </a:solidFill>
                          <a:effectLst/>
                          <a:latin typeface="Aptos Narrow" panose="020B0004020202020204" pitchFamily="34" charset="0"/>
                        </a:rPr>
                        <a:t>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CUPO DE VF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VALOR COMPROMETIDO INICIAL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REDUCCIÓN / ADICIÓN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VALOR COMPROMETIDO 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2569585899"/>
                  </a:ext>
                </a:extLst>
              </a:tr>
              <a:tr h="348982">
                <a:tc>
                  <a:txBody>
                    <a:bodyPr/>
                    <a:lstStyle/>
                    <a:p>
                      <a:pPr algn="ctr" fontAlgn="ctr">
                        <a:buNone/>
                      </a:pPr>
                      <a:r>
                        <a:rPr lang="es-CO" sz="800" b="0" i="0" u="none" strike="noStrike">
                          <a:solidFill>
                            <a:srgbClr val="000000"/>
                          </a:solidFill>
                          <a:effectLst/>
                          <a:latin typeface="Aptos Narrow" panose="020B00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FAMOC DEPANEL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1.884.000.000,00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13.200.000,00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221155"/>
                  </a:ext>
                </a:extLst>
              </a:tr>
              <a:tr h="439252">
                <a:tc>
                  <a:txBody>
                    <a:bodyPr/>
                    <a:lstStyle/>
                    <a:p>
                      <a:pPr algn="ctr" fontAlgn="ctr">
                        <a:buNone/>
                      </a:pPr>
                      <a:r>
                        <a:rPr lang="es-CO" sz="800" b="0" i="0" u="none" strike="noStrike">
                          <a:solidFill>
                            <a:srgbClr val="000000"/>
                          </a:solidFill>
                          <a:effectLst/>
                          <a:latin typeface="Aptos Narrow" panose="020B00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dirty="0">
                          <a:solidFill>
                            <a:srgbClr val="000000"/>
                          </a:solidFill>
                          <a:effectLst/>
                          <a:latin typeface="Aptos Narrow" panose="020B0004020202020204" pitchFamily="34" charset="0"/>
                        </a:rPr>
                        <a:t>MEDIA COMMERCE PARTNERS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60.584.364,00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9C0006"/>
                          </a:solidFill>
                          <a:effectLst/>
                          <a:latin typeface="Aptos Narrow" panose="020B0004020202020204" pitchFamily="34" charset="0"/>
                        </a:rPr>
                        <a:t>-                                                      3.029.224,00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0" i="0" u="none" strike="noStrike">
                          <a:solidFill>
                            <a:srgbClr val="000000"/>
                          </a:solidFill>
                          <a:effectLst/>
                          <a:latin typeface="Aptos Narrow" panose="020B0004020202020204" pitchFamily="34" charset="0"/>
                        </a:rPr>
                        <a:t>                                                               57.555.136,00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57.555.136,00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0997496"/>
                  </a:ext>
                </a:extLst>
              </a:tr>
              <a:tr h="439252">
                <a:tc>
                  <a:txBody>
                    <a:bodyPr/>
                    <a:lstStyle/>
                    <a:p>
                      <a:pPr algn="ctr" fontAlgn="ctr">
                        <a:buNone/>
                      </a:pPr>
                      <a:r>
                        <a:rPr lang="es-CO" sz="800" b="0" i="0" u="none" strike="noStrike">
                          <a:solidFill>
                            <a:srgbClr val="000000"/>
                          </a:solidFill>
                          <a:effectLst/>
                          <a:latin typeface="Aptos Narrow" panose="020B00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COMERCIALIZADORA JE TOURS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9C0006"/>
                          </a:solidFill>
                          <a:effectLst/>
                          <a:latin typeface="Aptos Narrow" panose="020B0004020202020204" pitchFamily="34" charset="0"/>
                        </a:rPr>
                        <a:t>-                                                      7.218.257,00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12.781.743,00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12.781.743,00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63,91%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527492"/>
                  </a:ext>
                </a:extLst>
              </a:tr>
              <a:tr h="439252">
                <a:tc>
                  <a:txBody>
                    <a:bodyPr/>
                    <a:lstStyle/>
                    <a:p>
                      <a:pPr algn="ctr" fontAlgn="ctr">
                        <a:buNone/>
                      </a:pPr>
                      <a:r>
                        <a:rPr lang="es-CO" sz="8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DISTRACOM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9C0006"/>
                          </a:solidFill>
                          <a:effectLst/>
                          <a:latin typeface="Aptos Narrow" panose="020B0004020202020204" pitchFamily="34" charset="0"/>
                        </a:rPr>
                        <a:t>-                                                               65.423,23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0" i="0" u="none" strike="noStrike">
                          <a:solidFill>
                            <a:srgbClr val="000000"/>
                          </a:solidFill>
                          <a:effectLst/>
                          <a:latin typeface="Aptos Narrow" panose="020B0004020202020204" pitchFamily="34" charset="0"/>
                        </a:rPr>
                        <a:t>                                                                  7.934.576,77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7.934.576,77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99,18%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8898789"/>
                  </a:ext>
                </a:extLst>
              </a:tr>
              <a:tr h="241159">
                <a:tc>
                  <a:txBody>
                    <a:bodyPr/>
                    <a:lstStyle/>
                    <a:p>
                      <a:pPr algn="ctr" fontAlgn="ctr">
                        <a:buNone/>
                      </a:pPr>
                      <a:r>
                        <a:rPr lang="es-CO" sz="800" b="0" i="0" u="none" strike="noStrike">
                          <a:solidFill>
                            <a:srgbClr val="000000"/>
                          </a:solidFill>
                          <a:effectLst/>
                          <a:latin typeface="Aptos Narrow" panose="020B000402020202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s-CO" sz="8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102,70%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951371"/>
                  </a:ext>
                </a:extLst>
              </a:tr>
              <a:tr h="292835">
                <a:tc gridSpan="3">
                  <a:txBody>
                    <a:bodyPr/>
                    <a:lstStyle/>
                    <a:p>
                      <a:pPr algn="ctr" fontAlgn="ctr">
                        <a:buNone/>
                      </a:pPr>
                      <a:r>
                        <a:rPr lang="es-CO" sz="800" b="1" i="0" u="none" strike="noStrike">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buNone/>
                      </a:pPr>
                      <a:r>
                        <a:rPr lang="es-CO" sz="800" b="1" i="0" u="none" strike="noStrike">
                          <a:solidFill>
                            <a:srgbClr val="000000"/>
                          </a:solidFill>
                          <a:effectLst/>
                          <a:latin typeface="Aptos Narrow" panose="020B0004020202020204" pitchFamily="34" charset="0"/>
                        </a:rPr>
                        <a:t>                                 2.004.584.364,00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13.200.004,00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1.991.384.360,00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9C0006"/>
                          </a:solidFill>
                          <a:effectLst/>
                          <a:latin typeface="Aptos Narrow" panose="020B0004020202020204" pitchFamily="34" charset="0"/>
                        </a:rPr>
                        <a:t>-                                                      9.450.116,17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1" i="0" u="none" strike="noStrike">
                          <a:solidFill>
                            <a:srgbClr val="000000"/>
                          </a:solidFill>
                          <a:effectLst/>
                          <a:latin typeface="Aptos Narrow" panose="020B0004020202020204" pitchFamily="34" charset="0"/>
                        </a:rPr>
                        <a:t>                                                      1.981.934.243,83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1.981.934.243,83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dirty="0">
                          <a:solidFill>
                            <a:srgbClr val="000000"/>
                          </a:solidFill>
                          <a:effectLst/>
                          <a:latin typeface="Aptos Narrow" panose="020B0004020202020204" pitchFamily="34" charset="0"/>
                        </a:rPr>
                        <a:t>99,53%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619797"/>
                  </a:ext>
                </a:extLst>
              </a:tr>
            </a:tbl>
          </a:graphicData>
        </a:graphic>
      </p:graphicFrame>
    </p:spTree>
    <p:extLst>
      <p:ext uri="{BB962C8B-B14F-4D97-AF65-F5344CB8AC3E}">
        <p14:creationId xmlns:p14="http://schemas.microsoft.com/office/powerpoint/2010/main" val="161379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6BD6-FBEF-8560-703C-AC542EB4D9EB}"/>
            </a:ext>
          </a:extLst>
        </p:cNvPr>
        <p:cNvGrpSpPr/>
        <p:nvPr/>
      </p:nvGrpSpPr>
      <p:grpSpPr>
        <a:xfrm>
          <a:off x="0" y="0"/>
          <a:ext cx="0" cy="0"/>
          <a:chOff x="0" y="0"/>
          <a:chExt cx="0" cy="0"/>
        </a:xfrm>
      </p:grpSpPr>
      <p:sp>
        <p:nvSpPr>
          <p:cNvPr id="17" name="Título 13">
            <a:extLst>
              <a:ext uri="{FF2B5EF4-FFF2-40B4-BE49-F238E27FC236}">
                <a16:creationId xmlns:a16="http://schemas.microsoft.com/office/drawing/2014/main" id="{6807FFCD-9640-7B3F-EE16-F3DF340FC27D}"/>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9. Rezago Presupuestal 2024-2025</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E3667AC3-36C2-B7E4-1B00-0F69AFB77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4" name="Tabla 3">
            <a:extLst>
              <a:ext uri="{FF2B5EF4-FFF2-40B4-BE49-F238E27FC236}">
                <a16:creationId xmlns:a16="http://schemas.microsoft.com/office/drawing/2014/main" id="{40A57D2E-DC92-9634-3E81-005B4784DE82}"/>
              </a:ext>
            </a:extLst>
          </p:cNvPr>
          <p:cNvGraphicFramePr>
            <a:graphicFrameLocks noGrp="1"/>
          </p:cNvGraphicFramePr>
          <p:nvPr/>
        </p:nvGraphicFramePr>
        <p:xfrm>
          <a:off x="735959" y="3371173"/>
          <a:ext cx="10515601" cy="3231834"/>
        </p:xfrm>
        <a:graphic>
          <a:graphicData uri="http://schemas.openxmlformats.org/drawingml/2006/table">
            <a:tbl>
              <a:tblPr firstRow="1" firstCol="1" bandRow="1"/>
              <a:tblGrid>
                <a:gridCol w="431139">
                  <a:extLst>
                    <a:ext uri="{9D8B030D-6E8A-4147-A177-3AD203B41FA5}">
                      <a16:colId xmlns:a16="http://schemas.microsoft.com/office/drawing/2014/main" val="441636979"/>
                    </a:ext>
                  </a:extLst>
                </a:gridCol>
                <a:gridCol w="654070">
                  <a:extLst>
                    <a:ext uri="{9D8B030D-6E8A-4147-A177-3AD203B41FA5}">
                      <a16:colId xmlns:a16="http://schemas.microsoft.com/office/drawing/2014/main" val="2012068893"/>
                    </a:ext>
                  </a:extLst>
                </a:gridCol>
                <a:gridCol w="767639">
                  <a:extLst>
                    <a:ext uri="{9D8B030D-6E8A-4147-A177-3AD203B41FA5}">
                      <a16:colId xmlns:a16="http://schemas.microsoft.com/office/drawing/2014/main" val="2156695222"/>
                    </a:ext>
                  </a:extLst>
                </a:gridCol>
                <a:gridCol w="1284053">
                  <a:extLst>
                    <a:ext uri="{9D8B030D-6E8A-4147-A177-3AD203B41FA5}">
                      <a16:colId xmlns:a16="http://schemas.microsoft.com/office/drawing/2014/main" val="2002939752"/>
                    </a:ext>
                  </a:extLst>
                </a:gridCol>
                <a:gridCol w="1847493">
                  <a:extLst>
                    <a:ext uri="{9D8B030D-6E8A-4147-A177-3AD203B41FA5}">
                      <a16:colId xmlns:a16="http://schemas.microsoft.com/office/drawing/2014/main" val="707222787"/>
                    </a:ext>
                  </a:extLst>
                </a:gridCol>
                <a:gridCol w="1106241">
                  <a:extLst>
                    <a:ext uri="{9D8B030D-6E8A-4147-A177-3AD203B41FA5}">
                      <a16:colId xmlns:a16="http://schemas.microsoft.com/office/drawing/2014/main" val="2416808688"/>
                    </a:ext>
                  </a:extLst>
                </a:gridCol>
                <a:gridCol w="2319742">
                  <a:extLst>
                    <a:ext uri="{9D8B030D-6E8A-4147-A177-3AD203B41FA5}">
                      <a16:colId xmlns:a16="http://schemas.microsoft.com/office/drawing/2014/main" val="2673697047"/>
                    </a:ext>
                  </a:extLst>
                </a:gridCol>
                <a:gridCol w="2105224">
                  <a:extLst>
                    <a:ext uri="{9D8B030D-6E8A-4147-A177-3AD203B41FA5}">
                      <a16:colId xmlns:a16="http://schemas.microsoft.com/office/drawing/2014/main" val="827010082"/>
                    </a:ext>
                  </a:extLst>
                </a:gridCol>
              </a:tblGrid>
              <a:tr h="451319">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ORDEN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FECHA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IDENTIFICACIÓN</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NOMBRE RAZÓN SOCIAL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VALOR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TIPO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NUM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14373792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51760521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ROMERO ACEVEDO BLANCA CLEMENCIA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$ 7.439.467,00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143603-CO1.PCCNTR.6128268</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1146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7215725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$ 9.744.000,00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583100"/>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$ 4.222.400,00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41837"/>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7175025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860066942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CAJA DE COMPENSACION FAMILIAR COMPENSAR</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$ 12.016.000,00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144237-CO1.PCCNTR.6125373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062720"/>
                  </a:ext>
                </a:extLst>
              </a:tr>
              <a:tr h="243692">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7065125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1000351333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VELASQUEZ BARRIOS NICOLE CATALINA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$ 3.729.497,00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LIQUIDACION DE NOMINA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 334 / 337</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84756"/>
                  </a:ext>
                </a:extLst>
              </a:tr>
              <a:tr h="389906">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7779325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900571849</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GREEN SERVICES AND SOLUTIONS S.A.S.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$ 39.404.843,66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158929-OC134800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136428"/>
                  </a:ext>
                </a:extLst>
              </a:tr>
              <a:tr h="389906">
                <a:tc gridSpan="5">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TOTAL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20000"/>
                        </a:lnSpc>
                        <a:spcAft>
                          <a:spcPts val="1000"/>
                        </a:spcAft>
                      </a:pPr>
                      <a:r>
                        <a:rPr lang="es-CO" sz="1200" b="1"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$ 76.556.207,66</a:t>
                      </a:r>
                      <a:endParaRPr lang="es-CO"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8701306"/>
                  </a:ext>
                </a:extLst>
              </a:tr>
            </a:tbl>
          </a:graphicData>
        </a:graphic>
      </p:graphicFrame>
      <p:sp>
        <p:nvSpPr>
          <p:cNvPr id="8" name="CuadroTexto 7">
            <a:extLst>
              <a:ext uri="{FF2B5EF4-FFF2-40B4-BE49-F238E27FC236}">
                <a16:creationId xmlns:a16="http://schemas.microsoft.com/office/drawing/2014/main" id="{F90912C2-EC52-7228-BDBC-5498061A02DD}"/>
              </a:ext>
            </a:extLst>
          </p:cNvPr>
          <p:cNvSpPr txBox="1"/>
          <p:nvPr/>
        </p:nvSpPr>
        <p:spPr>
          <a:xfrm>
            <a:off x="635000" y="1041400"/>
            <a:ext cx="10717520" cy="2123658"/>
          </a:xfrm>
          <a:prstGeom prst="rect">
            <a:avLst/>
          </a:prstGeom>
          <a:noFill/>
        </p:spPr>
        <p:txBody>
          <a:bodyPr wrap="square">
            <a:spAutoFit/>
          </a:bodyPr>
          <a:lstStyle/>
          <a:p>
            <a:pPr algn="just"/>
            <a:r>
              <a:rPr lang="es-CO" b="1" dirty="0"/>
              <a:t>Reservas presupuestales:</a:t>
            </a:r>
          </a:p>
          <a:p>
            <a:pPr algn="just"/>
            <a:r>
              <a:rPr lang="es-CO" sz="1600" dirty="0"/>
              <a:t>De acuerdo con el cierre presupuestal de la vigencia 2024 no se constituyeron reservas presupuestales para ser ejecutadas en la vigencia 2025.</a:t>
            </a:r>
          </a:p>
          <a:p>
            <a:pPr algn="just"/>
            <a:endParaRPr lang="es-CO" sz="1600" dirty="0"/>
          </a:p>
          <a:p>
            <a:pPr algn="just"/>
            <a:r>
              <a:rPr lang="es-CO" b="1" dirty="0"/>
              <a:t>Cuentas por pagar:</a:t>
            </a:r>
          </a:p>
          <a:p>
            <a:pPr algn="just"/>
            <a:r>
              <a:rPr lang="es-CO" sz="1600" dirty="0"/>
              <a:t>Las cuentas de cobro radicadas posterior al 26 de diciembre de 2024 fueron obligadas y quedaron constituidas como cuentas por pagar, de acuerdo con el informe con corte del 31 de enero de 2025 se evidencia que estas cuentas fueron pagadas en su totalidad durante el mes de enero.</a:t>
            </a:r>
          </a:p>
        </p:txBody>
      </p:sp>
    </p:spTree>
    <p:extLst>
      <p:ext uri="{BB962C8B-B14F-4D97-AF65-F5344CB8AC3E}">
        <p14:creationId xmlns:p14="http://schemas.microsoft.com/office/powerpoint/2010/main" val="165629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10. Rezago Presupuestal 2025-2026</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8" name="CuadroTexto 7">
            <a:extLst>
              <a:ext uri="{FF2B5EF4-FFF2-40B4-BE49-F238E27FC236}">
                <a16:creationId xmlns:a16="http://schemas.microsoft.com/office/drawing/2014/main" id="{EB293C93-0E28-01A1-54AB-150DF9E794F5}"/>
              </a:ext>
            </a:extLst>
          </p:cNvPr>
          <p:cNvSpPr txBox="1"/>
          <p:nvPr/>
        </p:nvSpPr>
        <p:spPr>
          <a:xfrm>
            <a:off x="635000" y="1041400"/>
            <a:ext cx="10717520" cy="2462213"/>
          </a:xfrm>
          <a:prstGeom prst="rect">
            <a:avLst/>
          </a:prstGeom>
          <a:noFill/>
        </p:spPr>
        <p:txBody>
          <a:bodyPr wrap="square">
            <a:spAutoFit/>
          </a:bodyPr>
          <a:lstStyle/>
          <a:p>
            <a:pPr algn="just"/>
            <a:r>
              <a:rPr lang="es-CO" b="1" dirty="0"/>
              <a:t>Cuentas por pagar:</a:t>
            </a:r>
          </a:p>
          <a:p>
            <a:pPr algn="just"/>
            <a:r>
              <a:rPr lang="es-CO" dirty="0"/>
              <a:t>De acuerdo con el cierre presupuestal de la vigencia 2025 no se constituyeron cuentas por pagar para ser ejecutadas en la vigencia 2026.</a:t>
            </a:r>
          </a:p>
          <a:p>
            <a:pPr algn="just"/>
            <a:endParaRPr lang="es-CO" b="1" dirty="0"/>
          </a:p>
          <a:p>
            <a:pPr algn="just"/>
            <a:r>
              <a:rPr lang="es-CO" b="1" dirty="0"/>
              <a:t>Reservas presupuestales:</a:t>
            </a:r>
          </a:p>
          <a:p>
            <a:pPr algn="just"/>
            <a:r>
              <a:rPr lang="es-CO" sz="1600" dirty="0"/>
              <a:t>De acuerdo con el cierre presupuestal de la vigencia 2025 la UPRA constituyo como reserva presupuestal inducida el valor de </a:t>
            </a:r>
            <a:r>
              <a:rPr lang="es-CO" sz="1600" b="1" dirty="0"/>
              <a:t>$4.011.844.659,6 </a:t>
            </a:r>
            <a:r>
              <a:rPr lang="es-CO" sz="1600" dirty="0"/>
              <a:t>lo anterior debido a la falta de aprobación por parte del Ministerio de Hacienda y </a:t>
            </a:r>
            <a:r>
              <a:rPr lang="es-CO" sz="1600"/>
              <a:t>Crédito Público</a:t>
            </a:r>
            <a:r>
              <a:rPr lang="es-CO" sz="1600" dirty="0"/>
              <a:t>, de las solicitudes de PAC realizadas en el mes de noviembre y diciembre de 2025.</a:t>
            </a:r>
          </a:p>
          <a:p>
            <a:pPr algn="just"/>
            <a:endParaRPr lang="es-CO" sz="1600" dirty="0"/>
          </a:p>
        </p:txBody>
      </p:sp>
      <p:graphicFrame>
        <p:nvGraphicFramePr>
          <p:cNvPr id="3" name="Tabla 2">
            <a:extLst>
              <a:ext uri="{FF2B5EF4-FFF2-40B4-BE49-F238E27FC236}">
                <a16:creationId xmlns:a16="http://schemas.microsoft.com/office/drawing/2014/main" id="{857FCD75-2A90-A53F-2723-4825E2EC1AF7}"/>
              </a:ext>
            </a:extLst>
          </p:cNvPr>
          <p:cNvGraphicFramePr>
            <a:graphicFrameLocks noGrp="1"/>
          </p:cNvGraphicFramePr>
          <p:nvPr>
            <p:extLst>
              <p:ext uri="{D42A27DB-BD31-4B8C-83A1-F6EECF244321}">
                <p14:modId xmlns:p14="http://schemas.microsoft.com/office/powerpoint/2010/main" val="4237881950"/>
              </p:ext>
            </p:extLst>
          </p:nvPr>
        </p:nvGraphicFramePr>
        <p:xfrm>
          <a:off x="1681293" y="3428999"/>
          <a:ext cx="8133825" cy="3013747"/>
        </p:xfrm>
        <a:graphic>
          <a:graphicData uri="http://schemas.openxmlformats.org/drawingml/2006/table">
            <a:tbl>
              <a:tblPr/>
              <a:tblGrid>
                <a:gridCol w="1737997">
                  <a:extLst>
                    <a:ext uri="{9D8B030D-6E8A-4147-A177-3AD203B41FA5}">
                      <a16:colId xmlns:a16="http://schemas.microsoft.com/office/drawing/2014/main" val="3349612751"/>
                    </a:ext>
                  </a:extLst>
                </a:gridCol>
                <a:gridCol w="4727351">
                  <a:extLst>
                    <a:ext uri="{9D8B030D-6E8A-4147-A177-3AD203B41FA5}">
                      <a16:colId xmlns:a16="http://schemas.microsoft.com/office/drawing/2014/main" val="445896537"/>
                    </a:ext>
                  </a:extLst>
                </a:gridCol>
                <a:gridCol w="1668477">
                  <a:extLst>
                    <a:ext uri="{9D8B030D-6E8A-4147-A177-3AD203B41FA5}">
                      <a16:colId xmlns:a16="http://schemas.microsoft.com/office/drawing/2014/main" val="1729937468"/>
                    </a:ext>
                  </a:extLst>
                </a:gridCol>
              </a:tblGrid>
              <a:tr h="344681">
                <a:tc gridSpan="3">
                  <a:txBody>
                    <a:bodyPr/>
                    <a:lstStyle/>
                    <a:p>
                      <a:pPr algn="ctr" rtl="0" fontAlgn="ctr">
                        <a:buNone/>
                      </a:pPr>
                      <a:r>
                        <a:rPr lang="es-CO" sz="1000" b="1" i="0" u="none" strike="noStrike">
                          <a:solidFill>
                            <a:srgbClr val="FFFFFF"/>
                          </a:solidFill>
                          <a:effectLst/>
                          <a:latin typeface="Aptos Narrow" panose="020B0004020202020204" pitchFamily="34" charset="0"/>
                        </a:rPr>
                        <a:t>RESERVA PRESUPUESTAL INDUCIDA 2025-2026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17207728"/>
                  </a:ext>
                </a:extLst>
              </a:tr>
              <a:tr h="247463">
                <a:tc>
                  <a:txBody>
                    <a:bodyPr/>
                    <a:lstStyle/>
                    <a:p>
                      <a:pPr algn="ctr" rtl="0" fontAlgn="ctr">
                        <a:buNone/>
                      </a:pPr>
                      <a:r>
                        <a:rPr lang="es-CO" sz="1000" b="1" i="0" u="none" strike="noStrike">
                          <a:solidFill>
                            <a:srgbClr val="FFFFFF"/>
                          </a:solidFill>
                          <a:effectLst/>
                          <a:latin typeface="Aptos Narrow" panose="020B0004020202020204" pitchFamily="34" charset="0"/>
                        </a:rPr>
                        <a:t>RUBRO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es-CO" sz="1000" b="1" i="0" u="none" strike="noStrike">
                          <a:solidFill>
                            <a:srgbClr val="FFFFFF"/>
                          </a:solidFill>
                          <a:effectLst/>
                          <a:latin typeface="Aptos Narrow" panose="020B0004020202020204" pitchFamily="34" charset="0"/>
                        </a:rPr>
                        <a:t>DESCRIPCION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es-CO" sz="1000" b="1" i="0" u="none" strike="noStrike">
                          <a:solidFill>
                            <a:srgbClr val="FFFFFF"/>
                          </a:solidFill>
                          <a:effectLst/>
                          <a:latin typeface="Aptos Narrow" panose="020B0004020202020204" pitchFamily="34" charset="0"/>
                        </a:rPr>
                        <a:t>RESERVA INDUCIDA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54710493"/>
                  </a:ext>
                </a:extLst>
              </a:tr>
              <a:tr h="318167">
                <a:tc>
                  <a:txBody>
                    <a:bodyPr/>
                    <a:lstStyle/>
                    <a:p>
                      <a:pPr algn="l" rtl="0" fontAlgn="ctr">
                        <a:buNone/>
                      </a:pPr>
                      <a:r>
                        <a:rPr lang="es-CO" sz="800" b="0" i="0" u="none" strike="noStrike">
                          <a:solidFill>
                            <a:srgbClr val="000000"/>
                          </a:solidFill>
                          <a:effectLst/>
                          <a:latin typeface="Aptos Narrow" panose="020B0004020202020204" pitchFamily="34" charset="0"/>
                        </a:rPr>
                        <a:t>A-02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ES" sz="800" b="0" i="0" u="none" strike="noStrike">
                          <a:solidFill>
                            <a:srgbClr val="000000"/>
                          </a:solidFill>
                          <a:effectLst/>
                          <a:latin typeface="Aptos Narrow" panose="020B0004020202020204" pitchFamily="34" charset="0"/>
                        </a:rPr>
                        <a:t>ADQUISICIÓN DE BIENES  Y SERVICIOS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0" i="0" u="none" strike="noStrike">
                          <a:solidFill>
                            <a:srgbClr val="000000"/>
                          </a:solidFill>
                          <a:effectLst/>
                          <a:latin typeface="Aptos Narrow" panose="020B0004020202020204" pitchFamily="34" charset="0"/>
                        </a:rPr>
                        <a:t>$ 13.242.669,31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000240"/>
                  </a:ext>
                </a:extLst>
              </a:tr>
              <a:tr h="318167">
                <a:tc>
                  <a:txBody>
                    <a:bodyPr/>
                    <a:lstStyle/>
                    <a:p>
                      <a:pPr algn="l" rtl="0" fontAlgn="ctr">
                        <a:buNone/>
                      </a:pPr>
                      <a:r>
                        <a:rPr lang="es-CO" sz="800" b="0" i="0" u="none" strike="noStrike">
                          <a:solidFill>
                            <a:srgbClr val="000000"/>
                          </a:solidFill>
                          <a:effectLst/>
                          <a:latin typeface="Aptos Narrow" panose="020B0004020202020204" pitchFamily="34" charset="0"/>
                        </a:rPr>
                        <a:t>C-1704-1100-9-30101A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ES" sz="800" b="0" i="0" u="none" strike="noStrike" dirty="0">
                          <a:solidFill>
                            <a:srgbClr val="000000"/>
                          </a:solidFill>
                          <a:effectLst/>
                          <a:latin typeface="Aptos Narrow" panose="020B0004020202020204" pitchFamily="34" charset="0"/>
                        </a:rPr>
                        <a:t>3. DERECHO HUMANO A LA ALIMENTACIÓN / A. ORDENAR LA PRODUCCIÓN AGROPECUARIA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0" i="0" u="none" strike="noStrike">
                          <a:solidFill>
                            <a:srgbClr val="000000"/>
                          </a:solidFill>
                          <a:effectLst/>
                          <a:latin typeface="Aptos Narrow" panose="020B0004020202020204" pitchFamily="34" charset="0"/>
                        </a:rPr>
                        <a:t>$ 734.187.296,00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214826"/>
                  </a:ext>
                </a:extLst>
              </a:tr>
              <a:tr h="318167">
                <a:tc>
                  <a:txBody>
                    <a:bodyPr/>
                    <a:lstStyle/>
                    <a:p>
                      <a:pPr algn="l" rtl="0" fontAlgn="ctr">
                        <a:buNone/>
                      </a:pPr>
                      <a:r>
                        <a:rPr lang="es-CO" sz="800" b="0" i="0" u="none" strike="noStrike">
                          <a:solidFill>
                            <a:srgbClr val="000000"/>
                          </a:solidFill>
                          <a:effectLst/>
                          <a:latin typeface="Aptos Narrow" panose="020B0004020202020204" pitchFamily="34" charset="0"/>
                        </a:rPr>
                        <a:t>C-1704-1100-10-30206C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ES" sz="800" b="0" i="0" u="none" strike="noStrike" dirty="0">
                          <a:solidFill>
                            <a:srgbClr val="000000"/>
                          </a:solidFill>
                          <a:effectLst/>
                          <a:latin typeface="Aptos Narrow" panose="020B0004020202020204" pitchFamily="34" charset="0"/>
                        </a:rPr>
                        <a:t>3. DERECHO HUMANO A LA ALIMENTACIÓN / C. PRODUCCIÓN DE INFORMACIÓN PARA MEJORAR LA TOMA DE DECISIONES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0" i="0" u="none" strike="noStrike">
                          <a:solidFill>
                            <a:srgbClr val="000000"/>
                          </a:solidFill>
                          <a:effectLst/>
                          <a:latin typeface="Aptos Narrow" panose="020B0004020202020204" pitchFamily="34" charset="0"/>
                        </a:rPr>
                        <a:t>$ 501.855.488,16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3687877"/>
                  </a:ext>
                </a:extLst>
              </a:tr>
              <a:tr h="477250">
                <a:tc>
                  <a:txBody>
                    <a:bodyPr/>
                    <a:lstStyle/>
                    <a:p>
                      <a:pPr algn="l" rtl="0" fontAlgn="ctr">
                        <a:buNone/>
                      </a:pPr>
                      <a:r>
                        <a:rPr lang="es-CO" sz="800" b="0" i="0" u="none" strike="noStrike">
                          <a:solidFill>
                            <a:srgbClr val="000000"/>
                          </a:solidFill>
                          <a:effectLst/>
                          <a:latin typeface="Aptos Narrow" panose="020B0004020202020204" pitchFamily="34" charset="0"/>
                        </a:rPr>
                        <a:t>C-1704-1100-11-10303A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ES" sz="800" b="0" i="0" u="none" strike="noStrike" dirty="0">
                          <a:solidFill>
                            <a:srgbClr val="000000"/>
                          </a:solidFill>
                          <a:effectLst/>
                          <a:latin typeface="Aptos Narrow" panose="020B0004020202020204" pitchFamily="34" charset="0"/>
                        </a:rPr>
                        <a:t>1. ORDENAMIENTO DEL TERRITORIO ALREDEDOR DEL AGUA Y JUSTICIA AMBIENTAL / A. ARMONIZACIÓN Y RACIONALIZACIÓN DE LOS INSTRUMENTOS DE ORDENAMIENTO Y PLANIFICACIÓN TERRITORIAL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0" i="0" u="none" strike="noStrike">
                          <a:solidFill>
                            <a:srgbClr val="000000"/>
                          </a:solidFill>
                          <a:effectLst/>
                          <a:latin typeface="Aptos Narrow" panose="020B0004020202020204" pitchFamily="34" charset="0"/>
                        </a:rPr>
                        <a:t>$ 134.643.392,00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719950"/>
                  </a:ext>
                </a:extLst>
              </a:tr>
              <a:tr h="318167">
                <a:tc>
                  <a:txBody>
                    <a:bodyPr/>
                    <a:lstStyle/>
                    <a:p>
                      <a:pPr algn="l" rtl="0" fontAlgn="ctr">
                        <a:buNone/>
                      </a:pPr>
                      <a:r>
                        <a:rPr lang="es-CO" sz="800" b="0" i="0" u="none" strike="noStrike">
                          <a:solidFill>
                            <a:srgbClr val="000000"/>
                          </a:solidFill>
                          <a:effectLst/>
                          <a:latin typeface="Aptos Narrow" panose="020B0004020202020204" pitchFamily="34" charset="0"/>
                        </a:rPr>
                        <a:t>C-1704-1100-11-30206C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ES" sz="800" b="0" i="0" u="none" strike="noStrike" dirty="0">
                          <a:solidFill>
                            <a:srgbClr val="000000"/>
                          </a:solidFill>
                          <a:effectLst/>
                          <a:latin typeface="Aptos Narrow" panose="020B0004020202020204" pitchFamily="34" charset="0"/>
                        </a:rPr>
                        <a:t>3. DERECHO HUMANO A LA ALIMENTACIÓN / C. PRODUCCIÓN DE INFORMACIÓN PARA MEJORAR LA TOMA DE DECISIONES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0" i="0" u="none" strike="noStrike">
                          <a:solidFill>
                            <a:srgbClr val="000000"/>
                          </a:solidFill>
                          <a:effectLst/>
                          <a:latin typeface="Aptos Narrow" panose="020B0004020202020204" pitchFamily="34" charset="0"/>
                        </a:rPr>
                        <a:t>$ 199.636.664,00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774875"/>
                  </a:ext>
                </a:extLst>
              </a:tr>
              <a:tr h="318167">
                <a:tc>
                  <a:txBody>
                    <a:bodyPr/>
                    <a:lstStyle/>
                    <a:p>
                      <a:pPr algn="l" rtl="0" fontAlgn="ctr">
                        <a:buNone/>
                      </a:pPr>
                      <a:r>
                        <a:rPr lang="es-CO" sz="800" b="0" i="0" u="none" strike="noStrike">
                          <a:solidFill>
                            <a:srgbClr val="000000"/>
                          </a:solidFill>
                          <a:effectLst/>
                          <a:latin typeface="Aptos Narrow" panose="020B0004020202020204" pitchFamily="34" charset="0"/>
                        </a:rPr>
                        <a:t>C-1799-1100-3-53105B</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buNone/>
                      </a:pPr>
                      <a:r>
                        <a:rPr lang="es-CO" sz="800" b="0" i="0" u="none" strike="noStrike">
                          <a:solidFill>
                            <a:srgbClr val="000000"/>
                          </a:solidFill>
                          <a:effectLst/>
                          <a:latin typeface="Aptos Narrow" panose="020B0004020202020204" pitchFamily="34" charset="0"/>
                        </a:rPr>
                        <a:t>5. CONVERGENCIA REGIONAL / B. ENTIDADES PÚBLICAS TERRITORIALES Y NACIONALES FORTALECIDAS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s-CO" sz="800" b="0" i="0" u="none" strike="noStrike">
                          <a:solidFill>
                            <a:srgbClr val="000000"/>
                          </a:solidFill>
                          <a:effectLst/>
                          <a:latin typeface="Aptos Narrow" panose="020B0004020202020204" pitchFamily="34" charset="0"/>
                        </a:rPr>
                        <a:t>$ 2.428.279.150,13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0704475"/>
                  </a:ext>
                </a:extLst>
              </a:tr>
              <a:tr h="353518">
                <a:tc gridSpan="2">
                  <a:txBody>
                    <a:bodyPr/>
                    <a:lstStyle/>
                    <a:p>
                      <a:pPr algn="ctr" rtl="0" fontAlgn="ctr">
                        <a:buNone/>
                      </a:pPr>
                      <a:r>
                        <a:rPr lang="es-CO" sz="1000" b="1" i="0" u="none" strike="noStrike">
                          <a:solidFill>
                            <a:srgbClr val="FFFFFF"/>
                          </a:solidFill>
                          <a:effectLst/>
                          <a:latin typeface="Aptos Narrow" panose="020B0004020202020204" pitchFamily="34" charset="0"/>
                        </a:rPr>
                        <a:t>TOTAL CONSTITUIDO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a:txBody>
                    <a:bodyPr/>
                    <a:lstStyle/>
                    <a:p>
                      <a:pPr algn="ctr" rtl="0" fontAlgn="ctr">
                        <a:buNone/>
                      </a:pPr>
                      <a:r>
                        <a:rPr lang="es-CO" sz="1000" b="1" i="0" u="none" strike="noStrike" dirty="0">
                          <a:solidFill>
                            <a:srgbClr val="FFFFFF"/>
                          </a:solidFill>
                          <a:effectLst/>
                          <a:latin typeface="Aptos Narrow" panose="020B0004020202020204" pitchFamily="34" charset="0"/>
                        </a:rPr>
                        <a:t>$ 4.011.844.659,60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84698421"/>
                  </a:ext>
                </a:extLst>
              </a:tr>
            </a:tbl>
          </a:graphicData>
        </a:graphic>
      </p:graphicFrame>
    </p:spTree>
    <p:extLst>
      <p:ext uri="{BB962C8B-B14F-4D97-AF65-F5344CB8AC3E}">
        <p14:creationId xmlns:p14="http://schemas.microsoft.com/office/powerpoint/2010/main" val="423975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11. Plan Anual Mensualizado de Caja PAC</a:t>
            </a:r>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422029" y="5625764"/>
            <a:ext cx="11523362" cy="584775"/>
          </a:xfrm>
          <a:prstGeom prst="rect">
            <a:avLst/>
          </a:prstGeom>
          <a:noFill/>
        </p:spPr>
        <p:txBody>
          <a:bodyPr wrap="square" rtlCol="0">
            <a:spAutoFit/>
          </a:bodyPr>
          <a:lstStyle/>
          <a:p>
            <a:pPr algn="ctr"/>
            <a:r>
              <a:rPr lang="es-ES" sz="1600" dirty="0"/>
              <a:t>De acuerdo con la ejecución del PAC solicitado para el mes de diciembre de 2025 la UPRA logró mantenerse dentro de los parámetros establecidos del indicador INPANUT en los rubros de Inversión y Funcionamiento.</a:t>
            </a:r>
            <a:endParaRPr lang="es-CO" sz="1600"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880" y="34818"/>
            <a:ext cx="1097768" cy="1097768"/>
          </a:xfrm>
          <a:prstGeom prst="rect">
            <a:avLst/>
          </a:prstGeom>
        </p:spPr>
      </p:pic>
      <p:graphicFrame>
        <p:nvGraphicFramePr>
          <p:cNvPr id="3" name="Tabla 2">
            <a:extLst>
              <a:ext uri="{FF2B5EF4-FFF2-40B4-BE49-F238E27FC236}">
                <a16:creationId xmlns:a16="http://schemas.microsoft.com/office/drawing/2014/main" id="{47709AAC-59DC-A301-49B3-78DDC461F26C}"/>
              </a:ext>
            </a:extLst>
          </p:cNvPr>
          <p:cNvGraphicFramePr>
            <a:graphicFrameLocks noGrp="1"/>
          </p:cNvGraphicFramePr>
          <p:nvPr>
            <p:extLst>
              <p:ext uri="{D42A27DB-BD31-4B8C-83A1-F6EECF244321}">
                <p14:modId xmlns:p14="http://schemas.microsoft.com/office/powerpoint/2010/main" val="1186806187"/>
              </p:ext>
            </p:extLst>
          </p:nvPr>
        </p:nvGraphicFramePr>
        <p:xfrm>
          <a:off x="838199" y="1191672"/>
          <a:ext cx="10515602" cy="4019272"/>
        </p:xfrm>
        <a:graphic>
          <a:graphicData uri="http://schemas.openxmlformats.org/drawingml/2006/table">
            <a:tbl>
              <a:tblPr/>
              <a:tblGrid>
                <a:gridCol w="1652747">
                  <a:extLst>
                    <a:ext uri="{9D8B030D-6E8A-4147-A177-3AD203B41FA5}">
                      <a16:colId xmlns:a16="http://schemas.microsoft.com/office/drawing/2014/main" val="3598528130"/>
                    </a:ext>
                  </a:extLst>
                </a:gridCol>
                <a:gridCol w="1621758">
                  <a:extLst>
                    <a:ext uri="{9D8B030D-6E8A-4147-A177-3AD203B41FA5}">
                      <a16:colId xmlns:a16="http://schemas.microsoft.com/office/drawing/2014/main" val="1772089647"/>
                    </a:ext>
                  </a:extLst>
                </a:gridCol>
                <a:gridCol w="1621758">
                  <a:extLst>
                    <a:ext uri="{9D8B030D-6E8A-4147-A177-3AD203B41FA5}">
                      <a16:colId xmlns:a16="http://schemas.microsoft.com/office/drawing/2014/main" val="316765307"/>
                    </a:ext>
                  </a:extLst>
                </a:gridCol>
                <a:gridCol w="1508131">
                  <a:extLst>
                    <a:ext uri="{9D8B030D-6E8A-4147-A177-3AD203B41FA5}">
                      <a16:colId xmlns:a16="http://schemas.microsoft.com/office/drawing/2014/main" val="1424837000"/>
                    </a:ext>
                  </a:extLst>
                </a:gridCol>
                <a:gridCol w="1487472">
                  <a:extLst>
                    <a:ext uri="{9D8B030D-6E8A-4147-A177-3AD203B41FA5}">
                      <a16:colId xmlns:a16="http://schemas.microsoft.com/office/drawing/2014/main" val="2861496840"/>
                    </a:ext>
                  </a:extLst>
                </a:gridCol>
                <a:gridCol w="1311868">
                  <a:extLst>
                    <a:ext uri="{9D8B030D-6E8A-4147-A177-3AD203B41FA5}">
                      <a16:colId xmlns:a16="http://schemas.microsoft.com/office/drawing/2014/main" val="2520516174"/>
                    </a:ext>
                  </a:extLst>
                </a:gridCol>
                <a:gridCol w="1311868">
                  <a:extLst>
                    <a:ext uri="{9D8B030D-6E8A-4147-A177-3AD203B41FA5}">
                      <a16:colId xmlns:a16="http://schemas.microsoft.com/office/drawing/2014/main" val="2619359568"/>
                    </a:ext>
                  </a:extLst>
                </a:gridCol>
              </a:tblGrid>
              <a:tr h="309890">
                <a:tc gridSpan="7">
                  <a:txBody>
                    <a:bodyPr/>
                    <a:lstStyle/>
                    <a:p>
                      <a:pPr algn="ctr" fontAlgn="ctr">
                        <a:buNone/>
                      </a:pPr>
                      <a:r>
                        <a:rPr lang="es-ES" sz="800" b="1" i="0" u="none" strike="noStrike">
                          <a:solidFill>
                            <a:srgbClr val="FFFFFF"/>
                          </a:solidFill>
                          <a:effectLst/>
                          <a:latin typeface="Arial" panose="020B0604020202020204" pitchFamily="34" charset="0"/>
                        </a:rPr>
                        <a:t>REPORTE DE LA EJECUCIÓN DE PAC PROGRAMADO POR LAS AREAS  - DICIEMBRE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1983257"/>
                  </a:ext>
                </a:extLst>
              </a:tr>
              <a:tr h="123956">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0143017"/>
                  </a:ext>
                </a:extLst>
              </a:tr>
              <a:tr h="309890">
                <a:tc>
                  <a:txBody>
                    <a:bodyPr/>
                    <a:lstStyle/>
                    <a:p>
                      <a:pPr algn="ctr" fontAlgn="ctr">
                        <a:buNone/>
                      </a:pPr>
                      <a:r>
                        <a:rPr lang="es-CO" sz="800" b="1" i="0" u="none" strike="noStrike">
                          <a:solidFill>
                            <a:srgbClr val="FFFFFF"/>
                          </a:solidFill>
                          <a:effectLs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507879895"/>
                  </a:ext>
                </a:extLst>
              </a:tr>
              <a:tr h="123956">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8871445"/>
                  </a:ext>
                </a:extLst>
              </a:tr>
              <a:tr h="325384">
                <a:tc>
                  <a:txBody>
                    <a:bodyPr/>
                    <a:lstStyle/>
                    <a:p>
                      <a:pPr algn="ctr" fontAlgn="ctr">
                        <a:buNone/>
                      </a:pPr>
                      <a:r>
                        <a:rPr lang="es-CO" sz="800" b="1" i="0" u="none" strike="noStrike">
                          <a:solidFill>
                            <a:srgbClr val="FFFFFF"/>
                          </a:solidFill>
                          <a:effectLs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$ 1.977.620.441,00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$ 1.999.309.006,98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$ 1.945.796.845,07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$ 53.512.161,91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97,32%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406344663"/>
                  </a:ext>
                </a:extLst>
              </a:tr>
              <a:tr h="161143">
                <a:tc>
                  <a:txBody>
                    <a:bodyPr/>
                    <a:lstStyle/>
                    <a:p>
                      <a:pPr algn="l" fontAlgn="ctr">
                        <a:buNone/>
                      </a:pPr>
                      <a:r>
                        <a:rPr lang="es-CO" sz="800" b="0" i="0" u="none" strike="noStrike">
                          <a:solidFill>
                            <a:srgbClr val="000000"/>
                          </a:solidFill>
                          <a:effectLs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$ 1.440.281.000,00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$ 1.461.081.676,00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$ 1.441.771.361,00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$ 19.310.315,00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98,68%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2217050"/>
                  </a:ext>
                </a:extLst>
              </a:tr>
              <a:tr h="161143">
                <a:tc>
                  <a:txBody>
                    <a:bodyPr/>
                    <a:lstStyle/>
                    <a:p>
                      <a:pPr algn="l" fontAlgn="ctr">
                        <a:buNone/>
                      </a:pPr>
                      <a:r>
                        <a:rPr lang="es-CO" sz="800" b="0" i="0" u="none" strike="noStrike">
                          <a:solidFill>
                            <a:srgbClr val="000000"/>
                          </a:solidFill>
                          <a:effectLs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$ 537.339.441,00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$ 538.227.330,98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$ 504.025.484,07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$ 34.201.846,91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93,65%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2598547"/>
                  </a:ext>
                </a:extLst>
              </a:tr>
              <a:tr h="123956">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5393551"/>
                  </a:ext>
                </a:extLst>
              </a:tr>
              <a:tr h="294395">
                <a:tc>
                  <a:txBody>
                    <a:bodyPr/>
                    <a:lstStyle/>
                    <a:p>
                      <a:pPr algn="ctr" fontAlgn="ctr">
                        <a:buNone/>
                      </a:pPr>
                      <a:r>
                        <a:rPr lang="es-CO" sz="800" b="1" i="0" u="none" strike="noStrike">
                          <a:solidFill>
                            <a:srgbClr val="FFFFFF"/>
                          </a:solidFill>
                          <a:effectLs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$ 5.484.121.484,16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$ 3.400.244.704,00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$ 3.399.499.192,00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$ 745.512,00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99,98%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543501188"/>
                  </a:ext>
                </a:extLst>
              </a:tr>
              <a:tr h="161143">
                <a:tc>
                  <a:txBody>
                    <a:bodyPr/>
                    <a:lstStyle/>
                    <a:p>
                      <a:pPr algn="l" fontAlgn="ctr">
                        <a:buNone/>
                      </a:pPr>
                      <a:r>
                        <a:rPr lang="es-CO" sz="800" b="0" i="0" u="none" strike="noStrike">
                          <a:solidFill>
                            <a:srgbClr val="000000"/>
                          </a:solidFill>
                          <a:effectLst/>
                          <a:latin typeface="Arial" panose="020B06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$ 2.162.367.763,00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$ 1.397.917.863,00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O" sz="800" b="0" i="0" u="none" strike="noStrike">
                          <a:solidFill>
                            <a:srgbClr val="000000"/>
                          </a:solidFill>
                          <a:effectLst/>
                          <a:latin typeface="Arial" panose="020B0604020202020204" pitchFamily="34" charset="0"/>
                        </a:rPr>
                        <a:t>$ 1.397.172.351,00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$ 745.512,00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99,95%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4341259"/>
                  </a:ext>
                </a:extLst>
              </a:tr>
              <a:tr h="161143">
                <a:tc>
                  <a:txBody>
                    <a:bodyPr/>
                    <a:lstStyle/>
                    <a:p>
                      <a:pPr algn="l" fontAlgn="ctr">
                        <a:buNone/>
                      </a:pPr>
                      <a:r>
                        <a:rPr lang="es-CO" sz="800" b="0" i="0" u="none" strike="noStrike">
                          <a:solidFill>
                            <a:srgbClr val="000000"/>
                          </a:solidFill>
                          <a:effectLst/>
                          <a:latin typeface="Arial" panose="020B06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$ 2.330.511.886,16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$ 1.452.627.341,00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O" sz="800" b="0" i="0" u="none" strike="noStrike">
                          <a:solidFill>
                            <a:srgbClr val="000000"/>
                          </a:solidFill>
                          <a:effectLst/>
                          <a:latin typeface="Arial" panose="020B0604020202020204" pitchFamily="34" charset="0"/>
                        </a:rPr>
                        <a:t>$ 1.452.627.341,00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1888849"/>
                  </a:ext>
                </a:extLst>
              </a:tr>
              <a:tr h="161143">
                <a:tc>
                  <a:txBody>
                    <a:bodyPr/>
                    <a:lstStyle/>
                    <a:p>
                      <a:pPr algn="l" fontAlgn="ctr">
                        <a:buNone/>
                      </a:pPr>
                      <a:r>
                        <a:rPr lang="es-CO" sz="800" b="0" i="0" u="none" strike="noStrike">
                          <a:solidFill>
                            <a:srgbClr val="000000"/>
                          </a:solidFill>
                          <a:effectLst/>
                          <a:latin typeface="Arial" panose="020B0604020202020204" pitchFamily="34" charset="0"/>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$ 991.241.835,00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$ 549.699.500,00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O" sz="800" b="0" i="0" u="none" strike="noStrike">
                          <a:solidFill>
                            <a:srgbClr val="000000"/>
                          </a:solidFill>
                          <a:effectLst/>
                          <a:latin typeface="Arial" panose="020B0604020202020204" pitchFamily="34" charset="0"/>
                        </a:rPr>
                        <a:t>$ 549.699.500,00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6230435"/>
                  </a:ext>
                </a:extLst>
              </a:tr>
              <a:tr h="123956">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564626"/>
                  </a:ext>
                </a:extLst>
              </a:tr>
              <a:tr h="317637">
                <a:tc>
                  <a:txBody>
                    <a:bodyPr/>
                    <a:lstStyle/>
                    <a:p>
                      <a:pPr algn="ctr" fontAlgn="ctr">
                        <a:buNone/>
                      </a:pPr>
                      <a:r>
                        <a:rPr lang="es-CO" sz="800" b="1" i="0" u="none" strike="noStrike">
                          <a:solidFill>
                            <a:srgbClr val="FFFFFF"/>
                          </a:solidFill>
                          <a:effectLs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$ 7.461.741.925,16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$ 5.399.553.710,98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$ 5.345.296.037,07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$ 54.257.673,91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buNone/>
                      </a:pPr>
                      <a:r>
                        <a:rPr lang="es-CO" sz="8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1794673239"/>
                  </a:ext>
                </a:extLst>
              </a:tr>
              <a:tr h="148747">
                <a:tc>
                  <a:txBody>
                    <a:bodyPr/>
                    <a:lstStyle/>
                    <a:p>
                      <a:pPr algn="l" fontAlgn="ctr">
                        <a:buNone/>
                      </a:pPr>
                      <a:r>
                        <a:rPr lang="es-CO" sz="8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8389028"/>
                  </a:ext>
                </a:extLst>
              </a:tr>
              <a:tr h="565549">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es-CO" sz="800" b="1" i="0" u="none" strike="noStrike">
                          <a:solidFill>
                            <a:srgbClr val="FFFFFF"/>
                          </a:solidFill>
                          <a:effectLst/>
                          <a:latin typeface="Arial" panose="020B0604020202020204" pitchFamily="34" charset="0"/>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buNone/>
                      </a:pPr>
                      <a:r>
                        <a:rPr lang="es-CO" sz="800" b="1" i="0" u="none" strike="noStrike">
                          <a:solidFill>
                            <a:srgbClr val="FFFFFF"/>
                          </a:solidFill>
                          <a:effectLs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58599519"/>
                  </a:ext>
                </a:extLst>
              </a:tr>
              <a:tr h="148747">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buNone/>
                      </a:pPr>
                      <a:r>
                        <a:rPr lang="es-CO" sz="800" b="0" i="0" u="none" strike="noStrike">
                          <a:solidFill>
                            <a:srgbClr val="000000"/>
                          </a:solidFill>
                          <a:effectLs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l" fontAlgn="ctr">
                        <a:buNone/>
                      </a:pPr>
                      <a:r>
                        <a:rPr lang="es-CO" sz="800" b="0" i="0" u="none" strike="noStrike">
                          <a:solidFill>
                            <a:srgbClr val="FFFFFF"/>
                          </a:solidFill>
                          <a:effectLst/>
                          <a:latin typeface="Arial" panose="020B0604020202020204" pitchFamily="34" charset="0"/>
                        </a:rPr>
                        <a:t>Entidad Cumplio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11454013"/>
                  </a:ext>
                </a:extLst>
              </a:tr>
              <a:tr h="148747">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buNone/>
                      </a:pPr>
                      <a:r>
                        <a:rPr lang="es-CO" sz="800" b="0" i="0" u="none" strike="noStrike">
                          <a:solidFill>
                            <a:srgbClr val="000000"/>
                          </a:solidFill>
                          <a:effectLs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buNone/>
                      </a:pPr>
                      <a:r>
                        <a:rPr lang="es-CO" sz="800" b="0" i="0" u="none" strike="noStrike">
                          <a:solidFill>
                            <a:srgbClr val="FFFFFF"/>
                          </a:solidFill>
                          <a:effectLs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156727014"/>
                  </a:ext>
                </a:extLst>
              </a:tr>
              <a:tr h="148747">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buNone/>
                      </a:pPr>
                      <a:r>
                        <a:rPr lang="es-CO" sz="800" b="0" i="0" u="none" strike="noStrike">
                          <a:solidFill>
                            <a:srgbClr val="000000"/>
                          </a:solidFill>
                          <a:effectLs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buNone/>
                      </a:pPr>
                      <a:r>
                        <a:rPr lang="es-CO" sz="800" b="0" i="0" u="none" strike="noStrike" dirty="0">
                          <a:solidFill>
                            <a:srgbClr val="FFFFFF"/>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755719143"/>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a:solidFill>
                  <a:schemeClr val="tx1">
                    <a:lumMod val="75000"/>
                    <a:lumOff val="25000"/>
                  </a:schemeClr>
                </a:solidFill>
                <a:cs typeface="Arial" panose="020B0604020202020204" pitchFamily="34" charset="0"/>
              </a:rPr>
              <a:t>Visita nuestro portal</a:t>
            </a:r>
            <a:endParaRPr lang="es-CO" sz="2000" dirty="0">
              <a:solidFill>
                <a:schemeClr val="tx1">
                  <a:lumMod val="75000"/>
                  <a:lumOff val="25000"/>
                </a:schemeClr>
              </a:solidFill>
              <a:cs typeface="Arial" panose="020B0604020202020204" pitchFamily="34" charset="0"/>
            </a:endParaRP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a:solidFill>
                  <a:schemeClr val="bg1"/>
                </a:solidFill>
                <a:latin typeface="+mj-lt"/>
              </a:rPr>
              <a:t>Ejecución Presupuestal UPRA</a:t>
            </a:r>
            <a:endParaRPr lang="es-CO" sz="6000" b="1" dirty="0">
              <a:solidFill>
                <a:schemeClr val="bg1"/>
              </a:solidFill>
              <a:latin typeface="+mj-lt"/>
            </a:endParaRP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dirty="0">
                <a:solidFill>
                  <a:schemeClr val="bg1"/>
                </a:solidFill>
                <a:cs typeface="Arial" panose="020B0604020202020204" pitchFamily="34" charset="0"/>
              </a:rPr>
              <a:t>Diciembre 2025</a:t>
            </a: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1993561" y="1125169"/>
            <a:ext cx="3917671" cy="641597"/>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6355694" y="2024158"/>
            <a:ext cx="3917671" cy="700046"/>
            <a:chOff x="2175321" y="1846081"/>
            <a:chExt cx="3820518" cy="73349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Funcionamiento Adquisición de bienes y servicios</a:t>
              </a: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4</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6329617" y="2985413"/>
            <a:ext cx="3972526" cy="653493"/>
            <a:chOff x="2121826" y="1846081"/>
            <a:chExt cx="3874013" cy="684720"/>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Ejecución Presupuestal VS Acuerdo de Gestión</a:t>
              </a:r>
            </a:p>
          </p:txBody>
        </p:sp>
        <p:sp>
          <p:nvSpPr>
            <p:cNvPr id="39" name="Elipse 38">
              <a:extLst>
                <a:ext uri="{FF2B5EF4-FFF2-40B4-BE49-F238E27FC236}">
                  <a16:creationId xmlns:a16="http://schemas.microsoft.com/office/drawing/2014/main" id="{DD1FF07D-E4A3-1A64-2028-80200488D3CA}"/>
                </a:ext>
              </a:extLst>
            </p:cNvPr>
            <p:cNvSpPr/>
            <p:nvPr/>
          </p:nvSpPr>
          <p:spPr>
            <a:xfrm>
              <a:off x="2180380"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21826" y="1869356"/>
              <a:ext cx="767731" cy="661445"/>
            </a:xfrm>
            <a:prstGeom prst="rect">
              <a:avLst/>
            </a:prstGeom>
            <a:noFill/>
          </p:spPr>
          <p:txBody>
            <a:bodyPr wrap="square" rtlCol="0">
              <a:spAutoFit/>
            </a:bodyPr>
            <a:lstStyle/>
            <a:p>
              <a:pPr algn="ctr"/>
              <a:r>
                <a:rPr lang="es-CO" sz="3200" b="1" dirty="0">
                  <a:solidFill>
                    <a:schemeClr val="bg1"/>
                  </a:solidFill>
                </a:rPr>
                <a:t>6</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355694" y="1131670"/>
            <a:ext cx="3917671" cy="62687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general</a:t>
              </a: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1979228" y="2999739"/>
            <a:ext cx="3917671" cy="700046"/>
            <a:chOff x="2175321" y="1846081"/>
            <a:chExt cx="3820518" cy="73349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5</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1965645" y="3973117"/>
            <a:ext cx="3909874" cy="656338"/>
            <a:chOff x="2127473" y="1842974"/>
            <a:chExt cx="3812914" cy="687701"/>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Gastos de viaje y manutención</a:t>
              </a:r>
              <a:endParaRPr lang="es-ES" sz="1600" dirty="0">
                <a:solidFill>
                  <a:schemeClr val="tx1">
                    <a:lumMod val="75000"/>
                    <a:lumOff val="25000"/>
                  </a:schemeClr>
                </a:solidFill>
                <a:cs typeface="Arial" panose="020B0604020202020204" pitchFamily="34" charset="0"/>
              </a:endParaRPr>
            </a:p>
          </p:txBody>
        </p:sp>
        <p:sp>
          <p:nvSpPr>
            <p:cNvPr id="51" name="Elipse 50">
              <a:extLst>
                <a:ext uri="{FF2B5EF4-FFF2-40B4-BE49-F238E27FC236}">
                  <a16:creationId xmlns:a16="http://schemas.microsoft.com/office/drawing/2014/main" id="{2965D68C-F205-AC29-25CD-937067EFCCD3}"/>
                </a:ext>
              </a:extLst>
            </p:cNvPr>
            <p:cNvSpPr/>
            <p:nvPr/>
          </p:nvSpPr>
          <p:spPr>
            <a:xfrm>
              <a:off x="2187700" y="1842974"/>
              <a:ext cx="656828" cy="656829"/>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27473" y="1869229"/>
              <a:ext cx="767731" cy="661446"/>
            </a:xfrm>
            <a:prstGeom prst="rect">
              <a:avLst/>
            </a:prstGeom>
            <a:noFill/>
          </p:spPr>
          <p:txBody>
            <a:bodyPr wrap="square" rtlCol="0">
              <a:spAutoFit/>
            </a:bodyPr>
            <a:lstStyle/>
            <a:p>
              <a:pPr algn="ctr"/>
              <a:r>
                <a:rPr lang="es-CO" sz="3200" b="1" dirty="0">
                  <a:solidFill>
                    <a:schemeClr val="bg1"/>
                  </a:solidFill>
                </a:rPr>
                <a:t>7</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6441334" y="3980004"/>
            <a:ext cx="3974533" cy="643261"/>
            <a:chOff x="2119869" y="1846081"/>
            <a:chExt cx="3875970" cy="673999"/>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de vigencia futuras</a:t>
              </a:r>
            </a:p>
          </p:txBody>
        </p:sp>
        <p:sp>
          <p:nvSpPr>
            <p:cNvPr id="5" name="Elipse 4">
              <a:extLst>
                <a:ext uri="{FF2B5EF4-FFF2-40B4-BE49-F238E27FC236}">
                  <a16:creationId xmlns:a16="http://schemas.microsoft.com/office/drawing/2014/main" id="{D2DA6301-A86B-458F-07DE-8CA066A37325}"/>
                </a:ext>
              </a:extLst>
            </p:cNvPr>
            <p:cNvSpPr/>
            <p:nvPr/>
          </p:nvSpPr>
          <p:spPr>
            <a:xfrm>
              <a:off x="2173967"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19869" y="1858635"/>
              <a:ext cx="767731" cy="661445"/>
            </a:xfrm>
            <a:prstGeom prst="rect">
              <a:avLst/>
            </a:prstGeom>
            <a:noFill/>
          </p:spPr>
          <p:txBody>
            <a:bodyPr wrap="square" rtlCol="0">
              <a:spAutoFit/>
            </a:bodyPr>
            <a:lstStyle/>
            <a:p>
              <a:pPr algn="ctr"/>
              <a:r>
                <a:rPr lang="es-CO" sz="3200" b="1" dirty="0">
                  <a:solidFill>
                    <a:schemeClr val="bg1"/>
                  </a:solidFill>
                </a:rPr>
                <a:t>8</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1979228" y="5010559"/>
            <a:ext cx="3917671" cy="700046"/>
            <a:chOff x="2175321" y="1846081"/>
            <a:chExt cx="3820518" cy="73349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2024 - 2025</a:t>
              </a: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6498196" y="4978517"/>
            <a:ext cx="3917671" cy="70004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2025 - 2026</a:t>
              </a: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10</a:t>
              </a:r>
            </a:p>
          </p:txBody>
        </p:sp>
      </p:grpSp>
      <p:grpSp>
        <p:nvGrpSpPr>
          <p:cNvPr id="16" name="Grupo 15">
            <a:extLst>
              <a:ext uri="{FF2B5EF4-FFF2-40B4-BE49-F238E27FC236}">
                <a16:creationId xmlns:a16="http://schemas.microsoft.com/office/drawing/2014/main" id="{73FFA8BF-5B0F-1B1E-7B19-557D7EE22485}"/>
              </a:ext>
            </a:extLst>
          </p:cNvPr>
          <p:cNvGrpSpPr/>
          <p:nvPr/>
        </p:nvGrpSpPr>
        <p:grpSpPr>
          <a:xfrm>
            <a:off x="1979228" y="2026361"/>
            <a:ext cx="3917671" cy="626873"/>
            <a:chOff x="2175321" y="1846081"/>
            <a:chExt cx="3820518" cy="656828"/>
          </a:xfrm>
        </p:grpSpPr>
        <p:sp>
          <p:nvSpPr>
            <p:cNvPr id="17" name="CuadroTexto 16">
              <a:extLst>
                <a:ext uri="{FF2B5EF4-FFF2-40B4-BE49-F238E27FC236}">
                  <a16:creationId xmlns:a16="http://schemas.microsoft.com/office/drawing/2014/main" id="{BB1B5C57-2BA0-F81A-9EB4-72839C1AE58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Indicadores de Gestión</a:t>
              </a:r>
            </a:p>
          </p:txBody>
        </p:sp>
        <p:sp>
          <p:nvSpPr>
            <p:cNvPr id="18" name="Elipse 17">
              <a:extLst>
                <a:ext uri="{FF2B5EF4-FFF2-40B4-BE49-F238E27FC236}">
                  <a16:creationId xmlns:a16="http://schemas.microsoft.com/office/drawing/2014/main" id="{22D88581-E7C4-BD1E-03B0-7FBFF5D0D7D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D130B5FB-C774-3921-ABF1-EC329C5F5243}"/>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grpSp>
        <p:nvGrpSpPr>
          <p:cNvPr id="21" name="Grupo 20">
            <a:extLst>
              <a:ext uri="{FF2B5EF4-FFF2-40B4-BE49-F238E27FC236}">
                <a16:creationId xmlns:a16="http://schemas.microsoft.com/office/drawing/2014/main" id="{9DE9F37E-48F7-BA4A-7997-B18EC7164CD2}"/>
              </a:ext>
            </a:extLst>
          </p:cNvPr>
          <p:cNvGrpSpPr/>
          <p:nvPr/>
        </p:nvGrpSpPr>
        <p:grpSpPr>
          <a:xfrm>
            <a:off x="1979228" y="6013479"/>
            <a:ext cx="3917671" cy="653542"/>
            <a:chOff x="2175321" y="1846081"/>
            <a:chExt cx="3820518" cy="684772"/>
          </a:xfrm>
        </p:grpSpPr>
        <p:sp>
          <p:nvSpPr>
            <p:cNvPr id="22" name="CuadroTexto 21">
              <a:extLst>
                <a:ext uri="{FF2B5EF4-FFF2-40B4-BE49-F238E27FC236}">
                  <a16:creationId xmlns:a16="http://schemas.microsoft.com/office/drawing/2014/main" id="{19653730-894B-C602-DBB2-6AA1D1477430}"/>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Plan Anual Mensualizado de  caja PAC</a:t>
              </a:r>
            </a:p>
          </p:txBody>
        </p:sp>
        <p:sp>
          <p:nvSpPr>
            <p:cNvPr id="23" name="Elipse 22">
              <a:extLst>
                <a:ext uri="{FF2B5EF4-FFF2-40B4-BE49-F238E27FC236}">
                  <a16:creationId xmlns:a16="http://schemas.microsoft.com/office/drawing/2014/main" id="{CE595CC2-68B0-F9B0-181C-226545ED35EA}"/>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CuadroTexto 23">
              <a:extLst>
                <a:ext uri="{FF2B5EF4-FFF2-40B4-BE49-F238E27FC236}">
                  <a16:creationId xmlns:a16="http://schemas.microsoft.com/office/drawing/2014/main" id="{5D9D62EB-4BE8-EBEA-6E63-20CD74AD543B}"/>
                </a:ext>
              </a:extLst>
            </p:cNvPr>
            <p:cNvSpPr txBox="1"/>
            <p:nvPr/>
          </p:nvSpPr>
          <p:spPr>
            <a:xfrm>
              <a:off x="2175321" y="1918134"/>
              <a:ext cx="767731" cy="612719"/>
            </a:xfrm>
            <a:prstGeom prst="rect">
              <a:avLst/>
            </a:prstGeom>
            <a:noFill/>
          </p:spPr>
          <p:txBody>
            <a:bodyPr wrap="square" rtlCol="0">
              <a:spAutoFit/>
            </a:bodyPr>
            <a:lstStyle/>
            <a:p>
              <a:pPr algn="ctr"/>
              <a:r>
                <a:rPr lang="es-CO" sz="3200" b="1" dirty="0">
                  <a:solidFill>
                    <a:schemeClr val="bg1"/>
                  </a:solidFill>
                </a:rPr>
                <a:t>11</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022828" y="326329"/>
            <a:ext cx="8575218" cy="943828"/>
          </a:xfrm>
        </p:spPr>
        <p:txBody>
          <a:bodyPr>
            <a:normAutofit fontScale="90000"/>
          </a:bodyPr>
          <a:lstStyle/>
          <a:p>
            <a:r>
              <a:rPr lang="es-CO"/>
              <a:t>1. Normatividad Ejecución Presupuestal 2025</a:t>
            </a:r>
            <a:endParaRPr lang="es-CO" dirty="0"/>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7457813" y="3615655"/>
            <a:ext cx="4580389" cy="3010973"/>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28600" algn="just">
              <a:lnSpc>
                <a:spcPct val="90000"/>
              </a:lnSpc>
              <a:spcAft>
                <a:spcPts val="800"/>
              </a:spcAft>
              <a:buClr>
                <a:srgbClr val="397C3C"/>
              </a:buClr>
              <a:buFont typeface="Arial" panose="020B0604020202020204" pitchFamily="34" charset="0"/>
              <a:buChar char="•"/>
            </a:pPr>
            <a:r>
              <a:rPr lang="es-CO" sz="1600" b="1" dirty="0">
                <a:solidFill>
                  <a:schemeClr val="tx1"/>
                </a:solidFill>
              </a:rPr>
              <a:t>Decreto 1523 del 18 de diciembre 2024 </a:t>
            </a:r>
            <a:r>
              <a:rPr lang="es-CO" sz="1600" dirty="0">
                <a:solidFill>
                  <a:schemeClr val="tx1"/>
                </a:solidFill>
              </a:rPr>
              <a:t>“</a:t>
            </a:r>
            <a:r>
              <a:rPr lang="es-MX" sz="1600" dirty="0">
                <a:solidFill>
                  <a:schemeClr val="tx1"/>
                </a:solidFill>
              </a:rPr>
              <a:t>Por medio del cual se decreta el presupuesto de rentas y recursos de capital y el presupuesto de gastos para la vigencia fiscal del 1 de enero al 31 de diciembre de 2025.</a:t>
            </a:r>
          </a:p>
          <a:p>
            <a:pPr marL="285750" indent="-228600" algn="just">
              <a:lnSpc>
                <a:spcPct val="90000"/>
              </a:lnSpc>
              <a:spcAft>
                <a:spcPts val="800"/>
              </a:spcAft>
              <a:buClr>
                <a:srgbClr val="397C3C"/>
              </a:buClr>
              <a:buFont typeface="Arial" panose="020B0604020202020204" pitchFamily="34" charset="0"/>
              <a:buChar char="•"/>
            </a:pPr>
            <a:r>
              <a:rPr lang="es-CO" sz="1600" b="1" dirty="0">
                <a:solidFill>
                  <a:schemeClr val="tx1"/>
                </a:solidFill>
              </a:rPr>
              <a:t>Decreto 1621 del 30 de diciembre 2024 </a:t>
            </a:r>
            <a:r>
              <a:rPr lang="es-CO" sz="1600" dirty="0">
                <a:solidFill>
                  <a:schemeClr val="tx1"/>
                </a:solidFill>
              </a:rPr>
              <a:t>“</a:t>
            </a:r>
            <a:r>
              <a:rPr lang="es-MX" sz="1600" dirty="0">
                <a:solidFill>
                  <a:schemeClr val="tx1"/>
                </a:solidFill>
              </a:rPr>
              <a:t>Por el cual se liquida el Presupuesto General de la Nación para la vigencia fiscal de 2025, se detallan las apropiaciones y se clasifican y definen los gastos.</a:t>
            </a:r>
            <a:endParaRPr lang="en-US" sz="1600" dirty="0">
              <a:solidFill>
                <a:schemeClr val="tx1"/>
              </a:solidFill>
            </a:endParaRP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 y="3615655"/>
            <a:ext cx="7235737" cy="3010973"/>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effectLst/>
              </a:rPr>
              <a:t>Resolución 340 del 31 de diciembre de 2024 de la UPRA </a:t>
            </a:r>
            <a:r>
              <a:rPr lang="es-MX" sz="1600" dirty="0">
                <a:solidFill>
                  <a:schemeClr val="tx1"/>
                </a:solidFill>
              </a:rPr>
              <a:t>“Por medio de la cual se efectúa la desagregación del detalle del anexo del Decreto de Liquidación No. 1621 del 30 de diciembre de 2024, correspondiente a las cuentas de Gastos de Personal, Gastos Generales, Transferencias, Tributos Multas y Sanciones e Inversión de la Unidad de Planificación de Tierras Rurales, Adecuación de Tierras y Usos Agropecuarios, UPRA, para la vigencia Fiscal 2025.”</a:t>
            </a:r>
          </a:p>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rPr>
              <a:t>Resolución 2608 del 16 de octubre de 2025 de la UPRA, </a:t>
            </a:r>
            <a:r>
              <a:rPr lang="es-MX" sz="1600" dirty="0">
                <a:solidFill>
                  <a:schemeClr val="tx1"/>
                </a:solidFill>
              </a:rPr>
              <a:t>Por medio de la cual se efectúa una distribución en el presupuesto de Gastos de Funcionamiento del Ministerio de Hacienda y Crédito Público para la vigencia 2025”</a:t>
            </a: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graphicFrame>
        <p:nvGraphicFramePr>
          <p:cNvPr id="4" name="Tabla 3">
            <a:extLst>
              <a:ext uri="{FF2B5EF4-FFF2-40B4-BE49-F238E27FC236}">
                <a16:creationId xmlns:a16="http://schemas.microsoft.com/office/drawing/2014/main" id="{9414E26F-C454-BBAE-5E92-9A21F44C49F2}"/>
              </a:ext>
            </a:extLst>
          </p:cNvPr>
          <p:cNvGraphicFramePr>
            <a:graphicFrameLocks noGrp="1"/>
          </p:cNvGraphicFramePr>
          <p:nvPr>
            <p:extLst>
              <p:ext uri="{D42A27DB-BD31-4B8C-83A1-F6EECF244321}">
                <p14:modId xmlns:p14="http://schemas.microsoft.com/office/powerpoint/2010/main" val="1770373072"/>
              </p:ext>
            </p:extLst>
          </p:nvPr>
        </p:nvGraphicFramePr>
        <p:xfrm>
          <a:off x="2478131" y="889431"/>
          <a:ext cx="7235737" cy="2575912"/>
        </p:xfrm>
        <a:graphic>
          <a:graphicData uri="http://schemas.openxmlformats.org/drawingml/2006/table">
            <a:tbl>
              <a:tblPr/>
              <a:tblGrid>
                <a:gridCol w="2516778">
                  <a:extLst>
                    <a:ext uri="{9D8B030D-6E8A-4147-A177-3AD203B41FA5}">
                      <a16:colId xmlns:a16="http://schemas.microsoft.com/office/drawing/2014/main" val="1643886460"/>
                    </a:ext>
                  </a:extLst>
                </a:gridCol>
                <a:gridCol w="1777475">
                  <a:extLst>
                    <a:ext uri="{9D8B030D-6E8A-4147-A177-3AD203B41FA5}">
                      <a16:colId xmlns:a16="http://schemas.microsoft.com/office/drawing/2014/main" val="2810540828"/>
                    </a:ext>
                  </a:extLst>
                </a:gridCol>
                <a:gridCol w="1321308">
                  <a:extLst>
                    <a:ext uri="{9D8B030D-6E8A-4147-A177-3AD203B41FA5}">
                      <a16:colId xmlns:a16="http://schemas.microsoft.com/office/drawing/2014/main" val="3482467973"/>
                    </a:ext>
                  </a:extLst>
                </a:gridCol>
                <a:gridCol w="1620176">
                  <a:extLst>
                    <a:ext uri="{9D8B030D-6E8A-4147-A177-3AD203B41FA5}">
                      <a16:colId xmlns:a16="http://schemas.microsoft.com/office/drawing/2014/main" val="3065441632"/>
                    </a:ext>
                  </a:extLst>
                </a:gridCol>
              </a:tblGrid>
              <a:tr h="423201">
                <a:tc gridSpan="4">
                  <a:txBody>
                    <a:bodyPr/>
                    <a:lstStyle/>
                    <a:p>
                      <a:pPr algn="ctr" rtl="0" fontAlgn="ctr">
                        <a:buNone/>
                      </a:pPr>
                      <a:r>
                        <a:rPr lang="es-CO" sz="1050" b="1" i="0" u="none" strike="noStrike" dirty="0">
                          <a:solidFill>
                            <a:srgbClr val="FFFFFF"/>
                          </a:solidFill>
                          <a:effectLst/>
                          <a:latin typeface="Times New Roman" panose="02020603050405020304" pitchFamily="18" charset="0"/>
                        </a:rPr>
                        <a:t>PRESUPUESTO UPRA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91207247"/>
                  </a:ext>
                </a:extLst>
              </a:tr>
              <a:tr h="339999">
                <a:tc>
                  <a:txBody>
                    <a:bodyPr/>
                    <a:lstStyle/>
                    <a:p>
                      <a:pPr algn="ctr" rtl="0" fontAlgn="ctr">
                        <a:buNone/>
                      </a:pPr>
                      <a:r>
                        <a:rPr lang="es-CO" sz="1050" b="1" i="0" u="none" strike="noStrike" dirty="0">
                          <a:solidFill>
                            <a:srgbClr val="FFFFFF"/>
                          </a:solidFill>
                          <a:effectLs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APROPIACIÓN INICIAL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ADICIÓN / REDUCCIÓN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a:solidFill>
                            <a:srgbClr val="FFFFFF"/>
                          </a:solidFill>
                          <a:effectLst/>
                          <a:latin typeface="Times New Roman" panose="02020603050405020304" pitchFamily="18" charset="0"/>
                        </a:rPr>
                        <a:t>APROPIACIÓN VIGENTE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439686008"/>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GASTOS DE PERSONAL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$ 10.927.436.000,00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$ 596.811.000,00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$ 11.524.247.000,00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425006"/>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GASTOS GENERALES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$ 2.919.381.000,00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$ 2.919.381.000,00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636714"/>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TRANSFERENCIAS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$ 36.755.000,00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$ 36.755.000,00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064416"/>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TRIBUTOS, MULTAS Y SANCIONES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$ 117.013.000,00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$ 117.013.000,00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113812"/>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$ 41.200.283.224,00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$ 41.200.283.224,00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4214156"/>
                  </a:ext>
                </a:extLst>
              </a:tr>
              <a:tr h="225707">
                <a:tc>
                  <a:txBody>
                    <a:bodyPr/>
                    <a:lstStyle/>
                    <a:p>
                      <a:pPr algn="ctr" rtl="0" fontAlgn="ctr">
                        <a:buNone/>
                      </a:pPr>
                      <a:r>
                        <a:rPr lang="es-CO" sz="1050" b="1" i="0" u="none" strike="noStrike">
                          <a:solidFill>
                            <a:srgbClr val="FFFFFF"/>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a:solidFill>
                            <a:srgbClr val="FFFFFF"/>
                          </a:solidFill>
                          <a:effectLst/>
                          <a:latin typeface="Times New Roman" panose="02020603050405020304" pitchFamily="18" charset="0"/>
                        </a:rPr>
                        <a:t>$ 55.200.868.224,00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$ 596.811.000,00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$ 55.797.679.224,00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71276523"/>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dirty="0"/>
              <a:t>2. Ejecución General</a:t>
            </a:r>
          </a:p>
        </p:txBody>
      </p:sp>
      <p:sp>
        <p:nvSpPr>
          <p:cNvPr id="5" name="CuadroTexto 4">
            <a:extLst>
              <a:ext uri="{FF2B5EF4-FFF2-40B4-BE49-F238E27FC236}">
                <a16:creationId xmlns:a16="http://schemas.microsoft.com/office/drawing/2014/main" id="{4A250405-93B5-B986-98C3-DB903B6A74C9}"/>
              </a:ext>
            </a:extLst>
          </p:cNvPr>
          <p:cNvSpPr txBox="1"/>
          <p:nvPr/>
        </p:nvSpPr>
        <p:spPr>
          <a:xfrm>
            <a:off x="4370664" y="4835238"/>
            <a:ext cx="5660463" cy="1323439"/>
          </a:xfrm>
          <a:prstGeom prst="rect">
            <a:avLst/>
          </a:prstGeom>
          <a:noFill/>
        </p:spPr>
        <p:txBody>
          <a:bodyPr wrap="square" rtlCol="0">
            <a:spAutoFit/>
          </a:bodyPr>
          <a:lstStyle/>
          <a:p>
            <a:pPr algn="just"/>
            <a:r>
              <a:rPr lang="es-ES" sz="1600" dirty="0">
                <a:cs typeface="Times New Roman" panose="02020603050405020304" pitchFamily="18" charset="0"/>
              </a:rPr>
              <a:t>Con corte al </a:t>
            </a:r>
            <a:r>
              <a:rPr lang="es-ES" sz="1600" b="1" dirty="0">
                <a:cs typeface="Times New Roman" panose="02020603050405020304" pitchFamily="18" charset="0"/>
              </a:rPr>
              <a:t>31 de diciembre de 2025 </a:t>
            </a:r>
            <a:r>
              <a:rPr lang="es-ES" sz="1600" dirty="0">
                <a:cs typeface="Times New Roman" panose="02020603050405020304" pitchFamily="18" charset="0"/>
              </a:rPr>
              <a:t>la Unidad de Planificación Rural Agropecuaria logró comprometer recursos por valor de </a:t>
            </a:r>
            <a:r>
              <a:rPr lang="es-CO" sz="1600" b="1" dirty="0">
                <a:cs typeface="Times New Roman" panose="02020603050405020304" pitchFamily="18" charset="0"/>
              </a:rPr>
              <a:t>$54.634.769.034,61 </a:t>
            </a:r>
            <a:r>
              <a:rPr lang="es-ES" sz="1600" dirty="0">
                <a:cs typeface="Times New Roman" panose="02020603050405020304" pitchFamily="18" charset="0"/>
              </a:rPr>
              <a:t>presentando una ejecución presupuestal acumulada del </a:t>
            </a:r>
            <a:r>
              <a:rPr lang="es-ES" sz="1600" b="1" dirty="0">
                <a:cs typeface="Times New Roman" panose="02020603050405020304" pitchFamily="18" charset="0"/>
              </a:rPr>
              <a:t>97,92%</a:t>
            </a:r>
            <a:r>
              <a:rPr lang="es-ES" sz="1600" dirty="0">
                <a:cs typeface="Times New Roman" panose="02020603050405020304" pitchFamily="18" charset="0"/>
              </a:rPr>
              <a:t>.</a:t>
            </a:r>
          </a:p>
          <a:p>
            <a:pPr algn="just"/>
            <a:r>
              <a:rPr lang="es-ES" sz="1600" dirty="0">
                <a:cs typeface="Times New Roman" panose="02020603050405020304" pitchFamily="18" charset="0"/>
              </a:rPr>
              <a:t>Con respecto a noviembre se obtuvo un avance de </a:t>
            </a:r>
            <a:r>
              <a:rPr lang="es-ES" sz="1600" b="1" dirty="0">
                <a:cs typeface="Times New Roman" panose="02020603050405020304" pitchFamily="18" charset="0"/>
              </a:rPr>
              <a:t>2,88%</a:t>
            </a:r>
            <a:r>
              <a:rPr lang="es-ES" sz="1600" dirty="0">
                <a:cs typeface="Times New Roman" panose="02020603050405020304" pitchFamily="18" charset="0"/>
              </a:rPr>
              <a:t>.</a:t>
            </a:r>
            <a:endParaRPr lang="es-CO" sz="1600" dirty="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970" y="466472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128" y="5316383"/>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1213148" y="4050140"/>
            <a:ext cx="671664" cy="28175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616104" y="4059441"/>
            <a:ext cx="1396823" cy="31416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662372" y="5639194"/>
            <a:ext cx="2631622" cy="41509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Tabla 3">
            <a:extLst>
              <a:ext uri="{FF2B5EF4-FFF2-40B4-BE49-F238E27FC236}">
                <a16:creationId xmlns:a16="http://schemas.microsoft.com/office/drawing/2014/main" id="{23B7956D-A668-5594-E5D6-20C52BC42588}"/>
              </a:ext>
            </a:extLst>
          </p:cNvPr>
          <p:cNvGraphicFramePr>
            <a:graphicFrameLocks noGrp="1"/>
          </p:cNvGraphicFramePr>
          <p:nvPr>
            <p:extLst>
              <p:ext uri="{D42A27DB-BD31-4B8C-83A1-F6EECF244321}">
                <p14:modId xmlns:p14="http://schemas.microsoft.com/office/powerpoint/2010/main" val="2540671183"/>
              </p:ext>
            </p:extLst>
          </p:nvPr>
        </p:nvGraphicFramePr>
        <p:xfrm>
          <a:off x="242582" y="883396"/>
          <a:ext cx="11804010" cy="3441600"/>
        </p:xfrm>
        <a:graphic>
          <a:graphicData uri="http://schemas.openxmlformats.org/drawingml/2006/table">
            <a:tbl>
              <a:tblPr/>
              <a:tblGrid>
                <a:gridCol w="1337173">
                  <a:extLst>
                    <a:ext uri="{9D8B030D-6E8A-4147-A177-3AD203B41FA5}">
                      <a16:colId xmlns:a16="http://schemas.microsoft.com/office/drawing/2014/main" val="1659997358"/>
                    </a:ext>
                  </a:extLst>
                </a:gridCol>
                <a:gridCol w="1337173">
                  <a:extLst>
                    <a:ext uri="{9D8B030D-6E8A-4147-A177-3AD203B41FA5}">
                      <a16:colId xmlns:a16="http://schemas.microsoft.com/office/drawing/2014/main" val="1548703000"/>
                    </a:ext>
                  </a:extLst>
                </a:gridCol>
                <a:gridCol w="1141208">
                  <a:extLst>
                    <a:ext uri="{9D8B030D-6E8A-4147-A177-3AD203B41FA5}">
                      <a16:colId xmlns:a16="http://schemas.microsoft.com/office/drawing/2014/main" val="3743898494"/>
                    </a:ext>
                  </a:extLst>
                </a:gridCol>
                <a:gridCol w="1210372">
                  <a:extLst>
                    <a:ext uri="{9D8B030D-6E8A-4147-A177-3AD203B41FA5}">
                      <a16:colId xmlns:a16="http://schemas.microsoft.com/office/drawing/2014/main" val="343620210"/>
                    </a:ext>
                  </a:extLst>
                </a:gridCol>
                <a:gridCol w="1210372">
                  <a:extLst>
                    <a:ext uri="{9D8B030D-6E8A-4147-A177-3AD203B41FA5}">
                      <a16:colId xmlns:a16="http://schemas.microsoft.com/office/drawing/2014/main" val="4091540055"/>
                    </a:ext>
                  </a:extLst>
                </a:gridCol>
                <a:gridCol w="1164263">
                  <a:extLst>
                    <a:ext uri="{9D8B030D-6E8A-4147-A177-3AD203B41FA5}">
                      <a16:colId xmlns:a16="http://schemas.microsoft.com/office/drawing/2014/main" val="756826527"/>
                    </a:ext>
                  </a:extLst>
                </a:gridCol>
                <a:gridCol w="1141208">
                  <a:extLst>
                    <a:ext uri="{9D8B030D-6E8A-4147-A177-3AD203B41FA5}">
                      <a16:colId xmlns:a16="http://schemas.microsoft.com/office/drawing/2014/main" val="1928583786"/>
                    </a:ext>
                  </a:extLst>
                </a:gridCol>
                <a:gridCol w="1141208">
                  <a:extLst>
                    <a:ext uri="{9D8B030D-6E8A-4147-A177-3AD203B41FA5}">
                      <a16:colId xmlns:a16="http://schemas.microsoft.com/office/drawing/2014/main" val="3133860302"/>
                    </a:ext>
                  </a:extLst>
                </a:gridCol>
                <a:gridCol w="1141208">
                  <a:extLst>
                    <a:ext uri="{9D8B030D-6E8A-4147-A177-3AD203B41FA5}">
                      <a16:colId xmlns:a16="http://schemas.microsoft.com/office/drawing/2014/main" val="1599334913"/>
                    </a:ext>
                  </a:extLst>
                </a:gridCol>
                <a:gridCol w="979825">
                  <a:extLst>
                    <a:ext uri="{9D8B030D-6E8A-4147-A177-3AD203B41FA5}">
                      <a16:colId xmlns:a16="http://schemas.microsoft.com/office/drawing/2014/main" val="1498185869"/>
                    </a:ext>
                  </a:extLst>
                </a:gridCol>
              </a:tblGrid>
              <a:tr h="351983">
                <a:tc gridSpan="3">
                  <a:txBody>
                    <a:bodyPr/>
                    <a:lstStyle/>
                    <a:p>
                      <a:pPr algn="ctr" rtl="0" fontAlgn="ctr">
                        <a:buNone/>
                      </a:pPr>
                      <a:r>
                        <a:rPr lang="es-CO" sz="800" b="1" i="0" u="none" strike="noStrike">
                          <a:solidFill>
                            <a:srgbClr val="FFFFFF"/>
                          </a:solidFill>
                          <a:effectLs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buNone/>
                      </a:pPr>
                      <a:r>
                        <a:rPr lang="es-CO" sz="8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800" b="1" i="0" u="none" strike="noStrike">
                          <a:solidFill>
                            <a:srgbClr val="FFFFFF"/>
                          </a:solidFill>
                          <a:effectLs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800" b="1" i="0" u="none" strike="noStrike">
                          <a:solidFill>
                            <a:srgbClr val="FFFFFF"/>
                          </a:solidFill>
                          <a:effectLst/>
                          <a:latin typeface="Times New Roman" panose="02020603050405020304" pitchFamily="18" charset="0"/>
                        </a:rPr>
                        <a:t>APR.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800" b="1" i="0" u="none" strike="noStrike">
                          <a:solidFill>
                            <a:srgbClr val="FFFFFF"/>
                          </a:solidFill>
                          <a:effectLs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800" b="1" i="0" u="none" strike="noStrike">
                          <a:solidFill>
                            <a:srgbClr val="FFFFFF"/>
                          </a:solidFill>
                          <a:effectLs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800" b="1" i="0" u="none" strike="noStrike">
                          <a:solidFill>
                            <a:srgbClr val="FFFFFF"/>
                          </a:solidFill>
                          <a:effectLst/>
                          <a:latin typeface="Times New Roman" panose="02020603050405020304" pitchFamily="18" charset="0"/>
                        </a:rPr>
                        <a:t>ORDEN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800" b="1" i="0" u="none" strike="noStrike">
                          <a:solidFill>
                            <a:srgbClr val="FFFFFF"/>
                          </a:solidFill>
                          <a:effectLst/>
                          <a:latin typeface="Times New Roman" panose="02020603050405020304" pitchFamily="18"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271861888"/>
                  </a:ext>
                </a:extLst>
              </a:tr>
              <a:tr h="312873">
                <a:tc rowSpan="4">
                  <a:txBody>
                    <a:bodyPr/>
                    <a:lstStyle/>
                    <a:p>
                      <a:pPr algn="ctr" rtl="0" fontAlgn="ctr">
                        <a:buNone/>
                      </a:pPr>
                      <a:r>
                        <a:rPr lang="es-CO" sz="80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$ 11.524.247.000,00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$ 11.034.211.497,00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$ 490.035.503,00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$ 11.034.211.497,00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$ 11.034.211.497,00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$ 11.034.211.497,00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95,75%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02481"/>
                  </a:ext>
                </a:extLst>
              </a:tr>
              <a:tr h="303095">
                <a:tc vMerge="1">
                  <a:txBody>
                    <a:bodyPr/>
                    <a:lstStyle/>
                    <a:p>
                      <a:endParaRPr lang="es-CO"/>
                    </a:p>
                  </a:txBody>
                  <a:tcPr/>
                </a:tc>
                <a:tc>
                  <a:txBody>
                    <a:bodyPr/>
                    <a:lstStyle/>
                    <a:p>
                      <a:pPr algn="ctr" rtl="0" fontAlgn="ctr">
                        <a:buNone/>
                      </a:pPr>
                      <a:r>
                        <a:rPr lang="es-CO" sz="800" b="1" i="0" u="none" strike="noStrike">
                          <a:solidFill>
                            <a:srgbClr val="000000"/>
                          </a:solidFill>
                          <a:effectLst/>
                          <a:latin typeface="Times New Roman" panose="02020603050405020304" pitchFamily="18"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$ 2.919.381.000,00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$ 2.796.365.656,40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$ 123.015.343,60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$ 2.796.365.656,40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$ 2.783.122.987,09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$ 2.783.122.987,09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95,79%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943991"/>
                  </a:ext>
                </a:extLst>
              </a:tr>
              <a:tr h="303095">
                <a:tc vMerge="1">
                  <a:txBody>
                    <a:bodyPr/>
                    <a:lstStyle/>
                    <a:p>
                      <a:endParaRPr lang="es-CO"/>
                    </a:p>
                  </a:txBody>
                  <a:tcPr/>
                </a:tc>
                <a:tc>
                  <a:txBody>
                    <a:bodyPr/>
                    <a:lstStyle/>
                    <a:p>
                      <a:pPr algn="ctr" rtl="0" fontAlgn="ctr">
                        <a:buNone/>
                      </a:pPr>
                      <a:r>
                        <a:rPr lang="es-CO" sz="80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$ 6.673.677,00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$ 30.081.323,00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$ 6.673.677,00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$ 6.673.677,00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$ 6.673.677,00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18,16%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8546246"/>
                  </a:ext>
                </a:extLst>
              </a:tr>
              <a:tr h="703964">
                <a:tc vMerge="1">
                  <a:txBody>
                    <a:bodyPr/>
                    <a:lstStyle/>
                    <a:p>
                      <a:endParaRPr lang="es-CO"/>
                    </a:p>
                  </a:txBody>
                  <a:tcPr/>
                </a:tc>
                <a:tc>
                  <a:txBody>
                    <a:bodyPr/>
                    <a:lstStyle/>
                    <a:p>
                      <a:pPr algn="ctr" rtl="0" fontAlgn="ctr">
                        <a:buNone/>
                      </a:pPr>
                      <a:r>
                        <a:rPr lang="es-CO" sz="800" b="1" i="0" u="none" strike="noStrike">
                          <a:solidFill>
                            <a:srgbClr val="000000"/>
                          </a:solidFill>
                          <a:effectLst/>
                          <a:latin typeface="Times New Roman" panose="02020603050405020304" pitchFamily="18" charset="0"/>
                        </a:rPr>
                        <a:t> TRIBUTOS, MULTAS Y SANCIONES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$ 117.013.000,00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$ 12.316.208,00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89,47%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9992813"/>
                  </a:ext>
                </a:extLst>
              </a:tr>
              <a:tr h="303095">
                <a:tc rowSpan="4">
                  <a:txBody>
                    <a:bodyPr/>
                    <a:lstStyle/>
                    <a:p>
                      <a:pPr algn="ctr" rtl="0" fontAlgn="ctr">
                        <a:buNone/>
                      </a:pPr>
                      <a:r>
                        <a:rPr lang="es-CO" sz="8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$ 15.000.000.000,00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$ 14.966.642.951,00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$ 33.357.049,00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$ 14.966.642.951,00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$ 14.232.455.655,00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$ 14.232.455.655,00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99,78%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705816"/>
                  </a:ext>
                </a:extLst>
              </a:tr>
              <a:tr h="303095">
                <a:tc vMerge="1">
                  <a:txBody>
                    <a:bodyPr/>
                    <a:lstStyle/>
                    <a:p>
                      <a:endParaRPr lang="es-CO"/>
                    </a:p>
                  </a:txBody>
                  <a:tcPr/>
                </a:tc>
                <a:tc>
                  <a:txBody>
                    <a:bodyPr/>
                    <a:lstStyle/>
                    <a:p>
                      <a:pPr algn="ctr" rtl="0" fontAlgn="ctr">
                        <a:buNone/>
                      </a:pPr>
                      <a:r>
                        <a:rPr lang="es-CO" sz="8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$ 8.000.000.000,00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$ 7.912.201.522,33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$ 87.798.477,67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$ 7.912.201.522,33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$ 7.410.346.034,17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$ 7.410.346.034,17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98,90%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846010"/>
                  </a:ext>
                </a:extLst>
              </a:tr>
              <a:tr h="303095">
                <a:tc vMerge="1">
                  <a:txBody>
                    <a:bodyPr/>
                    <a:lstStyle/>
                    <a:p>
                      <a:endParaRPr lang="es-CO"/>
                    </a:p>
                  </a:txBody>
                  <a:tcPr/>
                </a:tc>
                <a:tc>
                  <a:txBody>
                    <a:bodyPr/>
                    <a:lstStyle/>
                    <a:p>
                      <a:pPr algn="ctr" rtl="0" fontAlgn="ctr">
                        <a:buNone/>
                      </a:pPr>
                      <a:r>
                        <a:rPr lang="es-CO" sz="8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$ 6.000.000.000,00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$ 5.971.660.005,00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$ 28.339.995,00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$ 5.971.660.005,00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$ 5.637.379.949,00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$ 5.637.379.949,00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99,53%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040300"/>
                  </a:ext>
                </a:extLst>
              </a:tr>
              <a:tr h="303095">
                <a:tc vMerge="1">
                  <a:txBody>
                    <a:bodyPr/>
                    <a:lstStyle/>
                    <a:p>
                      <a:endParaRPr lang="es-CO"/>
                    </a:p>
                  </a:txBody>
                  <a:tcPr/>
                </a:tc>
                <a:tc>
                  <a:txBody>
                    <a:bodyPr/>
                    <a:lstStyle/>
                    <a:p>
                      <a:pPr algn="ctr" rtl="0" fontAlgn="ctr">
                        <a:buNone/>
                      </a:pPr>
                      <a:r>
                        <a:rPr lang="es-CO" sz="8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$ 12.200.283.224,00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$ 11.842.316.933,88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$ 357.966.290,12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$ 11.842.316.933,88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$ 9.414.037.783,75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800" b="0" i="0" u="none" strike="noStrike">
                          <a:solidFill>
                            <a:srgbClr val="000000"/>
                          </a:solidFill>
                          <a:effectLst/>
                          <a:latin typeface="Times New Roman" panose="02020603050405020304" pitchFamily="18" charset="0"/>
                        </a:rPr>
                        <a:t>$ 9.414.037.783,75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a:solidFill>
                            <a:srgbClr val="000000"/>
                          </a:solidFill>
                          <a:effectLst/>
                          <a:latin typeface="Times New Roman" panose="02020603050405020304" pitchFamily="18" charset="0"/>
                        </a:rPr>
                        <a:t>97,07%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055925"/>
                  </a:ext>
                </a:extLst>
              </a:tr>
              <a:tr h="254210">
                <a:tc gridSpan="3">
                  <a:txBody>
                    <a:bodyPr/>
                    <a:lstStyle/>
                    <a:p>
                      <a:pPr algn="ctr" rtl="0" fontAlgn="ctr">
                        <a:buNone/>
                      </a:pPr>
                      <a:r>
                        <a:rPr lang="es-CO" sz="8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buNone/>
                      </a:pPr>
                      <a:r>
                        <a:rPr lang="es-CO" sz="800" b="1" i="0" u="none" strike="noStrike">
                          <a:solidFill>
                            <a:srgbClr val="000000"/>
                          </a:solidFill>
                          <a:effectLst/>
                          <a:latin typeface="Times New Roman" panose="02020603050405020304" pitchFamily="18" charset="0"/>
                        </a:rPr>
                        <a:t>$ 55.797.679.224,00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800" b="1" i="0" u="none" strike="noStrike">
                          <a:solidFill>
                            <a:srgbClr val="000000"/>
                          </a:solidFill>
                          <a:effectLst/>
                          <a:latin typeface="Times New Roman" panose="02020603050405020304" pitchFamily="18" charset="0"/>
                        </a:rPr>
                        <a:t>$ 54.634.769.034,61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800" b="1" i="0" u="none" strike="noStrike">
                          <a:solidFill>
                            <a:srgbClr val="000000"/>
                          </a:solidFill>
                          <a:effectLst/>
                          <a:latin typeface="Times New Roman" panose="02020603050405020304" pitchFamily="18" charset="0"/>
                        </a:rPr>
                        <a:t>$ 1.162.910.189,39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800" b="1" i="0" u="none" strike="noStrike" dirty="0">
                          <a:solidFill>
                            <a:srgbClr val="000000"/>
                          </a:solidFill>
                          <a:effectLst/>
                          <a:latin typeface="Times New Roman" panose="02020603050405020304" pitchFamily="18" charset="0"/>
                        </a:rPr>
                        <a:t>$ 54.634.769.034,61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800" b="1" i="0" u="none" strike="noStrike">
                          <a:solidFill>
                            <a:srgbClr val="000000"/>
                          </a:solidFill>
                          <a:effectLst/>
                          <a:latin typeface="Times New Roman" panose="02020603050405020304" pitchFamily="18" charset="0"/>
                        </a:rPr>
                        <a:t>$ 50.622.924.375,01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800" b="1" i="0" u="none" strike="noStrike">
                          <a:solidFill>
                            <a:srgbClr val="000000"/>
                          </a:solidFill>
                          <a:effectLst/>
                          <a:latin typeface="Times New Roman" panose="02020603050405020304" pitchFamily="18" charset="0"/>
                        </a:rPr>
                        <a:t>$ 50.622.924.375,01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s-CO" sz="800" b="1" i="0" u="none" strike="noStrike" dirty="0">
                          <a:solidFill>
                            <a:srgbClr val="000000"/>
                          </a:solidFill>
                          <a:effectLst/>
                          <a:latin typeface="Times New Roman" panose="02020603050405020304" pitchFamily="18" charset="0"/>
                        </a:rPr>
                        <a:t>97,92%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956796"/>
                  </a:ext>
                </a:extLst>
              </a:tr>
            </a:tbl>
          </a:graphicData>
        </a:graphic>
      </p:graphicFrame>
      <p:graphicFrame>
        <p:nvGraphicFramePr>
          <p:cNvPr id="11" name="Tabla 10">
            <a:extLst>
              <a:ext uri="{FF2B5EF4-FFF2-40B4-BE49-F238E27FC236}">
                <a16:creationId xmlns:a16="http://schemas.microsoft.com/office/drawing/2014/main" id="{9E9F6505-97D4-CE97-F425-7DA11D7A9D84}"/>
              </a:ext>
            </a:extLst>
          </p:cNvPr>
          <p:cNvGraphicFramePr>
            <a:graphicFrameLocks noGrp="1"/>
          </p:cNvGraphicFramePr>
          <p:nvPr>
            <p:extLst>
              <p:ext uri="{D42A27DB-BD31-4B8C-83A1-F6EECF244321}">
                <p14:modId xmlns:p14="http://schemas.microsoft.com/office/powerpoint/2010/main" val="4170121937"/>
              </p:ext>
            </p:extLst>
          </p:nvPr>
        </p:nvGraphicFramePr>
        <p:xfrm>
          <a:off x="231920" y="4483795"/>
          <a:ext cx="3911600" cy="2047875"/>
        </p:xfrm>
        <a:graphic>
          <a:graphicData uri="http://schemas.openxmlformats.org/drawingml/2006/table">
            <a:tbl>
              <a:tblPr/>
              <a:tblGrid>
                <a:gridCol w="1384300">
                  <a:extLst>
                    <a:ext uri="{9D8B030D-6E8A-4147-A177-3AD203B41FA5}">
                      <a16:colId xmlns:a16="http://schemas.microsoft.com/office/drawing/2014/main" val="1638995284"/>
                    </a:ext>
                  </a:extLst>
                </a:gridCol>
                <a:gridCol w="1473200">
                  <a:extLst>
                    <a:ext uri="{9D8B030D-6E8A-4147-A177-3AD203B41FA5}">
                      <a16:colId xmlns:a16="http://schemas.microsoft.com/office/drawing/2014/main" val="3152999344"/>
                    </a:ext>
                  </a:extLst>
                </a:gridCol>
                <a:gridCol w="1054100">
                  <a:extLst>
                    <a:ext uri="{9D8B030D-6E8A-4147-A177-3AD203B41FA5}">
                      <a16:colId xmlns:a16="http://schemas.microsoft.com/office/drawing/2014/main" val="1283034511"/>
                    </a:ext>
                  </a:extLst>
                </a:gridCol>
              </a:tblGrid>
              <a:tr h="276225">
                <a:tc gridSpan="3">
                  <a:txBody>
                    <a:bodyPr/>
                    <a:lstStyle/>
                    <a:p>
                      <a:pPr algn="ctr" rtl="0" fontAlgn="ctr">
                        <a:buNone/>
                      </a:pPr>
                      <a:r>
                        <a:rPr lang="es-ES" sz="1100" b="1" i="0" u="none" strike="noStrike">
                          <a:solidFill>
                            <a:srgbClr val="FFFFFF"/>
                          </a:solidFill>
                          <a:effectLst/>
                          <a:latin typeface="Times New Roman" panose="02020603050405020304" pitchFamily="18" charset="0"/>
                        </a:rPr>
                        <a:t>EJECUCIÓN A 31 DE DICIEMBRE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15665141"/>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APR. VIGENTE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$ 55.797.679.224,00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5471246"/>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$ 54.634.769.034,61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97,92%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5072369"/>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APR. 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$ 1.162.910.189,39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2,08%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087593"/>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$ 54.634.769.034,61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97,92%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3554485"/>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$ 50.622.924.375,01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90,73%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2233226"/>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ORDEN PAGO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$ 50.622.924.375,01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dirty="0">
                          <a:solidFill>
                            <a:srgbClr val="000000"/>
                          </a:solidFill>
                          <a:effectLst/>
                          <a:latin typeface="Times New Roman" panose="02020603050405020304" pitchFamily="18" charset="0"/>
                        </a:rPr>
                        <a:t>90,73%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692594"/>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262670" y="326330"/>
            <a:ext cx="7442417" cy="946886"/>
          </a:xfrm>
        </p:spPr>
        <p:txBody>
          <a:bodyPr/>
          <a:lstStyle/>
          <a:p>
            <a:r>
              <a:rPr lang="es-CO" dirty="0"/>
              <a:t>3. Indicadores de Gestión</a:t>
            </a: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687" y="326330"/>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20869"/>
            <a:ext cx="950259" cy="878177"/>
          </a:xfrm>
          <a:prstGeom prst="rect">
            <a:avLst/>
          </a:prstGeom>
        </p:spPr>
      </p:pic>
      <p:sp>
        <p:nvSpPr>
          <p:cNvPr id="8" name="CuadroTexto 7">
            <a:extLst>
              <a:ext uri="{FF2B5EF4-FFF2-40B4-BE49-F238E27FC236}">
                <a16:creationId xmlns:a16="http://schemas.microsoft.com/office/drawing/2014/main" id="{144468B8-8F50-1283-C676-2B3CB8B781C5}"/>
              </a:ext>
            </a:extLst>
          </p:cNvPr>
          <p:cNvSpPr txBox="1"/>
          <p:nvPr/>
        </p:nvSpPr>
        <p:spPr>
          <a:xfrm>
            <a:off x="6844908" y="1681301"/>
            <a:ext cx="4848616" cy="1477328"/>
          </a:xfrm>
          <a:prstGeom prst="rect">
            <a:avLst/>
          </a:prstGeom>
          <a:noFill/>
        </p:spPr>
        <p:txBody>
          <a:bodyPr wrap="square" rtlCol="0">
            <a:spAutoFit/>
          </a:bodyPr>
          <a:lstStyle/>
          <a:p>
            <a:pPr algn="just"/>
            <a:r>
              <a:rPr lang="es-ES" dirty="0">
                <a:cs typeface="Times New Roman" panose="02020603050405020304" pitchFamily="18" charset="0"/>
              </a:rPr>
              <a:t>Con corte al </a:t>
            </a:r>
            <a:r>
              <a:rPr lang="es-ES" b="1" dirty="0">
                <a:cs typeface="Times New Roman" panose="02020603050405020304" pitchFamily="18" charset="0"/>
              </a:rPr>
              <a:t>31 de diciembre de 2025 </a:t>
            </a:r>
            <a:r>
              <a:rPr lang="es-ES" dirty="0">
                <a:cs typeface="Times New Roman" panose="02020603050405020304" pitchFamily="18" charset="0"/>
              </a:rPr>
              <a:t>la Unidad de Planificación Rural Agropecuaria logró una ejecución acumulada del </a:t>
            </a:r>
            <a:r>
              <a:rPr lang="es-ES" b="1" dirty="0">
                <a:cs typeface="Times New Roman" panose="02020603050405020304" pitchFamily="18" charset="0"/>
              </a:rPr>
              <a:t>90,73%</a:t>
            </a:r>
            <a:r>
              <a:rPr lang="es-ES" dirty="0">
                <a:cs typeface="Times New Roman" panose="02020603050405020304" pitchFamily="18" charset="0"/>
              </a:rPr>
              <a:t> a la fecha del informe se ha ejecutado en pagos un total de</a:t>
            </a:r>
            <a:r>
              <a:rPr lang="es-CO" dirty="0">
                <a:cs typeface="Times New Roman" panose="02020603050405020304" pitchFamily="18" charset="0"/>
              </a:rPr>
              <a:t> </a:t>
            </a:r>
            <a:r>
              <a:rPr lang="es-CO" b="1" dirty="0">
                <a:cs typeface="Times New Roman" panose="02020603050405020304" pitchFamily="18" charset="0"/>
              </a:rPr>
              <a:t>$50.622.924.375,01</a:t>
            </a:r>
            <a:r>
              <a:rPr lang="es-CO" dirty="0">
                <a:cs typeface="Times New Roman" panose="02020603050405020304" pitchFamily="18" charset="0"/>
              </a:rPr>
              <a:t>.</a:t>
            </a:r>
          </a:p>
        </p:txBody>
      </p:sp>
      <p:sp>
        <p:nvSpPr>
          <p:cNvPr id="9" name="CuadroTexto 8">
            <a:extLst>
              <a:ext uri="{FF2B5EF4-FFF2-40B4-BE49-F238E27FC236}">
                <a16:creationId xmlns:a16="http://schemas.microsoft.com/office/drawing/2014/main" id="{1A3F9F63-4B48-28BF-2961-8CC3EE414C6A}"/>
              </a:ext>
            </a:extLst>
          </p:cNvPr>
          <p:cNvSpPr txBox="1"/>
          <p:nvPr/>
        </p:nvSpPr>
        <p:spPr>
          <a:xfrm>
            <a:off x="827940" y="4160492"/>
            <a:ext cx="5268060" cy="1477328"/>
          </a:xfrm>
          <a:prstGeom prst="rect">
            <a:avLst/>
          </a:prstGeom>
          <a:noFill/>
        </p:spPr>
        <p:txBody>
          <a:bodyPr wrap="square" rtlCol="0">
            <a:spAutoFit/>
          </a:bodyPr>
          <a:lstStyle/>
          <a:p>
            <a:pPr algn="just"/>
            <a:r>
              <a:rPr lang="es-ES" dirty="0">
                <a:cs typeface="Times New Roman" panose="02020603050405020304" pitchFamily="18" charset="0"/>
              </a:rPr>
              <a:t>En cuanto al nivel de compromisos presupuestales la Unidad de Planificación Rural Agropecuaria logró ejecutar un </a:t>
            </a:r>
            <a:r>
              <a:rPr lang="es-ES" b="1" dirty="0">
                <a:cs typeface="Times New Roman" panose="02020603050405020304" pitchFamily="18" charset="0"/>
              </a:rPr>
              <a:t>97,92%</a:t>
            </a:r>
            <a:r>
              <a:rPr lang="es-ES" dirty="0">
                <a:cs typeface="Times New Roman" panose="02020603050405020304" pitchFamily="18" charset="0"/>
              </a:rPr>
              <a:t> de ejecución acumulada, a la fecha del informe se ha comprometido un total de </a:t>
            </a:r>
            <a:r>
              <a:rPr lang="es-ES" sz="1800" b="1" dirty="0">
                <a:cs typeface="Times New Roman" panose="02020603050405020304" pitchFamily="18" charset="0"/>
              </a:rPr>
              <a:t>$54.634.769.034,61</a:t>
            </a:r>
            <a:r>
              <a:rPr lang="es-ES" sz="1800" dirty="0">
                <a:cs typeface="Times New Roman" panose="02020603050405020304" pitchFamily="18" charset="0"/>
              </a:rPr>
              <a:t>.</a:t>
            </a:r>
          </a:p>
        </p:txBody>
      </p:sp>
      <p:graphicFrame>
        <p:nvGraphicFramePr>
          <p:cNvPr id="5" name="Tabla 4">
            <a:extLst>
              <a:ext uri="{FF2B5EF4-FFF2-40B4-BE49-F238E27FC236}">
                <a16:creationId xmlns:a16="http://schemas.microsoft.com/office/drawing/2014/main" id="{3C1854C9-5046-2F92-1441-E1E389F7177F}"/>
              </a:ext>
            </a:extLst>
          </p:cNvPr>
          <p:cNvGraphicFramePr>
            <a:graphicFrameLocks noGrp="1"/>
          </p:cNvGraphicFramePr>
          <p:nvPr>
            <p:extLst>
              <p:ext uri="{D42A27DB-BD31-4B8C-83A1-F6EECF244321}">
                <p14:modId xmlns:p14="http://schemas.microsoft.com/office/powerpoint/2010/main" val="4011185065"/>
              </p:ext>
            </p:extLst>
          </p:nvPr>
        </p:nvGraphicFramePr>
        <p:xfrm>
          <a:off x="498476" y="1456106"/>
          <a:ext cx="5720593" cy="1768355"/>
        </p:xfrm>
        <a:graphic>
          <a:graphicData uri="http://schemas.openxmlformats.org/drawingml/2006/table">
            <a:tbl>
              <a:tblPr/>
              <a:tblGrid>
                <a:gridCol w="286030">
                  <a:extLst>
                    <a:ext uri="{9D8B030D-6E8A-4147-A177-3AD203B41FA5}">
                      <a16:colId xmlns:a16="http://schemas.microsoft.com/office/drawing/2014/main" val="2136883652"/>
                    </a:ext>
                  </a:extLst>
                </a:gridCol>
                <a:gridCol w="2969260">
                  <a:extLst>
                    <a:ext uri="{9D8B030D-6E8A-4147-A177-3AD203B41FA5}">
                      <a16:colId xmlns:a16="http://schemas.microsoft.com/office/drawing/2014/main" val="1446500430"/>
                    </a:ext>
                  </a:extLst>
                </a:gridCol>
                <a:gridCol w="1334805">
                  <a:extLst>
                    <a:ext uri="{9D8B030D-6E8A-4147-A177-3AD203B41FA5}">
                      <a16:colId xmlns:a16="http://schemas.microsoft.com/office/drawing/2014/main" val="3862696560"/>
                    </a:ext>
                  </a:extLst>
                </a:gridCol>
                <a:gridCol w="844468">
                  <a:extLst>
                    <a:ext uri="{9D8B030D-6E8A-4147-A177-3AD203B41FA5}">
                      <a16:colId xmlns:a16="http://schemas.microsoft.com/office/drawing/2014/main" val="3978544019"/>
                    </a:ext>
                  </a:extLst>
                </a:gridCol>
                <a:gridCol w="286030">
                  <a:extLst>
                    <a:ext uri="{9D8B030D-6E8A-4147-A177-3AD203B41FA5}">
                      <a16:colId xmlns:a16="http://schemas.microsoft.com/office/drawing/2014/main" val="1514895875"/>
                    </a:ext>
                  </a:extLst>
                </a:gridCol>
              </a:tblGrid>
              <a:tr h="216239">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60543333"/>
                  </a:ext>
                </a:extLst>
              </a:tr>
              <a:tr h="288319">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buNone/>
                      </a:pPr>
                      <a:r>
                        <a:rPr lang="es-CO" sz="1400" b="1" i="0" u="none" strike="noStrike" dirty="0">
                          <a:solidFill>
                            <a:srgbClr val="000000"/>
                          </a:solidFill>
                          <a:effectLst/>
                          <a:latin typeface="Aptos Narrow" panose="020B0004020202020204" pitchFamily="34" charset="0"/>
                        </a:rPr>
                        <a:t>EJECUCIÓN PRESUPUESTO DE GASTOS</a:t>
                      </a:r>
                    </a:p>
                  </a:txBody>
                  <a:tcPr marL="0" marR="0" marT="0"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36857725"/>
                  </a:ext>
                </a:extLst>
              </a:tr>
              <a:tr h="288319">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86053489"/>
                  </a:ext>
                </a:extLst>
              </a:tr>
              <a:tr h="252279">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PRESUPUESTO DE GASTOS EJECUTADO</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s-CO" sz="1100" b="0" i="0" u="none" strike="noStrike">
                          <a:solidFill>
                            <a:srgbClr val="000000"/>
                          </a:solidFill>
                          <a:effectLst/>
                          <a:latin typeface="Aptos Narrow" panose="020B0004020202020204" pitchFamily="34" charset="0"/>
                        </a:rPr>
                        <a:t>$ 50.622.924.375,01</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fontAlgn="ctr">
                        <a:buNone/>
                      </a:pPr>
                      <a:r>
                        <a:rPr lang="es-CO" sz="1100" b="0" i="0" u="none" strike="noStrike">
                          <a:solidFill>
                            <a:srgbClr val="000000"/>
                          </a:solidFill>
                          <a:effectLst/>
                          <a:latin typeface="Aptos Narrow" panose="020B0004020202020204" pitchFamily="34" charset="0"/>
                        </a:rPr>
                        <a:t>90,73%</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94882296"/>
                  </a:ext>
                </a:extLst>
              </a:tr>
              <a:tr h="252279">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PRESUPUESTO APROBADO</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s-CO" sz="1100" b="0" i="0" u="none" strike="noStrike">
                          <a:solidFill>
                            <a:srgbClr val="000000"/>
                          </a:solidFill>
                          <a:effectLst/>
                          <a:latin typeface="Aptos Narrow" panose="020B0004020202020204" pitchFamily="34" charset="0"/>
                        </a:rPr>
                        <a:t>$ 55.797.679.224,00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CO"/>
                    </a:p>
                  </a:txBody>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15400453"/>
                  </a:ext>
                </a:extLst>
              </a:tr>
              <a:tr h="230655">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ctr" fontAlgn="ctr">
                        <a:buNone/>
                      </a:pPr>
                      <a:r>
                        <a:rPr lang="es-CO" sz="1100" b="0"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51505113"/>
                  </a:ext>
                </a:extLst>
              </a:tr>
              <a:tr h="240265">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dirty="0">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205039"/>
                  </a:ext>
                </a:extLst>
              </a:tr>
            </a:tbl>
          </a:graphicData>
        </a:graphic>
      </p:graphicFrame>
      <p:graphicFrame>
        <p:nvGraphicFramePr>
          <p:cNvPr id="7" name="Tabla 6">
            <a:extLst>
              <a:ext uri="{FF2B5EF4-FFF2-40B4-BE49-F238E27FC236}">
                <a16:creationId xmlns:a16="http://schemas.microsoft.com/office/drawing/2014/main" id="{616070F3-2788-44BF-3045-3DE51F2914B5}"/>
              </a:ext>
            </a:extLst>
          </p:cNvPr>
          <p:cNvGraphicFramePr>
            <a:graphicFrameLocks noGrp="1"/>
          </p:cNvGraphicFramePr>
          <p:nvPr>
            <p:extLst>
              <p:ext uri="{D42A27DB-BD31-4B8C-83A1-F6EECF244321}">
                <p14:modId xmlns:p14="http://schemas.microsoft.com/office/powerpoint/2010/main" val="3229341406"/>
              </p:ext>
            </p:extLst>
          </p:nvPr>
        </p:nvGraphicFramePr>
        <p:xfrm>
          <a:off x="6602215" y="4160491"/>
          <a:ext cx="5461153" cy="1460377"/>
        </p:xfrm>
        <a:graphic>
          <a:graphicData uri="http://schemas.openxmlformats.org/drawingml/2006/table">
            <a:tbl>
              <a:tblPr/>
              <a:tblGrid>
                <a:gridCol w="273058">
                  <a:extLst>
                    <a:ext uri="{9D8B030D-6E8A-4147-A177-3AD203B41FA5}">
                      <a16:colId xmlns:a16="http://schemas.microsoft.com/office/drawing/2014/main" val="3687038986"/>
                    </a:ext>
                  </a:extLst>
                </a:gridCol>
                <a:gridCol w="2834598">
                  <a:extLst>
                    <a:ext uri="{9D8B030D-6E8A-4147-A177-3AD203B41FA5}">
                      <a16:colId xmlns:a16="http://schemas.microsoft.com/office/drawing/2014/main" val="2959304144"/>
                    </a:ext>
                  </a:extLst>
                </a:gridCol>
                <a:gridCol w="1274269">
                  <a:extLst>
                    <a:ext uri="{9D8B030D-6E8A-4147-A177-3AD203B41FA5}">
                      <a16:colId xmlns:a16="http://schemas.microsoft.com/office/drawing/2014/main" val="1370504988"/>
                    </a:ext>
                  </a:extLst>
                </a:gridCol>
                <a:gridCol w="806170">
                  <a:extLst>
                    <a:ext uri="{9D8B030D-6E8A-4147-A177-3AD203B41FA5}">
                      <a16:colId xmlns:a16="http://schemas.microsoft.com/office/drawing/2014/main" val="4211514283"/>
                    </a:ext>
                  </a:extLst>
                </a:gridCol>
                <a:gridCol w="273058">
                  <a:extLst>
                    <a:ext uri="{9D8B030D-6E8A-4147-A177-3AD203B41FA5}">
                      <a16:colId xmlns:a16="http://schemas.microsoft.com/office/drawing/2014/main" val="4010698404"/>
                    </a:ext>
                  </a:extLst>
                </a:gridCol>
              </a:tblGrid>
              <a:tr h="186696">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92520910"/>
                  </a:ext>
                </a:extLst>
              </a:tr>
              <a:tr h="232333">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buNone/>
                      </a:pPr>
                      <a:r>
                        <a:rPr lang="es-CO" sz="1400" b="1" i="0" u="none" strike="noStrike">
                          <a:solidFill>
                            <a:srgbClr val="000000"/>
                          </a:solidFill>
                          <a:effectLst/>
                          <a:latin typeface="Aptos Narrow" panose="020B0004020202020204" pitchFamily="34" charset="0"/>
                        </a:rPr>
                        <a:t>NIVEL DE COMPROMISOS PRESUPUESTALES</a:t>
                      </a:r>
                    </a:p>
                  </a:txBody>
                  <a:tcPr marL="0" marR="0" marT="0"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8646052"/>
                  </a:ext>
                </a:extLst>
              </a:tr>
              <a:tr h="199142">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81787427"/>
                  </a:ext>
                </a:extLst>
              </a:tr>
              <a:tr h="217812">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PRESUPUESTO DE GASTOS COMPROMETIDO</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s-CO" sz="1100" b="0" i="0" u="none" strike="noStrike" dirty="0">
                          <a:solidFill>
                            <a:srgbClr val="000000"/>
                          </a:solidFill>
                          <a:effectLst/>
                          <a:latin typeface="Aptos Narrow" panose="020B0004020202020204" pitchFamily="34" charset="0"/>
                        </a:rPr>
                        <a:t>$ 54.634.769.034,61</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fontAlgn="ctr">
                        <a:buNone/>
                      </a:pPr>
                      <a:r>
                        <a:rPr lang="es-CO" sz="1100" b="0" i="0" u="none" strike="noStrike" dirty="0">
                          <a:solidFill>
                            <a:srgbClr val="000000"/>
                          </a:solidFill>
                          <a:effectLst/>
                          <a:latin typeface="Aptos Narrow" panose="020B0004020202020204" pitchFamily="34" charset="0"/>
                        </a:rPr>
                        <a:t>97,92%</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9426212"/>
                  </a:ext>
                </a:extLst>
              </a:tr>
              <a:tr h="217812">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PRESUPUESTO DE GASTOS APROBADO</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s-CO" sz="1100" b="0" i="0" u="none" strike="noStrike">
                          <a:solidFill>
                            <a:srgbClr val="000000"/>
                          </a:solidFill>
                          <a:effectLst/>
                          <a:latin typeface="Aptos Narrow" panose="020B0004020202020204" pitchFamily="34" charset="0"/>
                        </a:rPr>
                        <a:t>$ 55.797.679.224,00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CO"/>
                    </a:p>
                  </a:txBody>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13212459"/>
                  </a:ext>
                </a:extLst>
              </a:tr>
              <a:tr h="199142">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ctr" fontAlgn="ctr">
                        <a:buNone/>
                      </a:pPr>
                      <a:r>
                        <a:rPr lang="es-CO" sz="1100" b="0"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43426280"/>
                  </a:ext>
                </a:extLst>
              </a:tr>
              <a:tr h="207440">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dirty="0">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8947357"/>
                  </a:ext>
                </a:extLst>
              </a:tr>
            </a:tbl>
          </a:graphicData>
        </a:graphic>
      </p:graphicFrame>
    </p:spTree>
    <p:extLst>
      <p:ext uri="{BB962C8B-B14F-4D97-AF65-F5344CB8AC3E}">
        <p14:creationId xmlns:p14="http://schemas.microsoft.com/office/powerpoint/2010/main" val="19492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290033" y="1619404"/>
            <a:ext cx="4631436" cy="4683746"/>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139253" y="466642"/>
            <a:ext cx="9490837"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4. Funcionamiento - Adquisición de bienes y servicios</a:t>
            </a:r>
          </a:p>
        </p:txBody>
      </p:sp>
      <p:sp>
        <p:nvSpPr>
          <p:cNvPr id="19" name="CuadroTexto 18">
            <a:extLst>
              <a:ext uri="{FF2B5EF4-FFF2-40B4-BE49-F238E27FC236}">
                <a16:creationId xmlns:a16="http://schemas.microsoft.com/office/drawing/2014/main" id="{F3B3F893-37EB-1B24-5F58-30A8CB7927B3}"/>
              </a:ext>
            </a:extLst>
          </p:cNvPr>
          <p:cNvSpPr txBox="1"/>
          <p:nvPr/>
        </p:nvSpPr>
        <p:spPr>
          <a:xfrm>
            <a:off x="7369630" y="2245422"/>
            <a:ext cx="4472242" cy="3670236"/>
          </a:xfrm>
          <a:prstGeom prst="rect">
            <a:avLst/>
          </a:prstGeom>
          <a:noFill/>
        </p:spPr>
        <p:txBody>
          <a:bodyPr wrap="square" rtlCol="0">
            <a:spAutoFit/>
          </a:bodyPr>
          <a:lstStyle/>
          <a:p>
            <a:pPr marL="285750" indent="-285750" algn="just">
              <a:buFont typeface="Arial" panose="020B0604020202020204" pitchFamily="34" charset="0"/>
              <a:buChar char="•"/>
            </a:pPr>
            <a:r>
              <a:rPr lang="es-MX" sz="1550" dirty="0"/>
              <a:t>Al </a:t>
            </a:r>
            <a:r>
              <a:rPr lang="es-MX" sz="1550" b="1" dirty="0"/>
              <a:t>31 de diciembre de 2025</a:t>
            </a:r>
            <a:r>
              <a:rPr lang="es-MX" sz="1550" dirty="0"/>
              <a:t>, la UPRA registro una ejecución del </a:t>
            </a:r>
            <a:r>
              <a:rPr lang="es-MX" sz="1550" b="1" dirty="0"/>
              <a:t>95,5%</a:t>
            </a:r>
            <a:r>
              <a:rPr lang="es-MX" sz="1550" dirty="0"/>
              <a:t> del presupuesto asignado para gastos de funcionamiento, logrando un avance de </a:t>
            </a:r>
            <a:r>
              <a:rPr lang="es-MX" sz="1550" b="1" dirty="0"/>
              <a:t>11,11%</a:t>
            </a:r>
            <a:r>
              <a:rPr lang="es-MX" sz="1550" dirty="0"/>
              <a:t> con respecto a noviembre.</a:t>
            </a:r>
          </a:p>
          <a:p>
            <a:pPr marL="285750" indent="-285750" algn="just">
              <a:buFont typeface="Arial" panose="020B0604020202020204" pitchFamily="34" charset="0"/>
              <a:buChar char="•"/>
            </a:pPr>
            <a:endParaRPr lang="es-MX" sz="1550" dirty="0"/>
          </a:p>
          <a:p>
            <a:pPr marL="285750" indent="-285750" algn="just">
              <a:buFont typeface="Arial" panose="020B0604020202020204" pitchFamily="34" charset="0"/>
              <a:buChar char="•"/>
            </a:pPr>
            <a:r>
              <a:rPr lang="es-MX" sz="1550" dirty="0"/>
              <a:t>El </a:t>
            </a:r>
            <a:r>
              <a:rPr lang="es-MX" sz="1550" b="1" dirty="0"/>
              <a:t>4,5% </a:t>
            </a:r>
            <a:r>
              <a:rPr lang="es-MX" sz="1550" dirty="0"/>
              <a:t>corresponde a apropiación disponible, recursos que no fueron ejecutados durante la presenta vigencia.</a:t>
            </a:r>
          </a:p>
          <a:p>
            <a:pPr marL="285750" indent="-285750" algn="just">
              <a:buFont typeface="Arial" panose="020B0604020202020204" pitchFamily="34" charset="0"/>
              <a:buChar char="•"/>
            </a:pPr>
            <a:endParaRPr lang="es-MX" sz="1550" dirty="0"/>
          </a:p>
          <a:p>
            <a:pPr marL="285750" indent="-285750" algn="just">
              <a:buFont typeface="Arial" panose="020B0604020202020204" pitchFamily="34" charset="0"/>
              <a:buChar char="•"/>
            </a:pPr>
            <a:r>
              <a:rPr lang="es-MX" sz="1550" dirty="0"/>
              <a:t>Para la presenta vigencia se constituyeron reservas presupuestales inducidas por valor de </a:t>
            </a:r>
            <a:r>
              <a:rPr lang="es-MX" sz="1550" b="1" dirty="0"/>
              <a:t>$13.242.669,31 </a:t>
            </a:r>
            <a:r>
              <a:rPr lang="es-MX" sz="1550" dirty="0"/>
              <a:t>que no excede el </a:t>
            </a:r>
            <a:r>
              <a:rPr lang="es-MX" sz="1550" b="1" dirty="0"/>
              <a:t>2%</a:t>
            </a:r>
            <a:r>
              <a:rPr lang="es-MX" sz="1550" dirty="0"/>
              <a:t> del tope máximo autorizado de la apropiación total de funcionamiento.</a:t>
            </a:r>
            <a:endParaRPr lang="es-CO" sz="1550"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sp>
        <p:nvSpPr>
          <p:cNvPr id="5" name="Título 13">
            <a:extLst>
              <a:ext uri="{FF2B5EF4-FFF2-40B4-BE49-F238E27FC236}">
                <a16:creationId xmlns:a16="http://schemas.microsoft.com/office/drawing/2014/main" id="{1B82EB21-B619-F070-3EA1-261B4FC73123}"/>
              </a:ext>
            </a:extLst>
          </p:cNvPr>
          <p:cNvSpPr txBox="1">
            <a:spLocks/>
          </p:cNvSpPr>
          <p:nvPr/>
        </p:nvSpPr>
        <p:spPr>
          <a:xfrm>
            <a:off x="1773752" y="1496598"/>
            <a:ext cx="3435769" cy="796019"/>
          </a:xfrm>
          <a:prstGeom prst="rect">
            <a:avLst/>
          </a:prstGeom>
        </p:spPr>
        <p:txBody>
          <a:bodyPr vert="horz" lIns="91440" tIns="45720" rIns="91440" bIns="45720" rtlCol="0" anchor="t">
            <a:normAutofit fontScale="82500" lnSpcReduction="1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$14.597.396.000,00</a:t>
            </a:r>
            <a:endParaRPr lang="es-CO" dirty="0"/>
          </a:p>
        </p:txBody>
      </p:sp>
      <p:pic>
        <p:nvPicPr>
          <p:cNvPr id="4" name="Imagen 3" descr="Gráfico, Gráfico de barras&#10;&#10;El contenido generado por IA puede ser incorrecto.">
            <a:extLst>
              <a:ext uri="{FF2B5EF4-FFF2-40B4-BE49-F238E27FC236}">
                <a16:creationId xmlns:a16="http://schemas.microsoft.com/office/drawing/2014/main" id="{001CB275-33BC-8E81-D1A4-459863346B5E}"/>
              </a:ext>
            </a:extLst>
          </p:cNvPr>
          <p:cNvPicPr>
            <a:picLocks noChangeAspect="1"/>
          </p:cNvPicPr>
          <p:nvPr/>
        </p:nvPicPr>
        <p:blipFill>
          <a:blip r:embed="rId4"/>
          <a:stretch>
            <a:fillRect/>
          </a:stretch>
        </p:blipFill>
        <p:spPr>
          <a:xfrm>
            <a:off x="1072576" y="2748949"/>
            <a:ext cx="5181210" cy="3326785"/>
          </a:xfrm>
          <a:prstGeom prst="rect">
            <a:avLst/>
          </a:prstGeom>
        </p:spPr>
      </p:pic>
    </p:spTree>
    <p:extLst>
      <p:ext uri="{BB962C8B-B14F-4D97-AF65-F5344CB8AC3E}">
        <p14:creationId xmlns:p14="http://schemas.microsoft.com/office/powerpoint/2010/main" val="38276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841843" y="1833163"/>
            <a:ext cx="5115455" cy="4502716"/>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1508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5</a:t>
            </a:r>
            <a:r>
              <a:rPr lang="es-ES" sz="3200" dirty="0"/>
              <a:t>.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6767752" y="1759175"/>
            <a:ext cx="5115455" cy="5016758"/>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31 de diciembre de 2025</a:t>
            </a:r>
            <a:r>
              <a:rPr lang="es-MX" sz="1600" dirty="0"/>
              <a:t>, la UPRA comprometió el </a:t>
            </a:r>
            <a:r>
              <a:rPr lang="es-MX" sz="1600" b="1" dirty="0"/>
              <a:t>98,76% </a:t>
            </a:r>
            <a:r>
              <a:rPr lang="es-MX" sz="1600" dirty="0"/>
              <a:t>del presupuesto asignado para inversión, de acuerdo con las liberaciones solicitadas por los supervisores en el cierre de la vigencia, sobre los recursos que no serian objeto de ejecución, se presenta una reducción del </a:t>
            </a:r>
            <a:r>
              <a:rPr lang="es-MX" sz="1600" b="1" dirty="0"/>
              <a:t>0,05% </a:t>
            </a:r>
            <a:r>
              <a:rPr lang="es-MX" sz="1600" dirty="0"/>
              <a:t>frente al avance presentado para el mes de noviembre.</a:t>
            </a:r>
            <a:endParaRPr lang="es-MX" sz="1600" b="1" dirty="0"/>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El </a:t>
            </a:r>
            <a:r>
              <a:rPr lang="es-MX" sz="1600" b="1" dirty="0"/>
              <a:t>1,2% </a:t>
            </a:r>
            <a:r>
              <a:rPr lang="es-ES" sz="1600" dirty="0"/>
              <a:t>corresponde a apropiación disponible, recursos que no fueron ejecutados durante la presenta vigencia</a:t>
            </a:r>
            <a:r>
              <a:rPr lang="es-MX" sz="1600" dirty="0"/>
              <a:t>. </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Al cierre de la vigencia se constituyeron reservas presupuestales inducidas por valor de</a:t>
            </a:r>
            <a:r>
              <a:rPr lang="es-MX" sz="1600" b="1" dirty="0"/>
              <a:t> $3.998.601.990,29 </a:t>
            </a:r>
            <a:r>
              <a:rPr lang="es-MX" sz="1600" dirty="0"/>
              <a:t>que no excede el </a:t>
            </a:r>
            <a:r>
              <a:rPr lang="es-MX" sz="1600" b="1" dirty="0"/>
              <a:t>15%</a:t>
            </a:r>
            <a:r>
              <a:rPr lang="es-MX" sz="1600" dirty="0"/>
              <a:t> del tope máximo autorizado de la apropiación total de inversión.</a:t>
            </a:r>
            <a:endParaRPr lang="es-CO" sz="1600" dirty="0"/>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endParaRPr lang="es-MX" sz="1600" dirty="0"/>
          </a:p>
        </p:txBody>
      </p:sp>
      <p:sp>
        <p:nvSpPr>
          <p:cNvPr id="4" name="Título 13">
            <a:extLst>
              <a:ext uri="{FF2B5EF4-FFF2-40B4-BE49-F238E27FC236}">
                <a16:creationId xmlns:a16="http://schemas.microsoft.com/office/drawing/2014/main" id="{0DF0829C-0E2B-4497-C2AA-0FC23BCAFE7B}"/>
              </a:ext>
            </a:extLst>
          </p:cNvPr>
          <p:cNvSpPr txBox="1">
            <a:spLocks/>
          </p:cNvSpPr>
          <p:nvPr/>
        </p:nvSpPr>
        <p:spPr>
          <a:xfrm>
            <a:off x="1650865" y="1626651"/>
            <a:ext cx="4293355" cy="111037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2500" dirty="0">
                <a:solidFill>
                  <a:schemeClr val="tx1"/>
                </a:solidFill>
              </a:rPr>
              <a:t>Apropiación vigente $41.200.283.224,00</a:t>
            </a:r>
          </a:p>
        </p:txBody>
      </p:sp>
      <p:pic>
        <p:nvPicPr>
          <p:cNvPr id="6" name="Imagen 5" descr="Gráfico, Gráfico en cascada&#10;&#10;El contenido generado por IA puede ser incorrecto.">
            <a:extLst>
              <a:ext uri="{FF2B5EF4-FFF2-40B4-BE49-F238E27FC236}">
                <a16:creationId xmlns:a16="http://schemas.microsoft.com/office/drawing/2014/main" id="{CD7F3CDC-2EAA-FEB2-2893-B48D82E2921D}"/>
              </a:ext>
            </a:extLst>
          </p:cNvPr>
          <p:cNvPicPr>
            <a:picLocks noChangeAspect="1"/>
          </p:cNvPicPr>
          <p:nvPr/>
        </p:nvPicPr>
        <p:blipFill>
          <a:blip r:embed="rId4"/>
          <a:stretch>
            <a:fillRect/>
          </a:stretch>
        </p:blipFill>
        <p:spPr>
          <a:xfrm>
            <a:off x="658548" y="2665035"/>
            <a:ext cx="5658362" cy="3454471"/>
          </a:xfrm>
          <a:prstGeom prst="rect">
            <a:avLst/>
          </a:prstGeom>
        </p:spPr>
      </p:pic>
    </p:spTree>
    <p:extLst>
      <p:ext uri="{BB962C8B-B14F-4D97-AF65-F5344CB8AC3E}">
        <p14:creationId xmlns:p14="http://schemas.microsoft.com/office/powerpoint/2010/main" val="64982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932346" y="1330905"/>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DOTA C-1704-1100-9</a:t>
            </a:r>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7162898" y="1627573"/>
            <a:ext cx="4721645" cy="4278094"/>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31 de diciembre de 2025</a:t>
            </a:r>
            <a:r>
              <a:rPr lang="es-MX" sz="1600" dirty="0"/>
              <a:t>, se ha comprometido el </a:t>
            </a:r>
            <a:r>
              <a:rPr lang="es-MX" sz="1600" b="1" dirty="0"/>
              <a:t>99,77% </a:t>
            </a:r>
            <a:r>
              <a:rPr lang="es-MX" sz="1600" dirty="0"/>
              <a:t>de los recursos asignados para la ejecución del proyecto de inversión </a:t>
            </a:r>
            <a:r>
              <a:rPr lang="es-MX" sz="1600" b="1" dirty="0"/>
              <a:t>C-1704-1100-9 – DOTA </a:t>
            </a:r>
            <a:r>
              <a:rPr lang="es-MX" sz="1600" dirty="0"/>
              <a:t>de acuerdo con las liberaciones solicitadas por los supervisores en el cierre de la vigencia, sobre los recursos que no serian objeto de ejecución, se presenta una reducción del </a:t>
            </a:r>
            <a:r>
              <a:rPr lang="es-MX" sz="1600" b="1" dirty="0"/>
              <a:t>0,05% </a:t>
            </a:r>
            <a:r>
              <a:rPr lang="es-MX" sz="1600" dirty="0"/>
              <a:t>frente al avance presentado para el mes de noviembre. </a:t>
            </a:r>
          </a:p>
          <a:p>
            <a:pPr algn="just"/>
            <a:r>
              <a:rPr lang="es-MX" sz="1600" dirty="0"/>
              <a:t>	</a:t>
            </a:r>
          </a:p>
          <a:p>
            <a:pPr marL="285750" indent="-285750" algn="just">
              <a:buFont typeface="Arial" panose="020B0604020202020204" pitchFamily="34" charset="0"/>
              <a:buChar char="•"/>
            </a:pPr>
            <a:r>
              <a:rPr lang="es-MX" sz="1600" dirty="0"/>
              <a:t>El </a:t>
            </a:r>
            <a:r>
              <a:rPr lang="es-MX" sz="1600" b="1" dirty="0"/>
              <a:t>0,2%</a:t>
            </a:r>
            <a:r>
              <a:rPr lang="es-MX" sz="1600" dirty="0"/>
              <a:t> </a:t>
            </a:r>
            <a:r>
              <a:rPr lang="es-ES" sz="1600" dirty="0"/>
              <a:t>corresponde a apropiación disponible, recursos que no fueron ejecutados durante la presenta vigencia</a:t>
            </a:r>
            <a:r>
              <a:rPr lang="es-MX" sz="1600" dirty="0"/>
              <a:t>. </a:t>
            </a:r>
          </a:p>
          <a:p>
            <a:pPr algn="just"/>
            <a:endParaRPr lang="es-MX" sz="1600" dirty="0"/>
          </a:p>
          <a:p>
            <a:pPr marL="285750" indent="-285750" algn="just">
              <a:buFont typeface="Arial" panose="020B0604020202020204" pitchFamily="34" charset="0"/>
              <a:buChar char="•"/>
            </a:pPr>
            <a:r>
              <a:rPr lang="es-MX" sz="1600" dirty="0"/>
              <a:t>Al cierre de la vigencia se constituyeron reservas presupuestales inducidas por valor de</a:t>
            </a:r>
            <a:r>
              <a:rPr lang="es-MX" sz="1600" b="1" dirty="0"/>
              <a:t> $734.187.296,00.</a:t>
            </a:r>
            <a:endParaRPr lang="es-CO" sz="1600" dirty="0"/>
          </a:p>
        </p:txBody>
      </p:sp>
      <p:sp>
        <p:nvSpPr>
          <p:cNvPr id="4" name="Título 13">
            <a:extLst>
              <a:ext uri="{FF2B5EF4-FFF2-40B4-BE49-F238E27FC236}">
                <a16:creationId xmlns:a16="http://schemas.microsoft.com/office/drawing/2014/main" id="{C986F3B3-92AF-2F6B-D6BA-3BD236912AB7}"/>
              </a:ext>
            </a:extLst>
          </p:cNvPr>
          <p:cNvSpPr txBox="1">
            <a:spLocks/>
          </p:cNvSpPr>
          <p:nvPr/>
        </p:nvSpPr>
        <p:spPr>
          <a:xfrm>
            <a:off x="1452273" y="1322269"/>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$15.000.000.000,00</a:t>
            </a:r>
            <a:endParaRPr lang="es-ES" dirty="0"/>
          </a:p>
          <a:p>
            <a:pPr algn="just"/>
            <a:endParaRPr lang="es-CO" dirty="0"/>
          </a:p>
        </p:txBody>
      </p:sp>
      <p:pic>
        <p:nvPicPr>
          <p:cNvPr id="6" name="Imagen 5" descr="Gráfico, Gráfico de barras, Gráfico en cascada&#10;&#10;El contenido generado por IA puede ser incorrecto.">
            <a:extLst>
              <a:ext uri="{FF2B5EF4-FFF2-40B4-BE49-F238E27FC236}">
                <a16:creationId xmlns:a16="http://schemas.microsoft.com/office/drawing/2014/main" id="{E30A50BF-8617-6B3E-0AE8-E5AACB719E63}"/>
              </a:ext>
            </a:extLst>
          </p:cNvPr>
          <p:cNvPicPr>
            <a:picLocks noChangeAspect="1"/>
          </p:cNvPicPr>
          <p:nvPr/>
        </p:nvPicPr>
        <p:blipFill>
          <a:blip r:embed="rId4"/>
          <a:stretch>
            <a:fillRect/>
          </a:stretch>
        </p:blipFill>
        <p:spPr>
          <a:xfrm>
            <a:off x="1071289" y="2554640"/>
            <a:ext cx="4535354" cy="3840661"/>
          </a:xfrm>
          <a:prstGeom prst="rect">
            <a:avLst/>
          </a:prstGeom>
        </p:spPr>
      </p:pic>
    </p:spTree>
    <p:extLst>
      <p:ext uri="{BB962C8B-B14F-4D97-AF65-F5344CB8AC3E}">
        <p14:creationId xmlns:p14="http://schemas.microsoft.com/office/powerpoint/2010/main" val="1850455820"/>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0C1E38A4661484DB58C7124AF1E6938" ma:contentTypeVersion="19" ma:contentTypeDescription="Crear nuevo documento." ma:contentTypeScope="" ma:versionID="d305de2186dc87f78b725f303accaefc">
  <xsd:schema xmlns:xsd="http://www.w3.org/2001/XMLSchema" xmlns:xs="http://www.w3.org/2001/XMLSchema" xmlns:p="http://schemas.microsoft.com/office/2006/metadata/properties" xmlns:ns2="a689f541-6f0a-46bd-8c13-86a1ba0ba003" xmlns:ns3="344f0279-cae2-4899-8a1f-930fb84c6281" targetNamespace="http://schemas.microsoft.com/office/2006/metadata/properties" ma:root="true" ma:fieldsID="6b44ff01ed69c50bfaf9752fdaa86035" ns2:_="" ns3:_="">
    <xsd:import namespace="a689f541-6f0a-46bd-8c13-86a1ba0ba003"/>
    <xsd:import namespace="344f0279-cae2-4899-8a1f-930fb84c62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echa"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9f541-6f0a-46bd-8c13-86a1ba0ba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Fecha" ma:index="15" nillable="true" ma:displayName="Fecha" ma:format="DateOnly" ma:internalName="Fecha">
      <xsd:simpleType>
        <xsd:restriction base="dms:DateTime"/>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953dc2c-0b01-4691-9f90-5ef86a1698c6"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4f0279-cae2-4899-8a1f-930fb84c6281"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8c5c5ba2-5ee0-41be-a015-d96a52ad0961}" ma:internalName="TaxCatchAll" ma:showField="CatchAllData" ma:web="344f0279-cae2-4899-8a1f-930fb84c62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89f541-6f0a-46bd-8c13-86a1ba0ba003">
      <Terms xmlns="http://schemas.microsoft.com/office/infopath/2007/PartnerControls"/>
    </lcf76f155ced4ddcb4097134ff3c332f>
    <TaxCatchAll xmlns="344f0279-cae2-4899-8a1f-930fb84c6281" xsi:nil="true"/>
    <Fecha xmlns="a689f541-6f0a-46bd-8c13-86a1ba0ba003" xsi:nil="true"/>
  </documentManagement>
</p:properties>
</file>

<file path=customXml/itemProps1.xml><?xml version="1.0" encoding="utf-8"?>
<ds:datastoreItem xmlns:ds="http://schemas.openxmlformats.org/officeDocument/2006/customXml" ds:itemID="{F754B869-7809-4F97-8B72-9555F658D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9f541-6f0a-46bd-8c13-86a1ba0ba003"/>
    <ds:schemaRef ds:uri="344f0279-cae2-4899-8a1f-930fb84c62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3803D3-5821-45A2-B4B3-DFB83F74B2DC}">
  <ds:schemaRefs>
    <ds:schemaRef ds:uri="http://schemas.microsoft.com/sharepoint/v3/contenttype/forms"/>
  </ds:schemaRefs>
</ds:datastoreItem>
</file>

<file path=customXml/itemProps3.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7116</TotalTime>
  <Words>2811</Words>
  <Application>Microsoft Office PowerPoint</Application>
  <PresentationFormat>Panorámica</PresentationFormat>
  <Paragraphs>732</Paragraphs>
  <Slides>19</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Nunito Sans</vt:lpstr>
      <vt:lpstr>Times New Roman</vt:lpstr>
      <vt:lpstr>Helvetica</vt:lpstr>
      <vt:lpstr>Aptos Narrow</vt:lpstr>
      <vt:lpstr>Nunito Sans ExtraBold</vt:lpstr>
      <vt:lpstr>Tema de Office</vt:lpstr>
      <vt:lpstr>Presentación de PowerPoint</vt:lpstr>
      <vt:lpstr>Presentación de PowerPoint</vt:lpstr>
      <vt:lpstr>Contenido</vt:lpstr>
      <vt:lpstr>1. Normatividad Ejecución Presupuestal 2025</vt:lpstr>
      <vt:lpstr>2. Ejecución General</vt:lpstr>
      <vt:lpstr>3. Indicadores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Astrid Lucero Hernández Martinez</cp:lastModifiedBy>
  <cp:revision>99</cp:revision>
  <dcterms:created xsi:type="dcterms:W3CDTF">2019-02-12T04:28:07Z</dcterms:created>
  <dcterms:modified xsi:type="dcterms:W3CDTF">2026-01-21T20:30:19Z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0x01010090C1E38A4661484DB58C7124AF1E6938</vt:lpwstr>
  </property>
  <property fmtid="{D5CDD505-2E9C-101B-9397-08002B2CF9AE}" pid="3" name="MediaServiceImageTags">
    <vt:lpwstr/>
  </property>
</Properties>
</file>