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sldIdLst>
    <p:sldId id="281" r:id="rId5"/>
    <p:sldId id="277" r:id="rId6"/>
    <p:sldId id="273" r:id="rId7"/>
    <p:sldId id="274" r:id="rId8"/>
    <p:sldId id="285" r:id="rId9"/>
    <p:sldId id="299" r:id="rId10"/>
    <p:sldId id="283" r:id="rId11"/>
    <p:sldId id="287" r:id="rId12"/>
    <p:sldId id="289" r:id="rId13"/>
    <p:sldId id="288" r:id="rId14"/>
    <p:sldId id="290" r:id="rId15"/>
    <p:sldId id="291" r:id="rId16"/>
    <p:sldId id="292" r:id="rId17"/>
    <p:sldId id="293" r:id="rId18"/>
    <p:sldId id="294" r:id="rId19"/>
    <p:sldId id="295" r:id="rId20"/>
    <p:sldId id="298" r:id="rId21"/>
    <p:sldId id="279" r:id="rId22"/>
  </p:sldIdLst>
  <p:sldSz cx="12192000" cy="6858000"/>
  <p:notesSz cx="6858000" cy="9144000"/>
  <p:embeddedFontLst>
    <p:embeddedFont>
      <p:font typeface="Aptos Narrow" panose="020B0004020202020204" pitchFamily="34" charset="0"/>
      <p:regular r:id="rId24"/>
      <p:bold r:id="rId25"/>
      <p:italic r:id="rId26"/>
      <p:boldItalic r:id="rId27"/>
    </p:embeddedFont>
    <p:embeddedFont>
      <p:font typeface="Helvetica" panose="020B0604020202020204" pitchFamily="34" charset="0"/>
      <p:regular r:id="rId28"/>
      <p:bold r:id="rId29"/>
      <p:italic r:id="rId30"/>
      <p:boldItalic r:id="rId31"/>
    </p:embeddedFont>
    <p:embeddedFont>
      <p:font typeface="Nunito Sans" pitchFamily="2" charset="0"/>
      <p:regular r:id="rId32"/>
      <p:bold r:id="rId33"/>
      <p:italic r:id="rId34"/>
      <p:boldItalic r:id="rId35"/>
    </p:embeddedFont>
    <p:embeddedFont>
      <p:font typeface="Nunito Sans ExtraBold" pitchFamily="2" charset="0"/>
      <p:bold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AB5"/>
    <a:srgbClr val="C59E41"/>
    <a:srgbClr val="70AD47"/>
    <a:srgbClr val="236C95"/>
    <a:srgbClr val="7D9837"/>
    <a:srgbClr val="2F753E"/>
    <a:srgbClr val="1F4E79"/>
    <a:srgbClr val="009165"/>
    <a:srgbClr val="27689D"/>
    <a:srgbClr val="009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146B8-2A24-4104-AEA3-CBC07B904933}" v="33" dt="2025-03-11T00:02:05.29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7" autoAdjust="0"/>
    <p:restoredTop sz="96023" autoAdjust="0"/>
  </p:normalViewPr>
  <p:slideViewPr>
    <p:cSldViewPr snapToGrid="0">
      <p:cViewPr varScale="1">
        <p:scale>
          <a:sx n="106" d="100"/>
          <a:sy n="106" d="100"/>
        </p:scale>
        <p:origin x="1068" y="108"/>
      </p:cViewPr>
      <p:guideLst/>
    </p:cSldViewPr>
  </p:slideViewPr>
  <p:notesTextViewPr>
    <p:cViewPr>
      <p:scale>
        <a:sx n="1" d="1"/>
        <a:sy n="1" d="1"/>
      </p:scale>
      <p:origin x="0" y="0"/>
    </p:cViewPr>
  </p:notesText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1.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33F08BD4-7D12-41EE-B6F2-011DE6E9A97D}" type="datetimeFigureOut">
              <a:rPr lang="es-CO" smtClean="0"/>
              <a:pPr/>
              <a:t>27/03/2025</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CFF1DC31-9DF6-4E87-BB41-49CE280BEA01}" type="slidenum">
              <a:rPr lang="es-CO" smtClean="0"/>
              <a:pPr/>
              <a:t>‹Nº›</a:t>
            </a:fld>
            <a:endParaRPr lang="es-CO" dirty="0"/>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unito Sans" panose="00000500000000000000" pitchFamily="2" charset="0"/>
        <a:ea typeface="+mn-ea"/>
        <a:cs typeface="+mn-cs"/>
      </a:defRPr>
    </a:lvl1pPr>
    <a:lvl2pPr marL="457200" algn="l" defTabSz="914400" rtl="0" eaLnBrk="1" latinLnBrk="0" hangingPunct="1">
      <a:defRPr sz="1200" kern="1200">
        <a:solidFill>
          <a:schemeClr val="tx1"/>
        </a:solidFill>
        <a:latin typeface="Nunito Sans" panose="00000500000000000000" pitchFamily="2" charset="0"/>
        <a:ea typeface="+mn-ea"/>
        <a:cs typeface="+mn-cs"/>
      </a:defRPr>
    </a:lvl2pPr>
    <a:lvl3pPr marL="914400" algn="l" defTabSz="914400" rtl="0" eaLnBrk="1" latinLnBrk="0" hangingPunct="1">
      <a:defRPr sz="1200" kern="1200">
        <a:solidFill>
          <a:schemeClr val="tx1"/>
        </a:solidFill>
        <a:latin typeface="Nunito Sans" panose="00000500000000000000" pitchFamily="2" charset="0"/>
        <a:ea typeface="+mn-ea"/>
        <a:cs typeface="+mn-cs"/>
      </a:defRPr>
    </a:lvl3pPr>
    <a:lvl4pPr marL="1371600" algn="l" defTabSz="914400" rtl="0" eaLnBrk="1" latinLnBrk="0" hangingPunct="1">
      <a:defRPr sz="1200" kern="1200">
        <a:solidFill>
          <a:schemeClr val="tx1"/>
        </a:solidFill>
        <a:latin typeface="Nunito Sans" panose="00000500000000000000" pitchFamily="2" charset="0"/>
        <a:ea typeface="+mn-ea"/>
        <a:cs typeface="+mn-cs"/>
      </a:defRPr>
    </a:lvl4pPr>
    <a:lvl5pPr marL="1828800" algn="l" defTabSz="914400" rtl="0" eaLnBrk="1" latinLnBrk="0" hangingPunct="1">
      <a:defRPr sz="1200" kern="1200">
        <a:solidFill>
          <a:schemeClr val="tx1"/>
        </a:solidFill>
        <a:latin typeface="Nunito Sa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5</a:t>
            </a:fld>
            <a:endParaRPr lang="es-CO" dirty="0"/>
          </a:p>
        </p:txBody>
      </p:sp>
    </p:spTree>
    <p:extLst>
      <p:ext uri="{BB962C8B-B14F-4D97-AF65-F5344CB8AC3E}">
        <p14:creationId xmlns:p14="http://schemas.microsoft.com/office/powerpoint/2010/main" val="194759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6</a:t>
            </a:fld>
            <a:endParaRPr lang="es-CO" dirty="0"/>
          </a:p>
        </p:txBody>
      </p:sp>
    </p:spTree>
    <p:extLst>
      <p:ext uri="{BB962C8B-B14F-4D97-AF65-F5344CB8AC3E}">
        <p14:creationId xmlns:p14="http://schemas.microsoft.com/office/powerpoint/2010/main" val="309120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11</a:t>
            </a:fld>
            <a:endParaRPr lang="es-CO" dirty="0"/>
          </a:p>
        </p:txBody>
      </p:sp>
    </p:spTree>
    <p:extLst>
      <p:ext uri="{BB962C8B-B14F-4D97-AF65-F5344CB8AC3E}">
        <p14:creationId xmlns:p14="http://schemas.microsoft.com/office/powerpoint/2010/main" val="28942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12</a:t>
            </a:fld>
            <a:endParaRPr lang="es-CO" dirty="0"/>
          </a:p>
        </p:txBody>
      </p:sp>
    </p:spTree>
    <p:extLst>
      <p:ext uri="{BB962C8B-B14F-4D97-AF65-F5344CB8AC3E}">
        <p14:creationId xmlns:p14="http://schemas.microsoft.com/office/powerpoint/2010/main" val="26189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ctr">
            <a:normAutofit/>
          </a:bodyPr>
          <a:lstStyle>
            <a:lvl1pPr algn="ctr">
              <a:defRPr sz="4400"/>
            </a:lvl1pPr>
          </a:lstStyle>
          <a:p>
            <a:r>
              <a:rPr lang="es-ES" dirty="0"/>
              <a:t>Haga clic para modificar el estilo de título del patrón</a:t>
            </a:r>
            <a:endParaRPr lang="en-US"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sp>
        <p:nvSpPr>
          <p:cNvPr id="4" name="Marcador de fecha 3"/>
          <p:cNvSpPr>
            <a:spLocks noGrp="1"/>
          </p:cNvSpPr>
          <p:nvPr>
            <p:ph type="dt" sz="half" idx="10"/>
          </p:nvPr>
        </p:nvSpPr>
        <p:spPr/>
        <p:txBody>
          <a:bodyPr/>
          <a:lstStyle/>
          <a:p>
            <a:fld id="{DFF54713-5269-4F50-8B2F-CA7ED317C641}" type="datetimeFigureOut">
              <a:rPr lang="en-US" smtClean="0"/>
              <a:t>3/27/2025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83188" y="839583"/>
            <a:ext cx="6172200" cy="55030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Marcador de fecha 4"/>
          <p:cNvSpPr>
            <a:spLocks noGrp="1"/>
          </p:cNvSpPr>
          <p:nvPr>
            <p:ph type="dt" sz="half" idx="10"/>
          </p:nvPr>
        </p:nvSpPr>
        <p:spPr/>
        <p:txBody>
          <a:bodyPr/>
          <a:lstStyle/>
          <a:p>
            <a:fld id="{DFF54713-5269-4F50-8B2F-CA7ED317C641}" type="datetimeFigureOut">
              <a:rPr lang="en-US" smtClean="0"/>
              <a:t>3/27/2025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
        <p:nvSpPr>
          <p:cNvPr id="8" name="Título 1">
            <a:extLst>
              <a:ext uri="{FF2B5EF4-FFF2-40B4-BE49-F238E27FC236}">
                <a16:creationId xmlns:a16="http://schemas.microsoft.com/office/drawing/2014/main" id="{14AD67D3-0A7E-A282-6E58-765C3AA98580}"/>
              </a:ext>
            </a:extLst>
          </p:cNvPr>
          <p:cNvSpPr>
            <a:spLocks noGrp="1"/>
          </p:cNvSpPr>
          <p:nvPr>
            <p:ph type="title"/>
          </p:nvPr>
        </p:nvSpPr>
        <p:spPr>
          <a:xfrm>
            <a:off x="340822" y="839584"/>
            <a:ext cx="4431203" cy="1512917"/>
          </a:xfrm>
        </p:spPr>
        <p:txBody>
          <a:bodyPr anchor="t"/>
          <a:lstStyle>
            <a:lvl1pPr>
              <a:defRPr sz="3200"/>
            </a:lvl1pPr>
          </a:lstStyle>
          <a:p>
            <a:r>
              <a:rPr lang="es-ES" dirty="0"/>
              <a:t>Haga clic para modificar el estilo de título del patrón</a:t>
            </a:r>
            <a:endParaRPr lang="en-US" dirty="0"/>
          </a:p>
        </p:txBody>
      </p:sp>
      <p:sp>
        <p:nvSpPr>
          <p:cNvPr id="9" name="Marcador de texto 3">
            <a:extLst>
              <a:ext uri="{FF2B5EF4-FFF2-40B4-BE49-F238E27FC236}">
                <a16:creationId xmlns:a16="http://schemas.microsoft.com/office/drawing/2014/main" id="{E204B9DA-D131-4D2E-6032-4E41C46483A2}"/>
              </a:ext>
            </a:extLst>
          </p:cNvPr>
          <p:cNvSpPr>
            <a:spLocks noGrp="1"/>
          </p:cNvSpPr>
          <p:nvPr>
            <p:ph type="body" sz="half" idx="2"/>
          </p:nvPr>
        </p:nvSpPr>
        <p:spPr>
          <a:xfrm>
            <a:off x="340822" y="2435629"/>
            <a:ext cx="4431203"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319042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24196" y="856210"/>
            <a:ext cx="4713317" cy="1496291"/>
          </a:xfrm>
        </p:spPr>
        <p:txBody>
          <a:bodyPr anchor="t"/>
          <a:lstStyle>
            <a:lvl1pPr>
              <a:defRPr sz="3200"/>
            </a:lvl1pPr>
          </a:lstStyle>
          <a:p>
            <a:r>
              <a:rPr lang="es-ES" dirty="0"/>
              <a:t>Haga clic para modificar el estilo de título del patrón</a:t>
            </a:r>
            <a:endParaRPr lang="en-US" dirty="0"/>
          </a:p>
        </p:txBody>
      </p:sp>
      <p:sp>
        <p:nvSpPr>
          <p:cNvPr id="3" name="Marcador de posición de imagen 2"/>
          <p:cNvSpPr>
            <a:spLocks noGrp="1"/>
          </p:cNvSpPr>
          <p:nvPr>
            <p:ph type="pic" idx="1"/>
          </p:nvPr>
        </p:nvSpPr>
        <p:spPr>
          <a:xfrm>
            <a:off x="5183188" y="9201"/>
            <a:ext cx="7008812" cy="6674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324196" y="2435629"/>
            <a:ext cx="4713317"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181341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t>3/27/2025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t>3/27/2025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t>3/27/2025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solidFill>
                  <a:srgbClr val="236C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t>3/27/2025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t>‹Nº›</a:t>
            </a:fld>
            <a:endParaRPr lang="en-US"/>
          </a:p>
        </p:txBody>
      </p:sp>
      <p:sp>
        <p:nvSpPr>
          <p:cNvPr id="10" name="Título 1">
            <a:extLst>
              <a:ext uri="{FF2B5EF4-FFF2-40B4-BE49-F238E27FC236}">
                <a16:creationId xmlns:a16="http://schemas.microsoft.com/office/drawing/2014/main" id="{1296243D-14A6-D015-775D-FF5D368A2512}"/>
              </a:ext>
            </a:extLst>
          </p:cNvPr>
          <p:cNvSpPr>
            <a:spLocks noGrp="1"/>
          </p:cNvSpPr>
          <p:nvPr>
            <p:ph type="title"/>
          </p:nvPr>
        </p:nvSpPr>
        <p:spPr>
          <a:xfrm>
            <a:off x="1917469" y="465513"/>
            <a:ext cx="8357062" cy="1088967"/>
          </a:xfrm>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fecha 2"/>
          <p:cNvSpPr>
            <a:spLocks noGrp="1"/>
          </p:cNvSpPr>
          <p:nvPr>
            <p:ph type="dt" sz="half" idx="10"/>
          </p:nvPr>
        </p:nvSpPr>
        <p:spPr/>
        <p:txBody>
          <a:bodyPr/>
          <a:lstStyle/>
          <a:p>
            <a:fld id="{DFF54713-5269-4F50-8B2F-CA7ED317C641}" type="datetimeFigureOut">
              <a:rPr lang="en-US" smtClean="0"/>
              <a:t>3/27/2025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ortada">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2177935"/>
            <a:ext cx="1654925" cy="1654925"/>
          </a:xfrm>
          <a:prstGeom prst="rect">
            <a:avLst/>
          </a:prstGeom>
        </p:spPr>
      </p:pic>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889462"/>
            <a:ext cx="1654925" cy="1654925"/>
          </a:xfrm>
          <a:prstGeom prst="rect">
            <a:avLst/>
          </a:prstGeom>
        </p:spPr>
      </p:pic>
    </p:spTree>
    <p:extLst>
      <p:ext uri="{BB962C8B-B14F-4D97-AF65-F5344CB8AC3E}">
        <p14:creationId xmlns:p14="http://schemas.microsoft.com/office/powerpoint/2010/main" val="113116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ortadilla">
    <p:bg>
      <p:bgPr>
        <a:solidFill>
          <a:schemeClr val="bg1"/>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15CB6EF-F3A5-B296-939A-F66AEC9034ED}"/>
              </a:ext>
            </a:extLst>
          </p:cNvPr>
          <p:cNvSpPr>
            <a:spLocks noGrp="1"/>
          </p:cNvSpPr>
          <p:nvPr>
            <p:ph type="title"/>
          </p:nvPr>
        </p:nvSpPr>
        <p:spPr>
          <a:xfrm>
            <a:off x="274321" y="2219499"/>
            <a:ext cx="8013468" cy="3084022"/>
          </a:xfrm>
        </p:spPr>
        <p:txBody>
          <a:bodyPr anchor="ctr">
            <a:normAutofit/>
          </a:bodyPr>
          <a:lstStyle>
            <a:lvl1pPr>
              <a:defRPr sz="4800">
                <a:solidFill>
                  <a:schemeClr val="bg1"/>
                </a:solidFill>
              </a:defRPr>
            </a:lvl1pPr>
          </a:lstStyle>
          <a:p>
            <a:r>
              <a:rPr lang="es-ES" dirty="0"/>
              <a:t>Haga clic para modificar el estilo de título del patrón</a:t>
            </a:r>
            <a:endParaRPr lang="en-US" dirty="0"/>
          </a:p>
        </p:txBody>
      </p:sp>
      <p:sp>
        <p:nvSpPr>
          <p:cNvPr id="4" name="Rectángulo 3">
            <a:extLst>
              <a:ext uri="{FF2B5EF4-FFF2-40B4-BE49-F238E27FC236}">
                <a16:creationId xmlns:a16="http://schemas.microsoft.com/office/drawing/2014/main" id="{C2EA35F8-CDD4-507F-99BE-ED31F1D215B0}"/>
              </a:ext>
            </a:extLst>
          </p:cNvPr>
          <p:cNvSpPr/>
          <p:nvPr userDrawn="1"/>
        </p:nvSpPr>
        <p:spPr>
          <a:xfrm>
            <a:off x="0" y="831273"/>
            <a:ext cx="12192000" cy="5195454"/>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Gráfico 6">
            <a:extLst>
              <a:ext uri="{FF2B5EF4-FFF2-40B4-BE49-F238E27FC236}">
                <a16:creationId xmlns:a16="http://schemas.microsoft.com/office/drawing/2014/main" id="{FB189F86-454E-9E72-1000-C8DC457543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3778" y="6353172"/>
            <a:ext cx="924964" cy="78387"/>
          </a:xfrm>
          <a:prstGeom prst="rect">
            <a:avLst/>
          </a:prstGeom>
        </p:spPr>
      </p:pic>
    </p:spTree>
    <p:extLst>
      <p:ext uri="{BB962C8B-B14F-4D97-AF65-F5344CB8AC3E}">
        <p14:creationId xmlns:p14="http://schemas.microsoft.com/office/powerpoint/2010/main" val="421110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917469" y="465513"/>
            <a:ext cx="8357062" cy="1088967"/>
          </a:xfrm>
          <a:prstGeom prst="rect">
            <a:avLst/>
          </a:prstGeom>
        </p:spPr>
        <p:txBody>
          <a:bodyPr vert="horz" lIns="91440" tIns="45720" rIns="91440" bIns="45720" rtlCol="0" anchor="t">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0" y="6367548"/>
            <a:ext cx="1338349" cy="315885"/>
          </a:xfrm>
          <a:prstGeom prst="rect">
            <a:avLst/>
          </a:prstGeom>
        </p:spPr>
        <p:txBody>
          <a:bodyPr vert="horz" lIns="91440" tIns="45720" rIns="91440" bIns="45720" rtlCol="0" anchor="ctr"/>
          <a:lstStyle>
            <a:lvl1pPr algn="l">
              <a:defRPr sz="1000">
                <a:solidFill>
                  <a:schemeClr val="tx1">
                    <a:tint val="75000"/>
                  </a:schemeClr>
                </a:solidFill>
              </a:defRPr>
            </a:lvl1pPr>
          </a:lstStyle>
          <a:p>
            <a:fld id="{DFF54713-5269-4F50-8B2F-CA7ED317C641}" type="datetimeFigureOut">
              <a:rPr lang="en-US" smtClean="0"/>
              <a:pPr/>
              <a:t>3/27/2025</a:t>
            </a:fld>
            <a:endParaRPr lang="en-US"/>
          </a:p>
        </p:txBody>
      </p:sp>
      <p:sp>
        <p:nvSpPr>
          <p:cNvPr id="5" name="Marcador de pie de página 4"/>
          <p:cNvSpPr>
            <a:spLocks noGrp="1"/>
          </p:cNvSpPr>
          <p:nvPr>
            <p:ph type="ftr" sz="quarter" idx="3"/>
          </p:nvPr>
        </p:nvSpPr>
        <p:spPr>
          <a:xfrm>
            <a:off x="1772688" y="6367548"/>
            <a:ext cx="8646624" cy="31588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11553306" y="6367548"/>
            <a:ext cx="638694" cy="315885"/>
          </a:xfrm>
          <a:prstGeom prst="rect">
            <a:avLst/>
          </a:prstGeom>
        </p:spPr>
        <p:txBody>
          <a:bodyPr vert="horz" lIns="91440" tIns="45720" rIns="91440" bIns="45720" rtlCol="0" anchor="ctr"/>
          <a:lstStyle>
            <a:lvl1pPr algn="r">
              <a:defRPr sz="1000">
                <a:solidFill>
                  <a:schemeClr val="tx1">
                    <a:tint val="75000"/>
                  </a:schemeClr>
                </a:solidFill>
              </a:defRPr>
            </a:lvl1pPr>
          </a:lstStyle>
          <a:p>
            <a:fld id="{DFBFF117-CA8F-4489-8F53-44BE72E1A5B7}" type="slidenum">
              <a:rPr lang="en-US" smtClean="0"/>
              <a:pPr/>
              <a:t>‹Nº›</a:t>
            </a:fld>
            <a:endParaRPr lang="en-US"/>
          </a:p>
        </p:txBody>
      </p:sp>
      <p:pic>
        <p:nvPicPr>
          <p:cNvPr id="10" name="Gráfico 9">
            <a:extLst>
              <a:ext uri="{FF2B5EF4-FFF2-40B4-BE49-F238E27FC236}">
                <a16:creationId xmlns:a16="http://schemas.microsoft.com/office/drawing/2014/main" id="{DFBEAF21-6E28-B635-562A-CE25E7EC4B21}"/>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2073" y="156556"/>
            <a:ext cx="458586" cy="458586"/>
          </a:xfrm>
          <a:prstGeom prst="rect">
            <a:avLst/>
          </a:prstGeom>
        </p:spPr>
      </p:pic>
      <p:sp>
        <p:nvSpPr>
          <p:cNvPr id="11" name="Rectángulo 10">
            <a:extLst>
              <a:ext uri="{FF2B5EF4-FFF2-40B4-BE49-F238E27FC236}">
                <a16:creationId xmlns:a16="http://schemas.microsoft.com/office/drawing/2014/main" id="{80E154A3-3A20-8459-9CA7-BF789C628608}"/>
              </a:ext>
            </a:extLst>
          </p:cNvPr>
          <p:cNvSpPr/>
          <p:nvPr userDrawn="1"/>
        </p:nvSpPr>
        <p:spPr>
          <a:xfrm>
            <a:off x="0" y="6683432"/>
            <a:ext cx="12192000" cy="174568"/>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www.upra.gov.co</a:t>
            </a:r>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58" r:id="rId9"/>
    <p:sldLayoutId id="2147483656" r:id="rId10"/>
    <p:sldLayoutId id="2147483657" r:id="rId11"/>
  </p:sldLayoutIdLst>
  <p:txStyles>
    <p:titleStyle>
      <a:lvl1pPr algn="ctr" defTabSz="914400" rtl="0" eaLnBrk="1" latinLnBrk="0" hangingPunct="1">
        <a:lnSpc>
          <a:spcPct val="90000"/>
        </a:lnSpc>
        <a:spcBef>
          <a:spcPct val="0"/>
        </a:spcBef>
        <a:buNone/>
        <a:defRPr sz="3600" b="1" kern="1200">
          <a:solidFill>
            <a:srgbClr val="7D983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986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767752" y="1795591"/>
            <a:ext cx="5115455" cy="457366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INFO C-1704-1100-10</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4" name="CuadroTexto 3">
            <a:extLst>
              <a:ext uri="{FF2B5EF4-FFF2-40B4-BE49-F238E27FC236}">
                <a16:creationId xmlns:a16="http://schemas.microsoft.com/office/drawing/2014/main" id="{B1C022A3-BBCF-B714-4581-99F248C821BE}"/>
              </a:ext>
            </a:extLst>
          </p:cNvPr>
          <p:cNvSpPr txBox="1"/>
          <p:nvPr/>
        </p:nvSpPr>
        <p:spPr>
          <a:xfrm>
            <a:off x="7176704" y="2102798"/>
            <a:ext cx="4297549" cy="4031873"/>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28 de febrero de 2025 se ha comprometido el 87,8% de los recursos asignados para ejecutar el proyecto de inversión C-1704-1100-10 - INFO</a:t>
            </a:r>
          </a:p>
          <a:p>
            <a:pPr algn="just"/>
            <a:endParaRPr lang="es-CO" sz="1600" dirty="0"/>
          </a:p>
          <a:p>
            <a:pPr marL="285750" indent="-285750" algn="just">
              <a:buFont typeface="Arial" panose="020B0604020202020204" pitchFamily="34" charset="0"/>
              <a:buChar char="•"/>
            </a:pPr>
            <a:r>
              <a:rPr lang="es-CO" sz="1600" dirty="0"/>
              <a:t> El 12,2% del presupuesto certificado del proyecto INFO al corte del presente informe aún se encuentra sin afectación presupuestal, esto debido a que la entidad continua en el proceso de contratación de los diferentes profesionales que ejecutarán las actividades misionales de la dependencia, entre otras necesidades como los gastos de desplazamiento y viáticos que serán ejecutados conforme avanza la vigencia.</a:t>
            </a:r>
          </a:p>
        </p:txBody>
      </p:sp>
      <p:pic>
        <p:nvPicPr>
          <p:cNvPr id="5" name="Imagen 4">
            <a:extLst>
              <a:ext uri="{FF2B5EF4-FFF2-40B4-BE49-F238E27FC236}">
                <a16:creationId xmlns:a16="http://schemas.microsoft.com/office/drawing/2014/main" id="{7215B773-2E92-62F2-1F90-561F4FD2959A}"/>
              </a:ext>
            </a:extLst>
          </p:cNvPr>
          <p:cNvPicPr>
            <a:picLocks noChangeAspect="1"/>
          </p:cNvPicPr>
          <p:nvPr/>
        </p:nvPicPr>
        <p:blipFill>
          <a:blip r:embed="rId4"/>
          <a:stretch>
            <a:fillRect/>
          </a:stretch>
        </p:blipFill>
        <p:spPr>
          <a:xfrm>
            <a:off x="376304" y="2068830"/>
            <a:ext cx="6621904" cy="4027188"/>
          </a:xfrm>
          <a:prstGeom prst="rect">
            <a:avLst/>
          </a:prstGeom>
        </p:spPr>
      </p:pic>
      <p:sp>
        <p:nvSpPr>
          <p:cNvPr id="2" name="Título 13">
            <a:extLst>
              <a:ext uri="{FF2B5EF4-FFF2-40B4-BE49-F238E27FC236}">
                <a16:creationId xmlns:a16="http://schemas.microsoft.com/office/drawing/2014/main" id="{6D86630F-B571-36FC-2F3B-FCCD3D9D5239}"/>
              </a:ext>
            </a:extLst>
          </p:cNvPr>
          <p:cNvSpPr txBox="1">
            <a:spLocks/>
          </p:cNvSpPr>
          <p:nvPr/>
        </p:nvSpPr>
        <p:spPr>
          <a:xfrm>
            <a:off x="2682594" y="2191947"/>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solidFill>
                  <a:schemeClr val="tx1"/>
                </a:solidFill>
              </a:rPr>
              <a:t>Apropiación vigente</a:t>
            </a:r>
          </a:p>
          <a:p>
            <a:r>
              <a:rPr lang="es-ES" dirty="0">
                <a:solidFill>
                  <a:schemeClr val="tx1"/>
                </a:solidFill>
              </a:rPr>
              <a:t>$8.000.000.000,00</a:t>
            </a:r>
            <a:endParaRPr lang="es-CO" dirty="0"/>
          </a:p>
        </p:txBody>
      </p:sp>
    </p:spTree>
    <p:extLst>
      <p:ext uri="{BB962C8B-B14F-4D97-AF65-F5344CB8AC3E}">
        <p14:creationId xmlns:p14="http://schemas.microsoft.com/office/powerpoint/2010/main" val="75652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700241" y="2531158"/>
            <a:ext cx="5115455" cy="3837603"/>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CONSO C-1704-1100-11</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4" name="CuadroTexto 3">
            <a:extLst>
              <a:ext uri="{FF2B5EF4-FFF2-40B4-BE49-F238E27FC236}">
                <a16:creationId xmlns:a16="http://schemas.microsoft.com/office/drawing/2014/main" id="{B60B00F2-B004-95E3-9D76-F664C7D6A801}"/>
              </a:ext>
            </a:extLst>
          </p:cNvPr>
          <p:cNvSpPr txBox="1"/>
          <p:nvPr/>
        </p:nvSpPr>
        <p:spPr>
          <a:xfrm>
            <a:off x="6916504" y="2169522"/>
            <a:ext cx="4966703" cy="4031873"/>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28 de febrero de 2025 se ha comprometido el 94,2% de los recursos asignados para ejecutar el proyecto de inversión C-1704-1100-11 - CONSO</a:t>
            </a:r>
          </a:p>
          <a:p>
            <a:pPr algn="just"/>
            <a:endParaRPr lang="es-CO" sz="1600" dirty="0"/>
          </a:p>
          <a:p>
            <a:pPr marL="285750" indent="-285750" algn="just">
              <a:buFont typeface="Arial" panose="020B0604020202020204" pitchFamily="34" charset="0"/>
              <a:buChar char="•"/>
            </a:pPr>
            <a:r>
              <a:rPr lang="es-CO" sz="1600" dirty="0"/>
              <a:t> El 5,7% del presupuesto certificado del proyecto CONSO al corte del presente informe aún se encuentra sin afectación presupuestal, esto debido a que la entidad se encuentra en el proceso de contratación de los profesionales que adelantaran la ejecución de las actividades misionales de la dependencia, de igual manera parte de estos recursos están disponibles para atender los gastos de desplazamiento y viáticos que serán ejecutados conforme avanza la vigencia.</a:t>
            </a:r>
          </a:p>
        </p:txBody>
      </p:sp>
      <p:pic>
        <p:nvPicPr>
          <p:cNvPr id="6" name="Imagen 5">
            <a:extLst>
              <a:ext uri="{FF2B5EF4-FFF2-40B4-BE49-F238E27FC236}">
                <a16:creationId xmlns:a16="http://schemas.microsoft.com/office/drawing/2014/main" id="{36D3013D-8F9D-3CF6-B704-C696D4220533}"/>
              </a:ext>
            </a:extLst>
          </p:cNvPr>
          <p:cNvPicPr>
            <a:picLocks noChangeAspect="1"/>
          </p:cNvPicPr>
          <p:nvPr/>
        </p:nvPicPr>
        <p:blipFill>
          <a:blip r:embed="rId5"/>
          <a:stretch>
            <a:fillRect/>
          </a:stretch>
        </p:blipFill>
        <p:spPr>
          <a:xfrm>
            <a:off x="514069" y="2416828"/>
            <a:ext cx="5581931" cy="3464250"/>
          </a:xfrm>
          <a:prstGeom prst="rect">
            <a:avLst/>
          </a:prstGeom>
        </p:spPr>
      </p:pic>
      <p:sp>
        <p:nvSpPr>
          <p:cNvPr id="2" name="Título 13">
            <a:extLst>
              <a:ext uri="{FF2B5EF4-FFF2-40B4-BE49-F238E27FC236}">
                <a16:creationId xmlns:a16="http://schemas.microsoft.com/office/drawing/2014/main" id="{6D86630F-B571-36FC-2F3B-FCCD3D9D5239}"/>
              </a:ext>
            </a:extLst>
          </p:cNvPr>
          <p:cNvSpPr txBox="1">
            <a:spLocks/>
          </p:cNvSpPr>
          <p:nvPr/>
        </p:nvSpPr>
        <p:spPr>
          <a:xfrm>
            <a:off x="2630931" y="2047139"/>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$6.000.000.000,00</a:t>
            </a:r>
            <a:endParaRPr lang="es-CO" dirty="0"/>
          </a:p>
        </p:txBody>
      </p:sp>
    </p:spTree>
    <p:extLst>
      <p:ext uri="{BB962C8B-B14F-4D97-AF65-F5344CB8AC3E}">
        <p14:creationId xmlns:p14="http://schemas.microsoft.com/office/powerpoint/2010/main" val="212324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700241" y="1253306"/>
            <a:ext cx="5115455" cy="511545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FORTA C-1799-1100-3</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63632" y="158200"/>
            <a:ext cx="1041037" cy="1041037"/>
          </a:xfrm>
          <a:prstGeom prst="rect">
            <a:avLst/>
          </a:prstGeom>
        </p:spPr>
      </p:pic>
      <p:sp>
        <p:nvSpPr>
          <p:cNvPr id="6" name="CuadroTexto 5">
            <a:extLst>
              <a:ext uri="{FF2B5EF4-FFF2-40B4-BE49-F238E27FC236}">
                <a16:creationId xmlns:a16="http://schemas.microsoft.com/office/drawing/2014/main" id="{6EC5BA0C-330A-F4A3-F3A6-0E1DC232D869}"/>
              </a:ext>
            </a:extLst>
          </p:cNvPr>
          <p:cNvSpPr txBox="1"/>
          <p:nvPr/>
        </p:nvSpPr>
        <p:spPr>
          <a:xfrm>
            <a:off x="6927083" y="1868309"/>
            <a:ext cx="4661770" cy="4708981"/>
          </a:xfrm>
          <a:prstGeom prst="rect">
            <a:avLst/>
          </a:prstGeom>
          <a:noFill/>
        </p:spPr>
        <p:txBody>
          <a:bodyPr wrap="square" rtlCol="0">
            <a:spAutoFit/>
          </a:bodyPr>
          <a:lstStyle/>
          <a:p>
            <a:pPr marL="285750" indent="-285750" algn="just">
              <a:buFont typeface="Arial" panose="020B0604020202020204" pitchFamily="34" charset="0"/>
              <a:buChar char="•"/>
            </a:pPr>
            <a:r>
              <a:rPr lang="es-CO" sz="1500" dirty="0"/>
              <a:t>Con corte al 28 de febrero de 2025 logró comprometer el 61,1% de los recursos asignados para el proyecto de inversión </a:t>
            </a:r>
            <a:r>
              <a:rPr lang="es-ES" sz="1500" dirty="0"/>
              <a:t>C-1799-1100-3 </a:t>
            </a:r>
            <a:r>
              <a:rPr lang="es-CO" sz="1500" dirty="0"/>
              <a:t>– FORTA.</a:t>
            </a:r>
          </a:p>
          <a:p>
            <a:pPr marL="285750" indent="-285750" algn="just">
              <a:buFont typeface="Arial" panose="020B0604020202020204" pitchFamily="34" charset="0"/>
              <a:buChar char="•"/>
            </a:pPr>
            <a:endParaRPr lang="es-CO" sz="1500" dirty="0"/>
          </a:p>
          <a:p>
            <a:pPr marL="285750" indent="-285750" algn="just">
              <a:buFont typeface="Arial" panose="020B0604020202020204" pitchFamily="34" charset="0"/>
              <a:buChar char="•"/>
            </a:pPr>
            <a:r>
              <a:rPr lang="es-CO" sz="1500" dirty="0"/>
              <a:t>El 38,9% del presupuesto certificado del proyecto FORTA al corte del presente informe aún se encuentra sin afectación presupuestal, esto debido a que los recursos certificados son para atender los gastos de desplazamiento y viáticos que serán ejecutados conforme avanza la vigencia, así  actualmente la UPRA continúa adelantando los procesos de contratación de los diferentes profesionales que atenderán las actividades misionales de las dependencias en las que se encuentra asignado el presupuesto.</a:t>
            </a:r>
          </a:p>
          <a:p>
            <a:pPr marL="285750" indent="-285750" algn="just">
              <a:buFont typeface="Arial" panose="020B0604020202020204" pitchFamily="34" charset="0"/>
              <a:buChar char="•"/>
            </a:pPr>
            <a:endParaRPr lang="es-CO" sz="1500" dirty="0"/>
          </a:p>
          <a:p>
            <a:pPr marL="285750" indent="-285750" algn="just">
              <a:buFont typeface="Arial" panose="020B0604020202020204" pitchFamily="34" charset="0"/>
              <a:buChar char="•"/>
            </a:pPr>
            <a:endParaRPr lang="es-MX" sz="1500" dirty="0"/>
          </a:p>
          <a:p>
            <a:pPr marL="285750" indent="-285750" algn="just">
              <a:buFont typeface="Arial" panose="020B0604020202020204" pitchFamily="34" charset="0"/>
              <a:buChar char="•"/>
            </a:pPr>
            <a:endParaRPr lang="es-CO" sz="1500" dirty="0"/>
          </a:p>
          <a:p>
            <a:pPr marL="285750" indent="-285750" algn="just">
              <a:buFont typeface="Arial" panose="020B0604020202020204" pitchFamily="34" charset="0"/>
              <a:buChar char="•"/>
            </a:pPr>
            <a:endParaRPr lang="es-CO" sz="1500" dirty="0"/>
          </a:p>
        </p:txBody>
      </p:sp>
      <p:pic>
        <p:nvPicPr>
          <p:cNvPr id="4" name="Imagen 3">
            <a:extLst>
              <a:ext uri="{FF2B5EF4-FFF2-40B4-BE49-F238E27FC236}">
                <a16:creationId xmlns:a16="http://schemas.microsoft.com/office/drawing/2014/main" id="{ECFA00C6-797B-0827-97EE-E49CEB13734E}"/>
              </a:ext>
            </a:extLst>
          </p:cNvPr>
          <p:cNvPicPr>
            <a:picLocks noChangeAspect="1"/>
          </p:cNvPicPr>
          <p:nvPr/>
        </p:nvPicPr>
        <p:blipFill>
          <a:blip r:embed="rId5"/>
          <a:stretch>
            <a:fillRect/>
          </a:stretch>
        </p:blipFill>
        <p:spPr>
          <a:xfrm>
            <a:off x="492844" y="2567057"/>
            <a:ext cx="5603155" cy="3742372"/>
          </a:xfrm>
          <a:prstGeom prst="rect">
            <a:avLst/>
          </a:prstGeom>
        </p:spPr>
      </p:pic>
      <p:sp>
        <p:nvSpPr>
          <p:cNvPr id="2" name="Título 13">
            <a:extLst>
              <a:ext uri="{FF2B5EF4-FFF2-40B4-BE49-F238E27FC236}">
                <a16:creationId xmlns:a16="http://schemas.microsoft.com/office/drawing/2014/main" id="{6D86630F-B571-36FC-2F3B-FCCD3D9D5239}"/>
              </a:ext>
            </a:extLst>
          </p:cNvPr>
          <p:cNvSpPr txBox="1">
            <a:spLocks/>
          </p:cNvSpPr>
          <p:nvPr/>
        </p:nvSpPr>
        <p:spPr>
          <a:xfrm>
            <a:off x="2442231" y="2181724"/>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solidFill>
                  <a:schemeClr val="tx1"/>
                </a:solidFill>
              </a:rPr>
              <a:t>Apropiación vigente</a:t>
            </a:r>
          </a:p>
          <a:p>
            <a:r>
              <a:rPr lang="es-ES" dirty="0">
                <a:solidFill>
                  <a:schemeClr val="tx1"/>
                </a:solidFill>
              </a:rPr>
              <a:t>$12.200.283.224,00</a:t>
            </a:r>
            <a:endParaRPr lang="es-CO" dirty="0"/>
          </a:p>
        </p:txBody>
      </p:sp>
    </p:spTree>
    <p:extLst>
      <p:ext uri="{BB962C8B-B14F-4D97-AF65-F5344CB8AC3E}">
        <p14:creationId xmlns:p14="http://schemas.microsoft.com/office/powerpoint/2010/main" val="24433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1663246" y="403218"/>
            <a:ext cx="8865506"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6. Ejecución presupuestal VS Acuerdo de gestión</a:t>
            </a:r>
            <a:endParaRPr lang="es-CO" dirty="0"/>
          </a:p>
        </p:txBody>
      </p:sp>
      <p:graphicFrame>
        <p:nvGraphicFramePr>
          <p:cNvPr id="9" name="Tabla 8">
            <a:extLst>
              <a:ext uri="{FF2B5EF4-FFF2-40B4-BE49-F238E27FC236}">
                <a16:creationId xmlns:a16="http://schemas.microsoft.com/office/drawing/2014/main" id="{4EB6A2F1-BCCB-7026-845A-38EF8D0B0E17}"/>
              </a:ext>
            </a:extLst>
          </p:cNvPr>
          <p:cNvGraphicFramePr>
            <a:graphicFrameLocks noGrp="1"/>
          </p:cNvGraphicFramePr>
          <p:nvPr>
            <p:extLst>
              <p:ext uri="{D42A27DB-BD31-4B8C-83A1-F6EECF244321}">
                <p14:modId xmlns:p14="http://schemas.microsoft.com/office/powerpoint/2010/main" val="1969946798"/>
              </p:ext>
            </p:extLst>
          </p:nvPr>
        </p:nvGraphicFramePr>
        <p:xfrm>
          <a:off x="484460" y="1669563"/>
          <a:ext cx="11223077" cy="3039689"/>
        </p:xfrm>
        <a:graphic>
          <a:graphicData uri="http://schemas.openxmlformats.org/drawingml/2006/table">
            <a:tbl>
              <a:tblPr/>
              <a:tblGrid>
                <a:gridCol w="314794">
                  <a:extLst>
                    <a:ext uri="{9D8B030D-6E8A-4147-A177-3AD203B41FA5}">
                      <a16:colId xmlns:a16="http://schemas.microsoft.com/office/drawing/2014/main" val="4248331"/>
                    </a:ext>
                  </a:extLst>
                </a:gridCol>
                <a:gridCol w="629587">
                  <a:extLst>
                    <a:ext uri="{9D8B030D-6E8A-4147-A177-3AD203B41FA5}">
                      <a16:colId xmlns:a16="http://schemas.microsoft.com/office/drawing/2014/main" val="627212664"/>
                    </a:ext>
                  </a:extLst>
                </a:gridCol>
                <a:gridCol w="899410">
                  <a:extLst>
                    <a:ext uri="{9D8B030D-6E8A-4147-A177-3AD203B41FA5}">
                      <a16:colId xmlns:a16="http://schemas.microsoft.com/office/drawing/2014/main" val="3048146678"/>
                    </a:ext>
                  </a:extLst>
                </a:gridCol>
                <a:gridCol w="1094282">
                  <a:extLst>
                    <a:ext uri="{9D8B030D-6E8A-4147-A177-3AD203B41FA5}">
                      <a16:colId xmlns:a16="http://schemas.microsoft.com/office/drawing/2014/main" val="317574714"/>
                    </a:ext>
                  </a:extLst>
                </a:gridCol>
                <a:gridCol w="1109272">
                  <a:extLst>
                    <a:ext uri="{9D8B030D-6E8A-4147-A177-3AD203B41FA5}">
                      <a16:colId xmlns:a16="http://schemas.microsoft.com/office/drawing/2014/main" val="913910474"/>
                    </a:ext>
                  </a:extLst>
                </a:gridCol>
                <a:gridCol w="719528">
                  <a:extLst>
                    <a:ext uri="{9D8B030D-6E8A-4147-A177-3AD203B41FA5}">
                      <a16:colId xmlns:a16="http://schemas.microsoft.com/office/drawing/2014/main" val="3095749977"/>
                    </a:ext>
                  </a:extLst>
                </a:gridCol>
                <a:gridCol w="1079291">
                  <a:extLst>
                    <a:ext uri="{9D8B030D-6E8A-4147-A177-3AD203B41FA5}">
                      <a16:colId xmlns:a16="http://schemas.microsoft.com/office/drawing/2014/main" val="3366005394"/>
                    </a:ext>
                  </a:extLst>
                </a:gridCol>
                <a:gridCol w="629587">
                  <a:extLst>
                    <a:ext uri="{9D8B030D-6E8A-4147-A177-3AD203B41FA5}">
                      <a16:colId xmlns:a16="http://schemas.microsoft.com/office/drawing/2014/main" val="1383315075"/>
                    </a:ext>
                  </a:extLst>
                </a:gridCol>
                <a:gridCol w="584617">
                  <a:extLst>
                    <a:ext uri="{9D8B030D-6E8A-4147-A177-3AD203B41FA5}">
                      <a16:colId xmlns:a16="http://schemas.microsoft.com/office/drawing/2014/main" val="3905831649"/>
                    </a:ext>
                  </a:extLst>
                </a:gridCol>
                <a:gridCol w="1004341">
                  <a:extLst>
                    <a:ext uri="{9D8B030D-6E8A-4147-A177-3AD203B41FA5}">
                      <a16:colId xmlns:a16="http://schemas.microsoft.com/office/drawing/2014/main" val="4178793942"/>
                    </a:ext>
                  </a:extLst>
                </a:gridCol>
                <a:gridCol w="659567">
                  <a:extLst>
                    <a:ext uri="{9D8B030D-6E8A-4147-A177-3AD203B41FA5}">
                      <a16:colId xmlns:a16="http://schemas.microsoft.com/office/drawing/2014/main" val="168353169"/>
                    </a:ext>
                  </a:extLst>
                </a:gridCol>
                <a:gridCol w="1079292">
                  <a:extLst>
                    <a:ext uri="{9D8B030D-6E8A-4147-A177-3AD203B41FA5}">
                      <a16:colId xmlns:a16="http://schemas.microsoft.com/office/drawing/2014/main" val="2443014733"/>
                    </a:ext>
                  </a:extLst>
                </a:gridCol>
                <a:gridCol w="646178">
                  <a:extLst>
                    <a:ext uri="{9D8B030D-6E8A-4147-A177-3AD203B41FA5}">
                      <a16:colId xmlns:a16="http://schemas.microsoft.com/office/drawing/2014/main" val="2719367367"/>
                    </a:ext>
                  </a:extLst>
                </a:gridCol>
                <a:gridCol w="773331">
                  <a:extLst>
                    <a:ext uri="{9D8B030D-6E8A-4147-A177-3AD203B41FA5}">
                      <a16:colId xmlns:a16="http://schemas.microsoft.com/office/drawing/2014/main" val="3802367313"/>
                    </a:ext>
                  </a:extLst>
                </a:gridCol>
              </a:tblGrid>
              <a:tr h="437141">
                <a:tc gridSpan="3">
                  <a:txBody>
                    <a:bodyPr/>
                    <a:lstStyle/>
                    <a:p>
                      <a:pPr algn="ctr" rtl="0" fontAlgn="ctr"/>
                      <a:r>
                        <a:rPr lang="es-CO" sz="1000" b="1" i="0" u="none" strike="noStrike" dirty="0">
                          <a:solidFill>
                            <a:srgbClr val="FFFFFF"/>
                          </a:solidFill>
                          <a:effectLst/>
                          <a:latin typeface="Times New Roman" panose="02020603050405020304" pitchFamily="18" charset="0"/>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r>
                        <a:rPr lang="es-CO" sz="1000" b="1" i="0" u="none" strike="noStrike">
                          <a:solidFill>
                            <a:srgbClr val="FFFFFF"/>
                          </a:solidFill>
                          <a:effectLst/>
                          <a:latin typeface="Times New Roman" panose="02020603050405020304" pitchFamily="18" charset="0"/>
                        </a:rPr>
                        <a:t>APR. VIGENTE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r>
                        <a:rPr lang="es-CO" sz="1000" b="1" i="0" u="none" strike="noStrike">
                          <a:solidFill>
                            <a:srgbClr val="FFFFFF"/>
                          </a:solidFill>
                          <a:effectLst/>
                          <a:latin typeface="Times New Roman" panose="02020603050405020304" pitchFamily="18" charset="0"/>
                        </a:rPr>
                        <a:t>COMPROMISO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r>
                        <a:rPr lang="es-CO" sz="1000" b="1" i="0" u="none" strike="noStrike">
                          <a:solidFill>
                            <a:srgbClr val="FFFFFF"/>
                          </a:solidFill>
                          <a:effectLst/>
                          <a:latin typeface="Times New Roman" panose="02020603050405020304" pitchFamily="18" charset="0"/>
                        </a:rPr>
                        <a:t>COMPROMISO REAL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r>
                        <a:rPr lang="es-CO" sz="1000" b="1" i="0" u="none" strike="noStrike">
                          <a:solidFill>
                            <a:srgbClr val="FFFFFF"/>
                          </a:solidFill>
                          <a:effectLst/>
                          <a:latin typeface="Times New Roman" panose="02020603050405020304" pitchFamily="18" charset="0"/>
                        </a:rPr>
                        <a:t>REAL /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r>
                        <a:rPr lang="es-CO" sz="1000" b="1" i="0" u="none" strike="noStrike">
                          <a:solidFill>
                            <a:srgbClr val="FFFFFF"/>
                          </a:solidFill>
                          <a:effectLst/>
                          <a:latin typeface="Times New Roman" panose="02020603050405020304" pitchFamily="18" charset="0"/>
                        </a:rPr>
                        <a:t>OBLIGACIÓN / PAGO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r>
                        <a:rPr lang="es-CO" sz="1000" b="1" i="0" u="none" strike="noStrike">
                          <a:solidFill>
                            <a:srgbClr val="FFFFFF"/>
                          </a:solidFill>
                          <a:effectLst/>
                          <a:latin typeface="Times New Roman" panose="02020603050405020304" pitchFamily="18" charset="0"/>
                        </a:rPr>
                        <a:t>OBLIGACIÓN / PAGO REAL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r>
                        <a:rPr lang="es-CO" sz="1000" b="1" i="0" u="none" strike="noStrike">
                          <a:solidFill>
                            <a:srgbClr val="FFFFFF"/>
                          </a:solidFill>
                          <a:effectLst/>
                          <a:latin typeface="Times New Roman" panose="02020603050405020304" pitchFamily="18" charset="0"/>
                        </a:rPr>
                        <a:t>REAL /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362631268"/>
                  </a:ext>
                </a:extLst>
              </a:tr>
              <a:tr h="367553">
                <a:tc gridSpan="3">
                  <a:txBody>
                    <a:bodyPr/>
                    <a:lstStyle/>
                    <a:p>
                      <a:pPr algn="ctr" rtl="0" fontAlgn="ctr"/>
                      <a:r>
                        <a:rPr lang="es-CO" sz="1000" b="1" i="0" u="none" strike="noStrike" dirty="0">
                          <a:solidFill>
                            <a:srgbClr val="000000"/>
                          </a:solidFill>
                          <a:effectLst/>
                          <a:latin typeface="Times New Roman" panose="02020603050405020304" pitchFamily="18"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rtl="0" fontAlgn="ctr"/>
                      <a:r>
                        <a:rPr lang="es-CO" sz="1000" b="0" i="0" u="none" strike="noStrike" dirty="0">
                          <a:solidFill>
                            <a:srgbClr val="000000"/>
                          </a:solidFill>
                          <a:effectLst/>
                          <a:latin typeface="Times New Roman" panose="02020603050405020304" pitchFamily="18" charset="0"/>
                        </a:rPr>
                        <a:t>            14.000.585.000,00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3.944.856.193,33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28,18%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3.467.170.950,00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24,76%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9C0006"/>
                          </a:solidFill>
                          <a:effectLst/>
                          <a:latin typeface="Times New Roman" panose="02020603050405020304" pitchFamily="18" charset="0"/>
                        </a:rPr>
                        <a:t>-3,41%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s-CO" sz="1000" b="0" i="0" u="none" strike="noStrike">
                          <a:solidFill>
                            <a:srgbClr val="000000"/>
                          </a:solidFill>
                          <a:effectLst/>
                          <a:latin typeface="Times New Roman" panose="02020603050405020304" pitchFamily="18" charset="0"/>
                        </a:rPr>
                        <a:t>            2.078.771.833,33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14,85%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1.807.845.187,05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12,91%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9C0006"/>
                          </a:solidFill>
                          <a:effectLst/>
                          <a:latin typeface="Times New Roman" panose="02020603050405020304" pitchFamily="18" charset="0"/>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66628086"/>
                  </a:ext>
                </a:extLst>
              </a:tr>
              <a:tr h="450215">
                <a:tc rowSpan="4">
                  <a:txBody>
                    <a:bodyPr/>
                    <a:lstStyle/>
                    <a:p>
                      <a:pPr algn="ctr" rtl="0" fontAlgn="ctr"/>
                      <a:r>
                        <a:rPr lang="es-CO" sz="1000" b="1" i="0" u="none" strike="noStrike">
                          <a:solidFill>
                            <a:srgbClr val="000000"/>
                          </a:solidFill>
                          <a:effectLst/>
                          <a:latin typeface="Times New Roman" panose="02020603050405020304" pitchFamily="18" charset="0"/>
                        </a:rPr>
                        <a:t>INVERSIÓN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15.000.000.000,00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14.294.113.636,36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            13.892.284.846,00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9C0006"/>
                          </a:solidFill>
                          <a:effectLst/>
                          <a:latin typeface="Times New Roman" panose="02020603050405020304" pitchFamily="18" charset="0"/>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s-CO" sz="1000" b="0" i="0" u="none" strike="noStrike">
                          <a:solidFill>
                            <a:srgbClr val="000000"/>
                          </a:solidFill>
                          <a:effectLst/>
                          <a:latin typeface="Times New Roman" panose="02020603050405020304" pitchFamily="18" charset="0"/>
                        </a:rPr>
                        <a:t>                   91.913.636,36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24.403.950,00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9C0006"/>
                          </a:solidFill>
                          <a:effectLst/>
                          <a:latin typeface="Times New Roman" panose="02020603050405020304" pitchFamily="18" charset="0"/>
                        </a:rPr>
                        <a:t>-0,45%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92290699"/>
                  </a:ext>
                </a:extLst>
              </a:tr>
              <a:tr h="482373">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dirty="0">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8.000.000.000,00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5.723.830.000,00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71,55%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               7.026.001.566,33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87,83%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16,28%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                  35.576.667,00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0,44%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dirty="0">
                          <a:solidFill>
                            <a:srgbClr val="000000"/>
                          </a:solidFill>
                          <a:effectLst/>
                          <a:latin typeface="Times New Roman" panose="02020603050405020304" pitchFamily="18" charset="0"/>
                        </a:rPr>
                        <a:t>0,44%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4668754"/>
                  </a:ext>
                </a:extLst>
              </a:tr>
              <a:tr h="450215">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6.000.000.000,00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5.703.487.500,00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95,06%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5.650.737.500,00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dirty="0">
                          <a:solidFill>
                            <a:srgbClr val="9C0006"/>
                          </a:solidFill>
                          <a:effectLst/>
                          <a:latin typeface="Times New Roman" panose="02020603050405020304" pitchFamily="18" charset="0"/>
                        </a:rPr>
                        <a:t>-0,88%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s-CO" sz="1000" b="0" i="0" u="none" strike="noStrike" dirty="0">
                          <a:solidFill>
                            <a:srgbClr val="000000"/>
                          </a:solidFill>
                          <a:effectLst/>
                          <a:latin typeface="Times New Roman" panose="02020603050405020304" pitchFamily="18" charset="0"/>
                        </a:rPr>
                        <a:t>                  14.300.000,00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47.287.502,00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0,79%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dirty="0">
                          <a:solidFill>
                            <a:srgbClr val="000000"/>
                          </a:solidFill>
                          <a:effectLst/>
                          <a:latin typeface="Times New Roman" panose="02020603050405020304" pitchFamily="18" charset="0"/>
                        </a:rPr>
                        <a:t>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3115153"/>
                  </a:ext>
                </a:extLst>
              </a:tr>
              <a:tr h="450215">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12.200.283.224,00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6.623.395.831,00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54,29%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7.453.492.136,00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61,09%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6,80%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                 161.295.831,00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                  259.151.881,00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5893824"/>
                  </a:ext>
                </a:extLst>
              </a:tr>
              <a:tr h="401977">
                <a:tc gridSpan="3">
                  <a:txBody>
                    <a:bodyPr/>
                    <a:lstStyle/>
                    <a:p>
                      <a:pPr algn="ctr" rtl="0" fontAlgn="ctr"/>
                      <a:r>
                        <a:rPr lang="es-CO" sz="1000" b="1" i="0" u="none" strike="noStrike">
                          <a:solidFill>
                            <a:srgbClr val="000000"/>
                          </a:solidFill>
                          <a:effectLst/>
                          <a:latin typeface="Times New Roman" panose="02020603050405020304" pitchFamily="18"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 55.200.868.224,00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dirty="0">
                          <a:solidFill>
                            <a:srgbClr val="000000"/>
                          </a:solidFill>
                          <a:effectLst/>
                          <a:latin typeface="Times New Roman" panose="02020603050405020304" pitchFamily="18" charset="0"/>
                        </a:rPr>
                        <a:t>    36.289.683.160,70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65,74%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 37.489.686.998,33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67,92%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  2.346.281.300,70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dirty="0">
                          <a:solidFill>
                            <a:srgbClr val="000000"/>
                          </a:solidFill>
                          <a:effectLst/>
                          <a:latin typeface="Times New Roman" panose="02020603050405020304" pitchFamily="18" charset="0"/>
                        </a:rPr>
                        <a:t>   2.174.265.187,05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dirty="0">
                          <a:solidFill>
                            <a:srgbClr val="9C0006"/>
                          </a:solidFill>
                          <a:effectLst/>
                          <a:latin typeface="Times New Roman" panose="02020603050405020304" pitchFamily="18" charset="0"/>
                        </a:rPr>
                        <a:t>-0,31%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759669958"/>
                  </a:ext>
                </a:extLst>
              </a:tr>
            </a:tbl>
          </a:graphicData>
        </a:graphic>
      </p:graphicFrame>
    </p:spTree>
    <p:extLst>
      <p:ext uri="{BB962C8B-B14F-4D97-AF65-F5344CB8AC3E}">
        <p14:creationId xmlns:p14="http://schemas.microsoft.com/office/powerpoint/2010/main" val="188306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7. Gastos de viaje y manutención</a:t>
            </a:r>
          </a:p>
          <a:p>
            <a:pPr algn="r"/>
            <a:endParaRPr lang="es-CO" dirty="0"/>
          </a:p>
        </p:txBody>
      </p:sp>
      <p:sp>
        <p:nvSpPr>
          <p:cNvPr id="6" name="CuadroTexto 5">
            <a:extLst>
              <a:ext uri="{FF2B5EF4-FFF2-40B4-BE49-F238E27FC236}">
                <a16:creationId xmlns:a16="http://schemas.microsoft.com/office/drawing/2014/main" id="{46C12128-4BD9-5A86-E69A-27C5F5D9CD1B}"/>
              </a:ext>
            </a:extLst>
          </p:cNvPr>
          <p:cNvSpPr txBox="1"/>
          <p:nvPr/>
        </p:nvSpPr>
        <p:spPr>
          <a:xfrm>
            <a:off x="1334251" y="5014027"/>
            <a:ext cx="2568916" cy="1323439"/>
          </a:xfrm>
          <a:prstGeom prst="rect">
            <a:avLst/>
          </a:prstGeom>
          <a:noFill/>
        </p:spPr>
        <p:txBody>
          <a:bodyPr wrap="square" rtlCol="0">
            <a:spAutoFit/>
          </a:bodyPr>
          <a:lstStyle/>
          <a:p>
            <a:pPr algn="just"/>
            <a:r>
              <a:rPr lang="es-ES" sz="1600" dirty="0"/>
              <a:t>Al corte del 28 de febrero de 2025 se encuentra 8 comisiones pendientes por legalizar por valor de $11.318.275,00.</a:t>
            </a:r>
            <a:endParaRPr lang="es-CO" sz="1600" dirty="0"/>
          </a:p>
        </p:txBody>
      </p:sp>
      <p:pic>
        <p:nvPicPr>
          <p:cNvPr id="8" name="Imagen 7" descr="Icono&#10;&#10;Descripción generada automáticamente">
            <a:extLst>
              <a:ext uri="{FF2B5EF4-FFF2-40B4-BE49-F238E27FC236}">
                <a16:creationId xmlns:a16="http://schemas.microsoft.com/office/drawing/2014/main" id="{22819B15-96C9-7987-587C-3DF5CE5A27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993" y="74297"/>
            <a:ext cx="945851" cy="945851"/>
          </a:xfrm>
          <a:prstGeom prst="rect">
            <a:avLst/>
          </a:prstGeom>
        </p:spPr>
      </p:pic>
      <p:pic>
        <p:nvPicPr>
          <p:cNvPr id="10" name="Imagen 9" descr="Icono&#10;&#10;Descripción generada automáticamente">
            <a:extLst>
              <a:ext uri="{FF2B5EF4-FFF2-40B4-BE49-F238E27FC236}">
                <a16:creationId xmlns:a16="http://schemas.microsoft.com/office/drawing/2014/main" id="{9C857767-987E-4F01-460B-3C2A27356D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218" y="4929303"/>
            <a:ext cx="1669031" cy="1669031"/>
          </a:xfrm>
          <a:prstGeom prst="rect">
            <a:avLst/>
          </a:prstGeom>
        </p:spPr>
      </p:pic>
      <p:graphicFrame>
        <p:nvGraphicFramePr>
          <p:cNvPr id="3" name="Tabla 2">
            <a:extLst>
              <a:ext uri="{FF2B5EF4-FFF2-40B4-BE49-F238E27FC236}">
                <a16:creationId xmlns:a16="http://schemas.microsoft.com/office/drawing/2014/main" id="{9A5A89CE-12E3-C064-5796-B0AA58FEA2EA}"/>
              </a:ext>
            </a:extLst>
          </p:cNvPr>
          <p:cNvGraphicFramePr>
            <a:graphicFrameLocks noGrp="1"/>
          </p:cNvGraphicFramePr>
          <p:nvPr>
            <p:extLst>
              <p:ext uri="{D42A27DB-BD31-4B8C-83A1-F6EECF244321}">
                <p14:modId xmlns:p14="http://schemas.microsoft.com/office/powerpoint/2010/main" val="552365109"/>
              </p:ext>
            </p:extLst>
          </p:nvPr>
        </p:nvGraphicFramePr>
        <p:xfrm>
          <a:off x="697963" y="1095064"/>
          <a:ext cx="10610881" cy="3680833"/>
        </p:xfrm>
        <a:graphic>
          <a:graphicData uri="http://schemas.openxmlformats.org/drawingml/2006/table">
            <a:tbl>
              <a:tblPr/>
              <a:tblGrid>
                <a:gridCol w="2473377">
                  <a:extLst>
                    <a:ext uri="{9D8B030D-6E8A-4147-A177-3AD203B41FA5}">
                      <a16:colId xmlns:a16="http://schemas.microsoft.com/office/drawing/2014/main" val="219933844"/>
                    </a:ext>
                  </a:extLst>
                </a:gridCol>
                <a:gridCol w="1349115">
                  <a:extLst>
                    <a:ext uri="{9D8B030D-6E8A-4147-A177-3AD203B41FA5}">
                      <a16:colId xmlns:a16="http://schemas.microsoft.com/office/drawing/2014/main" val="4014278888"/>
                    </a:ext>
                  </a:extLst>
                </a:gridCol>
                <a:gridCol w="1420763">
                  <a:extLst>
                    <a:ext uri="{9D8B030D-6E8A-4147-A177-3AD203B41FA5}">
                      <a16:colId xmlns:a16="http://schemas.microsoft.com/office/drawing/2014/main" val="1306506940"/>
                    </a:ext>
                  </a:extLst>
                </a:gridCol>
                <a:gridCol w="1265058">
                  <a:extLst>
                    <a:ext uri="{9D8B030D-6E8A-4147-A177-3AD203B41FA5}">
                      <a16:colId xmlns:a16="http://schemas.microsoft.com/office/drawing/2014/main" val="1260899959"/>
                    </a:ext>
                  </a:extLst>
                </a:gridCol>
                <a:gridCol w="1572454">
                  <a:extLst>
                    <a:ext uri="{9D8B030D-6E8A-4147-A177-3AD203B41FA5}">
                      <a16:colId xmlns:a16="http://schemas.microsoft.com/office/drawing/2014/main" val="2752698350"/>
                    </a:ext>
                  </a:extLst>
                </a:gridCol>
                <a:gridCol w="1454225">
                  <a:extLst>
                    <a:ext uri="{9D8B030D-6E8A-4147-A177-3AD203B41FA5}">
                      <a16:colId xmlns:a16="http://schemas.microsoft.com/office/drawing/2014/main" val="1858757475"/>
                    </a:ext>
                  </a:extLst>
                </a:gridCol>
                <a:gridCol w="1075889">
                  <a:extLst>
                    <a:ext uri="{9D8B030D-6E8A-4147-A177-3AD203B41FA5}">
                      <a16:colId xmlns:a16="http://schemas.microsoft.com/office/drawing/2014/main" val="4257783325"/>
                    </a:ext>
                  </a:extLst>
                </a:gridCol>
              </a:tblGrid>
              <a:tr h="388993">
                <a:tc gridSpan="7">
                  <a:txBody>
                    <a:bodyPr/>
                    <a:lstStyle/>
                    <a:p>
                      <a:pPr algn="ctr" fontAlgn="ctr"/>
                      <a:r>
                        <a:rPr lang="es-ES" sz="1200" b="1" i="0" u="none" strike="noStrike" dirty="0">
                          <a:solidFill>
                            <a:srgbClr val="FFFFFF"/>
                          </a:solidFill>
                          <a:effectLst/>
                          <a:latin typeface="Aptos Narrow" panose="020B0004020202020204" pitchFamily="34" charset="0"/>
                        </a:rPr>
                        <a:t>EJECUCIÓN DE VIATICOS A 28 DE FEBERO DE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419229403"/>
                  </a:ext>
                </a:extLst>
              </a:tr>
              <a:tr h="363059">
                <a:tc gridSpan="2">
                  <a:txBody>
                    <a:bodyPr/>
                    <a:lstStyle/>
                    <a:p>
                      <a:pPr algn="ctr" fontAlgn="ctr"/>
                      <a:r>
                        <a:rPr lang="es-CO" sz="1200" b="1" i="0" u="none" strike="noStrike" dirty="0">
                          <a:solidFill>
                            <a:srgbClr val="FFFFFF"/>
                          </a:solidFill>
                          <a:effectLst/>
                          <a:latin typeface="Aptos Narrow" panose="020B0004020202020204" pitchFamily="34" charset="0"/>
                        </a:rPr>
                        <a:t>Rubro / Dependencia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fontAlgn="ctr"/>
                      <a:r>
                        <a:rPr lang="es-CO" sz="1200" b="1" i="0" u="none" strike="noStrike" dirty="0">
                          <a:solidFill>
                            <a:srgbClr val="FFFFFF"/>
                          </a:solidFill>
                          <a:effectLst/>
                          <a:latin typeface="Aptos Narrow" panose="020B0004020202020204" pitchFamily="34" charset="0"/>
                        </a:rPr>
                        <a:t> Valor Actual CDP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latin typeface="Aptos Narrow" panose="020B0004020202020204" pitchFamily="34" charset="0"/>
                        </a:rPr>
                        <a:t> Valor Comprometido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latin typeface="Aptos Narrow" panose="020B0004020202020204" pitchFamily="34" charset="0"/>
                        </a:rPr>
                        <a:t> Saldo por Comprometer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latin typeface="Aptos Narrow" panose="020B0004020202020204" pitchFamily="34" charset="0"/>
                        </a:rPr>
                        <a:t> Valor Obligado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latin typeface="Aptos Narrow" panose="020B0004020202020204" pitchFamily="34" charset="0"/>
                        </a:rPr>
                        <a:t> %Ejecución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981436331"/>
                  </a:ext>
                </a:extLst>
              </a:tr>
              <a:tr h="290648">
                <a:tc>
                  <a:txBody>
                    <a:bodyPr/>
                    <a:lstStyle/>
                    <a:p>
                      <a:pPr algn="ctr" fontAlgn="ctr"/>
                      <a:r>
                        <a:rPr lang="es-CO" sz="1200" b="0" i="0" u="none" strike="noStrike" dirty="0">
                          <a:solidFill>
                            <a:srgbClr val="000000"/>
                          </a:solidFill>
                          <a:effectLst/>
                          <a:latin typeface="Aptos Narrow" panose="020B0004020202020204" pitchFamily="34" charset="0"/>
                        </a:rPr>
                        <a:t>A-02-02-02-006-004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200" b="0" i="0" u="none" strike="noStrike" dirty="0">
                          <a:solidFill>
                            <a:srgbClr val="000000"/>
                          </a:solidFill>
                          <a:effectLst/>
                          <a:latin typeface="Aptos Narrow" panose="020B00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6.000.000,00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1.364.195,00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4.635.805,00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1.229.195,00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22,74%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6601301"/>
                  </a:ext>
                </a:extLst>
              </a:tr>
              <a:tr h="290648">
                <a:tc>
                  <a:txBody>
                    <a:bodyPr/>
                    <a:lstStyle/>
                    <a:p>
                      <a:pPr algn="ctr" fontAlgn="ctr"/>
                      <a:r>
                        <a:rPr lang="es-CO" sz="1200" b="0" i="0" u="none" strike="noStrike" dirty="0">
                          <a:solidFill>
                            <a:srgbClr val="000000"/>
                          </a:solidFill>
                          <a:effectLst/>
                          <a:latin typeface="Aptos Narrow" panose="020B0004020202020204" pitchFamily="34" charset="0"/>
                        </a:rPr>
                        <a:t>A-02-02-02-010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r>
                        <a:rPr lang="es-CO" sz="1200" b="0" i="0" u="none" strike="noStrike" dirty="0">
                          <a:solidFill>
                            <a:srgbClr val="000000"/>
                          </a:solidFill>
                          <a:effectLst/>
                          <a:latin typeface="Aptos Narrow" panose="020B0004020202020204" pitchFamily="34" charset="0"/>
                        </a:rPr>
                        <a:t>                            40.000.000,00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5.505.945,00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34.494.055,00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4.398.687,00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13,76%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4382402"/>
                  </a:ext>
                </a:extLst>
              </a:tr>
              <a:tr h="290648">
                <a:tc>
                  <a:txBody>
                    <a:bodyPr/>
                    <a:lstStyle/>
                    <a:p>
                      <a:pPr algn="ctr" fontAlgn="ctr"/>
                      <a:r>
                        <a:rPr lang="es-CO" sz="1200" b="0" i="0" u="none" strike="noStrike" dirty="0">
                          <a:solidFill>
                            <a:srgbClr val="000000"/>
                          </a:solidFill>
                          <a:effectLst/>
                          <a:latin typeface="Aptos Narrow" panose="020B0004020202020204" pitchFamily="34" charset="0"/>
                        </a:rPr>
                        <a:t>C-1704-1100-10-30206C-1704024-02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220.520.000,00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220.520.000,00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5743654"/>
                  </a:ext>
                </a:extLst>
              </a:tr>
              <a:tr h="290648">
                <a:tc>
                  <a:txBody>
                    <a:bodyPr/>
                    <a:lstStyle/>
                    <a:p>
                      <a:pPr algn="ctr" fontAlgn="ctr"/>
                      <a:r>
                        <a:rPr lang="es-CO" sz="1200" b="0" i="0" u="none" strike="noStrike">
                          <a:solidFill>
                            <a:srgbClr val="000000"/>
                          </a:solidFill>
                          <a:effectLst/>
                          <a:latin typeface="Aptos Narrow" panose="020B0004020202020204" pitchFamily="34" charset="0"/>
                        </a:rPr>
                        <a:t>C-1704-1100-11-10303A-1704003-02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61.512.500,00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61.512.500,00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3435414"/>
                  </a:ext>
                </a:extLst>
              </a:tr>
              <a:tr h="290648">
                <a:tc>
                  <a:txBody>
                    <a:bodyPr/>
                    <a:lstStyle/>
                    <a:p>
                      <a:pPr algn="ctr" fontAlgn="ctr"/>
                      <a:r>
                        <a:rPr lang="es-CO" sz="1200" b="0" i="0" u="none" strike="noStrike">
                          <a:solidFill>
                            <a:srgbClr val="000000"/>
                          </a:solidFill>
                          <a:effectLst/>
                          <a:latin typeface="Aptos Narrow" panose="020B0004020202020204" pitchFamily="34" charset="0"/>
                        </a:rPr>
                        <a:t>C-1704-1100-9-30101A-1704001-02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200" b="0" i="0" u="none" strike="noStrike">
                          <a:solidFill>
                            <a:srgbClr val="000000"/>
                          </a:solidFill>
                          <a:effectLst/>
                          <a:latin typeface="Aptos Narrow" panose="020B0004020202020204" pitchFamily="34"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185.600.000,00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3.379.600,00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182.220.400,00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1.798.378,00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1,82%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573495"/>
                  </a:ext>
                </a:extLst>
              </a:tr>
              <a:tr h="290648">
                <a:tc>
                  <a:txBody>
                    <a:bodyPr/>
                    <a:lstStyle/>
                    <a:p>
                      <a:pPr algn="ctr" fontAlgn="ctr"/>
                      <a:r>
                        <a:rPr lang="es-CO" sz="1200" b="0" i="0" u="none" strike="noStrike">
                          <a:solidFill>
                            <a:srgbClr val="000000"/>
                          </a:solidFill>
                          <a:effectLst/>
                          <a:latin typeface="Aptos Narrow" panose="020B0004020202020204" pitchFamily="34" charset="0"/>
                        </a:rPr>
                        <a:t>C-1704-1100-9-30101A-1704002-02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r>
                        <a:rPr lang="es-CO" sz="1200" b="0" i="0" u="none" strike="noStrike">
                          <a:solidFill>
                            <a:srgbClr val="000000"/>
                          </a:solidFill>
                          <a:effectLst/>
                          <a:latin typeface="Aptos Narrow" panose="020B0004020202020204" pitchFamily="34" charset="0"/>
                        </a:rPr>
                        <a:t>                         319.925.000,00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23.751.913,00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296.173.087,00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3.018.907,00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7,42%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5247739"/>
                  </a:ext>
                </a:extLst>
              </a:tr>
              <a:tr h="290648">
                <a:tc>
                  <a:txBody>
                    <a:bodyPr/>
                    <a:lstStyle/>
                    <a:p>
                      <a:pPr algn="ctr" fontAlgn="ctr"/>
                      <a:r>
                        <a:rPr lang="es-CO" sz="1200" b="0" i="0" u="none" strike="noStrike">
                          <a:solidFill>
                            <a:srgbClr val="000000"/>
                          </a:solidFill>
                          <a:effectLst/>
                          <a:latin typeface="Aptos Narrow" panose="020B0004020202020204" pitchFamily="34" charset="0"/>
                        </a:rPr>
                        <a:t>C-1799-1100-3-53105B-1799060-02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322.400.000,00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13.944.745,00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308.455.255,00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1.372.715,00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4,33%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4238466"/>
                  </a:ext>
                </a:extLst>
              </a:tr>
              <a:tr h="290648">
                <a:tc gridSpan="2">
                  <a:txBody>
                    <a:bodyPr/>
                    <a:lstStyle/>
                    <a:p>
                      <a:pPr algn="ctr" fontAlgn="ctr"/>
                      <a:r>
                        <a:rPr lang="es-CO" sz="1200" b="1" i="0" u="none" strike="noStrike" dirty="0">
                          <a:solidFill>
                            <a:srgbClr val="000000"/>
                          </a:solidFill>
                          <a:effectLst/>
                          <a:latin typeface="Aptos Narrow" panose="020B000402020202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a:txBody>
                    <a:bodyPr/>
                    <a:lstStyle/>
                    <a:p>
                      <a:pPr algn="ctr" fontAlgn="ctr"/>
                      <a:r>
                        <a:rPr lang="es-CO" sz="1200" b="1" i="0" u="none" strike="noStrike" dirty="0">
                          <a:solidFill>
                            <a:srgbClr val="000000"/>
                          </a:solidFill>
                          <a:effectLst/>
                          <a:latin typeface="Aptos Narrow" panose="020B0004020202020204" pitchFamily="34" charset="0"/>
                        </a:rPr>
                        <a:t>                    1.155.957.500,00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dirty="0">
                          <a:solidFill>
                            <a:srgbClr val="000000"/>
                          </a:solidFill>
                          <a:effectLst/>
                          <a:latin typeface="Aptos Narrow" panose="020B0004020202020204" pitchFamily="34" charset="0"/>
                        </a:rPr>
                        <a:t>                            47.946.398,00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dirty="0">
                          <a:solidFill>
                            <a:srgbClr val="000000"/>
                          </a:solidFill>
                          <a:effectLst/>
                          <a:latin typeface="Aptos Narrow" panose="020B0004020202020204" pitchFamily="34" charset="0"/>
                        </a:rPr>
                        <a:t>                                     1.108.011.102,00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dirty="0">
                          <a:solidFill>
                            <a:srgbClr val="000000"/>
                          </a:solidFill>
                          <a:effectLst/>
                          <a:latin typeface="Aptos Narrow" panose="020B0004020202020204" pitchFamily="34" charset="0"/>
                        </a:rPr>
                        <a:t>                                       11.817.882,00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dirty="0">
                          <a:solidFill>
                            <a:srgbClr val="000000"/>
                          </a:solidFill>
                          <a:effectLst/>
                          <a:latin typeface="Aptos Narrow" panose="020B0004020202020204" pitchFamily="34" charset="0"/>
                        </a:rPr>
                        <a:t>4,15%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959355"/>
                  </a:ext>
                </a:extLst>
              </a:tr>
            </a:tbl>
          </a:graphicData>
        </a:graphic>
      </p:graphicFrame>
      <p:graphicFrame>
        <p:nvGraphicFramePr>
          <p:cNvPr id="4" name="Tabla 3">
            <a:extLst>
              <a:ext uri="{FF2B5EF4-FFF2-40B4-BE49-F238E27FC236}">
                <a16:creationId xmlns:a16="http://schemas.microsoft.com/office/drawing/2014/main" id="{6551AB4C-0784-30BE-74AD-AB98E4DEF0A5}"/>
              </a:ext>
            </a:extLst>
          </p:cNvPr>
          <p:cNvGraphicFramePr>
            <a:graphicFrameLocks noGrp="1"/>
          </p:cNvGraphicFramePr>
          <p:nvPr>
            <p:extLst>
              <p:ext uri="{D42A27DB-BD31-4B8C-83A1-F6EECF244321}">
                <p14:modId xmlns:p14="http://schemas.microsoft.com/office/powerpoint/2010/main" val="3970371485"/>
              </p:ext>
            </p:extLst>
          </p:nvPr>
        </p:nvGraphicFramePr>
        <p:xfrm>
          <a:off x="5729057" y="5016491"/>
          <a:ext cx="3594100" cy="1492889"/>
        </p:xfrm>
        <a:graphic>
          <a:graphicData uri="http://schemas.openxmlformats.org/drawingml/2006/table">
            <a:tbl>
              <a:tblPr/>
              <a:tblGrid>
                <a:gridCol w="1027792">
                  <a:extLst>
                    <a:ext uri="{9D8B030D-6E8A-4147-A177-3AD203B41FA5}">
                      <a16:colId xmlns:a16="http://schemas.microsoft.com/office/drawing/2014/main" val="1391852422"/>
                    </a:ext>
                  </a:extLst>
                </a:gridCol>
                <a:gridCol w="1015103">
                  <a:extLst>
                    <a:ext uri="{9D8B030D-6E8A-4147-A177-3AD203B41FA5}">
                      <a16:colId xmlns:a16="http://schemas.microsoft.com/office/drawing/2014/main" val="552850517"/>
                    </a:ext>
                  </a:extLst>
                </a:gridCol>
                <a:gridCol w="1551205">
                  <a:extLst>
                    <a:ext uri="{9D8B030D-6E8A-4147-A177-3AD203B41FA5}">
                      <a16:colId xmlns:a16="http://schemas.microsoft.com/office/drawing/2014/main" val="585681717"/>
                    </a:ext>
                  </a:extLst>
                </a:gridCol>
              </a:tblGrid>
              <a:tr h="457200">
                <a:tc gridSpan="3">
                  <a:txBody>
                    <a:bodyPr/>
                    <a:lstStyle/>
                    <a:p>
                      <a:pPr algn="ctr" fontAlgn="ctr"/>
                      <a:r>
                        <a:rPr lang="es-CO" sz="1200" b="1" i="0" u="none" strike="noStrike" dirty="0">
                          <a:solidFill>
                            <a:srgbClr val="FFFFFF"/>
                          </a:solidFill>
                          <a:effectLst/>
                          <a:highlight>
                            <a:srgbClr val="A4D153"/>
                          </a:highlight>
                          <a:latin typeface="Calibri" panose="020F0502020204030204" pitchFamily="34" charset="0"/>
                        </a:rPr>
                        <a:t>VIATICOS PENDIENTES POR LEGALIZAR CORTE A 28 DE FEBRERO DE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62244695"/>
                  </a:ext>
                </a:extLst>
              </a:tr>
              <a:tr h="414690">
                <a:tc>
                  <a:txBody>
                    <a:bodyPr/>
                    <a:lstStyle/>
                    <a:p>
                      <a:pPr algn="ctr" fontAlgn="ctr"/>
                      <a:r>
                        <a:rPr lang="es-CO" sz="1200" b="1" i="0" u="none" strike="noStrike">
                          <a:solidFill>
                            <a:srgbClr val="FFFFFF"/>
                          </a:solidFill>
                          <a:effectLst/>
                          <a:highlight>
                            <a:srgbClr val="A4D153"/>
                          </a:highlight>
                          <a:latin typeface="Calibri" panose="020F0502020204030204" pitchFamily="34" charset="0"/>
                        </a:rPr>
                        <a:t>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highlight>
                            <a:srgbClr val="A4D153"/>
                          </a:highligh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highlight>
                            <a:srgbClr val="A4D153"/>
                          </a:highlight>
                          <a:latin typeface="Calibri" panose="020F0502020204030204" pitchFamily="34" charset="0"/>
                        </a:rPr>
                        <a:t>SALDO POR OBLIGAR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235036738"/>
                  </a:ext>
                </a:extLst>
              </a:tr>
              <a:tr h="344774">
                <a:tc>
                  <a:txBody>
                    <a:bodyPr/>
                    <a:lstStyle/>
                    <a:p>
                      <a:pPr algn="ctr" fontAlgn="ctr"/>
                      <a:r>
                        <a:rPr lang="es-CO" sz="1200" b="0" i="0" u="none" strike="noStrike">
                          <a:solidFill>
                            <a:srgbClr val="000000"/>
                          </a:solidFill>
                          <a:effectLst/>
                          <a:latin typeface="Calibri" panose="020F0502020204030204" pitchFamily="34" charset="0"/>
                        </a:rPr>
                        <a:t>FEBRERO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200" b="0" i="0" u="none" strike="noStrike" dirty="0">
                          <a:solidFill>
                            <a:srgbClr val="000000"/>
                          </a:solidFill>
                          <a:effectLst/>
                          <a:latin typeface="Calibri" panose="020F0502020204030204" pitchFamily="34" charset="0"/>
                        </a:rPr>
                        <a:t>$11.318.275,00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5592354"/>
                  </a:ext>
                </a:extLst>
              </a:tr>
              <a:tr h="276225">
                <a:tc>
                  <a:txBody>
                    <a:bodyPr/>
                    <a:lstStyle/>
                    <a:p>
                      <a:pPr algn="ctr" fontAlgn="ctr"/>
                      <a:r>
                        <a:rPr lang="es-CO" sz="1200" b="1" i="0" u="none" strike="noStrike">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200" b="1" i="0" u="none" strike="noStrike" dirty="0">
                          <a:solidFill>
                            <a:srgbClr val="000000"/>
                          </a:solidFill>
                          <a:effectLst/>
                          <a:latin typeface="Calibri" panose="020F0502020204030204" pitchFamily="34" charset="0"/>
                        </a:rPr>
                        <a:t>$11.318.275,00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7822483"/>
                  </a:ext>
                </a:extLst>
              </a:tr>
            </a:tbl>
          </a:graphicData>
        </a:graphic>
      </p:graphicFrame>
    </p:spTree>
    <p:extLst>
      <p:ext uri="{BB962C8B-B14F-4D97-AF65-F5344CB8AC3E}">
        <p14:creationId xmlns:p14="http://schemas.microsoft.com/office/powerpoint/2010/main" val="30003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8. Ejecución Vigencias Futuras</a:t>
            </a:r>
          </a:p>
          <a:p>
            <a:pPr algn="r"/>
            <a:endParaRPr lang="es-CO" dirty="0"/>
          </a:p>
        </p:txBody>
      </p:sp>
      <p:pic>
        <p:nvPicPr>
          <p:cNvPr id="9" name="Imagen 8" descr="Icono&#10;&#10;Descripción generada automáticamente">
            <a:extLst>
              <a:ext uri="{FF2B5EF4-FFF2-40B4-BE49-F238E27FC236}">
                <a16:creationId xmlns:a16="http://schemas.microsoft.com/office/drawing/2014/main" id="{E9F1F50A-8E97-3512-3166-1C76D44CF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0" y="4978584"/>
            <a:ext cx="1874058" cy="1703689"/>
          </a:xfrm>
          <a:prstGeom prst="rect">
            <a:avLst/>
          </a:prstGeom>
        </p:spPr>
      </p:pic>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sp>
        <p:nvSpPr>
          <p:cNvPr id="7" name="CuadroTexto 6">
            <a:extLst>
              <a:ext uri="{FF2B5EF4-FFF2-40B4-BE49-F238E27FC236}">
                <a16:creationId xmlns:a16="http://schemas.microsoft.com/office/drawing/2014/main" id="{C555F12D-B2B0-B43C-CA4D-8BD102C1BB5F}"/>
              </a:ext>
            </a:extLst>
          </p:cNvPr>
          <p:cNvSpPr txBox="1"/>
          <p:nvPr/>
        </p:nvSpPr>
        <p:spPr>
          <a:xfrm>
            <a:off x="951532" y="5134451"/>
            <a:ext cx="9150411" cy="1877437"/>
          </a:xfrm>
          <a:prstGeom prst="rect">
            <a:avLst/>
          </a:prstGeom>
          <a:noFill/>
        </p:spPr>
        <p:txBody>
          <a:bodyPr wrap="square">
            <a:spAutoFit/>
          </a:bodyPr>
          <a:lstStyle/>
          <a:p>
            <a:pPr marL="285750" indent="-285750" algn="just">
              <a:buFont typeface="Arial" panose="020B0604020202020204" pitchFamily="34" charset="0"/>
              <a:buChar char="•"/>
            </a:pPr>
            <a:r>
              <a:rPr lang="es-ES" sz="1400" dirty="0"/>
              <a:t>Con corte al 28 de febrero de 2025 se logra una ejecución acumulada del 16,74% de los contratos suscritos con autorización de cupo vigencia futura.</a:t>
            </a:r>
          </a:p>
          <a:p>
            <a:pPr algn="just"/>
            <a:endParaRPr lang="es-ES" sz="1400" dirty="0"/>
          </a:p>
          <a:p>
            <a:pPr marL="285750" indent="-285750" algn="just">
              <a:buFont typeface="Arial" panose="020B0604020202020204" pitchFamily="34" charset="0"/>
              <a:buChar char="•"/>
            </a:pPr>
            <a:r>
              <a:rPr lang="es-ES" sz="1400" dirty="0"/>
              <a:t>Del 100% del cupo de VF autorizado para la vigencia 2025 por valor de $2.004.584.364,00 no se comprometió el valor de $13.200.004,00 esto debido a que el valor del canon de arrendamiento estimado para el estudio y solicitud del cupo de vigencia futura fue superior al valor del canon contratado efectivamente.</a:t>
            </a:r>
            <a:endParaRPr lang="es-ES" sz="1800" dirty="0"/>
          </a:p>
          <a:p>
            <a:endParaRPr lang="es-ES" dirty="0"/>
          </a:p>
        </p:txBody>
      </p:sp>
      <p:graphicFrame>
        <p:nvGraphicFramePr>
          <p:cNvPr id="4" name="Tabla 3">
            <a:extLst>
              <a:ext uri="{FF2B5EF4-FFF2-40B4-BE49-F238E27FC236}">
                <a16:creationId xmlns:a16="http://schemas.microsoft.com/office/drawing/2014/main" id="{75B29AE7-B3ED-281A-0C65-67702EB710B6}"/>
              </a:ext>
            </a:extLst>
          </p:cNvPr>
          <p:cNvGraphicFramePr>
            <a:graphicFrameLocks noGrp="1"/>
          </p:cNvGraphicFramePr>
          <p:nvPr>
            <p:extLst>
              <p:ext uri="{D42A27DB-BD31-4B8C-83A1-F6EECF244321}">
                <p14:modId xmlns:p14="http://schemas.microsoft.com/office/powerpoint/2010/main" val="2278364615"/>
              </p:ext>
            </p:extLst>
          </p:nvPr>
        </p:nvGraphicFramePr>
        <p:xfrm>
          <a:off x="399142" y="1041400"/>
          <a:ext cx="11157857" cy="3873240"/>
        </p:xfrm>
        <a:graphic>
          <a:graphicData uri="http://schemas.openxmlformats.org/drawingml/2006/table">
            <a:tbl>
              <a:tblPr/>
              <a:tblGrid>
                <a:gridCol w="470288">
                  <a:extLst>
                    <a:ext uri="{9D8B030D-6E8A-4147-A177-3AD203B41FA5}">
                      <a16:colId xmlns:a16="http://schemas.microsoft.com/office/drawing/2014/main" val="3246494981"/>
                    </a:ext>
                  </a:extLst>
                </a:gridCol>
                <a:gridCol w="1708878">
                  <a:extLst>
                    <a:ext uri="{9D8B030D-6E8A-4147-A177-3AD203B41FA5}">
                      <a16:colId xmlns:a16="http://schemas.microsoft.com/office/drawing/2014/main" val="3349788385"/>
                    </a:ext>
                  </a:extLst>
                </a:gridCol>
                <a:gridCol w="1618938">
                  <a:extLst>
                    <a:ext uri="{9D8B030D-6E8A-4147-A177-3AD203B41FA5}">
                      <a16:colId xmlns:a16="http://schemas.microsoft.com/office/drawing/2014/main" val="1062458308"/>
                    </a:ext>
                  </a:extLst>
                </a:gridCol>
                <a:gridCol w="1319134">
                  <a:extLst>
                    <a:ext uri="{9D8B030D-6E8A-4147-A177-3AD203B41FA5}">
                      <a16:colId xmlns:a16="http://schemas.microsoft.com/office/drawing/2014/main" val="3728204048"/>
                    </a:ext>
                  </a:extLst>
                </a:gridCol>
                <a:gridCol w="1229194">
                  <a:extLst>
                    <a:ext uri="{9D8B030D-6E8A-4147-A177-3AD203B41FA5}">
                      <a16:colId xmlns:a16="http://schemas.microsoft.com/office/drawing/2014/main" val="3694455620"/>
                    </a:ext>
                  </a:extLst>
                </a:gridCol>
                <a:gridCol w="1334124">
                  <a:extLst>
                    <a:ext uri="{9D8B030D-6E8A-4147-A177-3AD203B41FA5}">
                      <a16:colId xmlns:a16="http://schemas.microsoft.com/office/drawing/2014/main" val="2451652292"/>
                    </a:ext>
                  </a:extLst>
                </a:gridCol>
                <a:gridCol w="1319135">
                  <a:extLst>
                    <a:ext uri="{9D8B030D-6E8A-4147-A177-3AD203B41FA5}">
                      <a16:colId xmlns:a16="http://schemas.microsoft.com/office/drawing/2014/main" val="450763681"/>
                    </a:ext>
                  </a:extLst>
                </a:gridCol>
                <a:gridCol w="1194898">
                  <a:extLst>
                    <a:ext uri="{9D8B030D-6E8A-4147-A177-3AD203B41FA5}">
                      <a16:colId xmlns:a16="http://schemas.microsoft.com/office/drawing/2014/main" val="916138092"/>
                    </a:ext>
                  </a:extLst>
                </a:gridCol>
                <a:gridCol w="963268">
                  <a:extLst>
                    <a:ext uri="{9D8B030D-6E8A-4147-A177-3AD203B41FA5}">
                      <a16:colId xmlns:a16="http://schemas.microsoft.com/office/drawing/2014/main" val="2723368298"/>
                    </a:ext>
                  </a:extLst>
                </a:gridCol>
              </a:tblGrid>
              <a:tr h="367675">
                <a:tc gridSpan="9">
                  <a:txBody>
                    <a:bodyPr/>
                    <a:lstStyle/>
                    <a:p>
                      <a:pPr algn="ctr" fontAlgn="ctr"/>
                      <a:r>
                        <a:rPr lang="es-CO" sz="1200" b="1" i="0" u="none" strike="noStrike" dirty="0">
                          <a:solidFill>
                            <a:srgbClr val="FFFFFF"/>
                          </a:solidFill>
                          <a:effectLst/>
                          <a:highlight>
                            <a:srgbClr val="ACD561"/>
                          </a:highlight>
                          <a:latin typeface="Aptos Narrow" panose="020B0004020202020204" pitchFamily="34" charset="0"/>
                        </a:rPr>
                        <a:t>EJECUCIÓN DE VIGENCIAS FUTURAS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69909347"/>
                  </a:ext>
                </a:extLst>
              </a:tr>
              <a:tr h="457755">
                <a:tc>
                  <a:txBody>
                    <a:bodyPr/>
                    <a:lstStyle/>
                    <a:p>
                      <a:pPr algn="ctr" fontAlgn="ctr"/>
                      <a:r>
                        <a:rPr lang="es-CO" sz="1200" b="1" i="0" u="none" strike="noStrike">
                          <a:solidFill>
                            <a:srgbClr val="FFFFFF"/>
                          </a:solidFill>
                          <a:effectLst/>
                          <a:highlight>
                            <a:srgbClr val="ACD561"/>
                          </a:highlight>
                          <a:latin typeface="Aptos Narrow" panose="020B0004020202020204" pitchFamily="34" charset="0"/>
                        </a:rPr>
                        <a:t>RP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200" b="1" i="0" u="none" strike="noStrike">
                          <a:solidFill>
                            <a:srgbClr val="FFFFFF"/>
                          </a:solidFill>
                          <a:effectLst/>
                          <a:highlight>
                            <a:srgbClr val="ACD561"/>
                          </a:highlight>
                          <a:latin typeface="Aptos Narrow" panose="020B0004020202020204" pitchFamily="34" charset="0"/>
                        </a:rPr>
                        <a:t>RAZÓN SOCIAL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200" b="1" i="0" u="none" strike="noStrike">
                          <a:solidFill>
                            <a:srgbClr val="FFFFFF"/>
                          </a:solidFill>
                          <a:effectLst/>
                          <a:highlight>
                            <a:srgbClr val="ACD561"/>
                          </a:highlight>
                          <a:latin typeface="Aptos Narrow" panose="020B0004020202020204" pitchFamily="34" charset="0"/>
                        </a:rPr>
                        <a:t>TIPO DE CONTRATO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200" b="1" i="0" u="none" strike="noStrike">
                          <a:solidFill>
                            <a:srgbClr val="FFFFFF"/>
                          </a:solidFill>
                          <a:effectLst/>
                          <a:highlight>
                            <a:srgbClr val="ACD561"/>
                          </a:highlight>
                          <a:latin typeface="Aptos Narrow" panose="020B0004020202020204" pitchFamily="34" charset="0"/>
                        </a:rPr>
                        <a:t>CUPO AUTORIZADO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200" b="1" i="0" u="none" strike="noStrike" dirty="0">
                          <a:solidFill>
                            <a:srgbClr val="FFFFFF"/>
                          </a:solidFill>
                          <a:effectLst/>
                          <a:highlight>
                            <a:srgbClr val="ACD561"/>
                          </a:highlight>
                          <a:latin typeface="Aptos Narrow" panose="020B0004020202020204" pitchFamily="34" charset="0"/>
                        </a:rPr>
                        <a:t>CUPO NO UTILIZADO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200" b="1" i="0" u="none" strike="noStrike" dirty="0">
                          <a:solidFill>
                            <a:srgbClr val="FFFFFF"/>
                          </a:solidFill>
                          <a:effectLst/>
                          <a:highlight>
                            <a:srgbClr val="ACD561"/>
                          </a:highlight>
                          <a:latin typeface="Aptos Narrow" panose="020B0004020202020204" pitchFamily="34" charset="0"/>
                        </a:rPr>
                        <a:t>VALOR COMPROMETIDO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200" b="1" i="0" u="none" strike="noStrike" dirty="0">
                          <a:solidFill>
                            <a:srgbClr val="FFFFFF"/>
                          </a:solidFill>
                          <a:effectLst/>
                          <a:highlight>
                            <a:srgbClr val="ACD561"/>
                          </a:highlight>
                          <a:latin typeface="Aptos Narrow" panose="020B0004020202020204" pitchFamily="34" charset="0"/>
                        </a:rPr>
                        <a:t>VALOR OBLIGADO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200" b="1" i="0" u="none" strike="noStrike" dirty="0">
                          <a:solidFill>
                            <a:srgbClr val="FFFFFF"/>
                          </a:solidFill>
                          <a:effectLst/>
                          <a:highlight>
                            <a:srgbClr val="ACD561"/>
                          </a:highlight>
                          <a:latin typeface="Aptos Narrow" panose="020B0004020202020204" pitchFamily="34" charset="0"/>
                        </a:rPr>
                        <a:t>SALDO POR OBLIGAR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200" b="1" i="0" u="none" strike="noStrike" dirty="0">
                          <a:solidFill>
                            <a:srgbClr val="FFFFFF"/>
                          </a:solidFill>
                          <a:effectLst/>
                          <a:highlight>
                            <a:srgbClr val="ACD561"/>
                          </a:highlight>
                          <a:latin typeface="Aptos Narrow" panose="020B0004020202020204" pitchFamily="34" charset="0"/>
                        </a:rPr>
                        <a:t>%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extLst>
                  <a:ext uri="{0D108BD9-81ED-4DB2-BD59-A6C34878D82A}">
                    <a16:rowId xmlns:a16="http://schemas.microsoft.com/office/drawing/2014/main" val="3514673679"/>
                  </a:ext>
                </a:extLst>
              </a:tr>
              <a:tr h="651518">
                <a:tc>
                  <a:txBody>
                    <a:bodyPr/>
                    <a:lstStyle/>
                    <a:p>
                      <a:pPr algn="ctr" fontAlgn="ctr"/>
                      <a:r>
                        <a:rPr lang="es-CO" sz="1200" b="0" i="0" u="none" strike="noStrike">
                          <a:solidFill>
                            <a:srgbClr val="000000"/>
                          </a:solidFill>
                          <a:effectLst/>
                          <a:latin typeface="Aptos Narrow" panose="020B000402020202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ptos Narrow" panose="020B0004020202020204" pitchFamily="34" charset="0"/>
                        </a:rPr>
                        <a:t>BUSINESS MANAGEMENT SERVICES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CONTRATO DE ARRENDAMIENTO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1.884.000.000,00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13.200.000,00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1.870.800.000,00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311.800.000,00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1.559.000.000,00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16,67%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7086064"/>
                  </a:ext>
                </a:extLst>
              </a:tr>
              <a:tr h="617393">
                <a:tc>
                  <a:txBody>
                    <a:bodyPr/>
                    <a:lstStyle/>
                    <a:p>
                      <a:pPr algn="ctr" fontAlgn="ctr"/>
                      <a:r>
                        <a:rPr lang="es-CO" sz="1200" b="0" i="0" u="none" strike="noStrike">
                          <a:solidFill>
                            <a:srgbClr val="000000"/>
                          </a:solidFill>
                          <a:effectLst/>
                          <a:latin typeface="Aptos Narrow" panose="020B000402020202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MEDIA COMMERCE PARTNERS S A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60.584.364,00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60.584.360,00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5.048.696,00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55.535.664,00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733597"/>
                  </a:ext>
                </a:extLst>
              </a:tr>
              <a:tr h="617393">
                <a:tc>
                  <a:txBody>
                    <a:bodyPr/>
                    <a:lstStyle/>
                    <a:p>
                      <a:pPr algn="ctr" fontAlgn="ctr"/>
                      <a:r>
                        <a:rPr lang="es-CO" sz="1200" b="0" i="0" u="none" strike="noStrike">
                          <a:solidFill>
                            <a:srgbClr val="000000"/>
                          </a:solidFill>
                          <a:effectLst/>
                          <a:latin typeface="Aptos Narrow" panose="020B0004020202020204" pitchFamily="34" charset="0"/>
                        </a:rPr>
                        <a:t>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COMERCIALIZADORA JE TOURS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20.000.000,00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2.155.728,00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17.844.272,00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10,78%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2162669"/>
                  </a:ext>
                </a:extLst>
              </a:tr>
              <a:tr h="384151">
                <a:tc>
                  <a:txBody>
                    <a:bodyPr/>
                    <a:lstStyle/>
                    <a:p>
                      <a:pPr algn="ctr" fontAlgn="ctr"/>
                      <a:r>
                        <a:rPr lang="es-CO" sz="1200" b="0" i="0" u="none" strike="noStrike">
                          <a:solidFill>
                            <a:srgbClr val="000000"/>
                          </a:solidFill>
                          <a:effectLst/>
                          <a:latin typeface="Aptos Narrow" panose="020B0004020202020204" pitchFamily="34"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DISTRACOM 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8.000.000,00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8.000.000,00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1.116.644,48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6.883.355,52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13,96%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1334120"/>
                  </a:ext>
                </a:extLst>
              </a:tr>
              <a:tr h="302985">
                <a:tc>
                  <a:txBody>
                    <a:bodyPr/>
                    <a:lstStyle/>
                    <a:p>
                      <a:pPr algn="ctr" fontAlgn="ctr"/>
                      <a:r>
                        <a:rPr lang="es-CO" sz="1200" b="0" i="0" u="none" strike="noStrike">
                          <a:solidFill>
                            <a:srgbClr val="000000"/>
                          </a:solidFill>
                          <a:effectLst/>
                          <a:latin typeface="Aptos Narrow" panose="020B0004020202020204" pitchFamily="34" charset="0"/>
                        </a:rPr>
                        <a:t>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SERVIASEO S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13.179.786,57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18.820.213,43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41,19%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0586630"/>
                  </a:ext>
                </a:extLst>
              </a:tr>
              <a:tr h="411595">
                <a:tc gridSpan="3">
                  <a:txBody>
                    <a:bodyPr/>
                    <a:lstStyle/>
                    <a:p>
                      <a:pPr algn="ctr" fontAlgn="ctr"/>
                      <a:r>
                        <a:rPr lang="es-CO" sz="1200" b="1" i="0" u="none" strike="noStrike">
                          <a:solidFill>
                            <a:srgbClr val="000000"/>
                          </a:solidFill>
                          <a:effectLst/>
                          <a:latin typeface="Aptos Narrow" panose="020B00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fontAlgn="ctr"/>
                      <a:r>
                        <a:rPr lang="es-CO" sz="1200" b="1" i="0" u="none" strike="noStrike">
                          <a:solidFill>
                            <a:srgbClr val="000000"/>
                          </a:solidFill>
                          <a:effectLst/>
                          <a:latin typeface="Aptos Narrow" panose="020B0004020202020204" pitchFamily="34" charset="0"/>
                        </a:rPr>
                        <a:t>                 2.004.584.364,00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a:solidFill>
                            <a:srgbClr val="000000"/>
                          </a:solidFill>
                          <a:effectLst/>
                          <a:latin typeface="Aptos Narrow" panose="020B0004020202020204" pitchFamily="34" charset="0"/>
                        </a:rPr>
                        <a:t>                          13.200.004,00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a:solidFill>
                            <a:srgbClr val="000000"/>
                          </a:solidFill>
                          <a:effectLst/>
                          <a:latin typeface="Aptos Narrow" panose="020B0004020202020204" pitchFamily="34" charset="0"/>
                        </a:rPr>
                        <a:t>             1.991.384.360,00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dirty="0">
                          <a:solidFill>
                            <a:srgbClr val="000000"/>
                          </a:solidFill>
                          <a:effectLst/>
                          <a:latin typeface="Aptos Narrow" panose="020B0004020202020204" pitchFamily="34" charset="0"/>
                        </a:rPr>
                        <a:t>                      333.300.855,05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dirty="0">
                          <a:solidFill>
                            <a:srgbClr val="000000"/>
                          </a:solidFill>
                          <a:effectLst/>
                          <a:latin typeface="Aptos Narrow" panose="020B0004020202020204" pitchFamily="34" charset="0"/>
                        </a:rPr>
                        <a:t>              1.658.083.504,95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dirty="0">
                          <a:solidFill>
                            <a:srgbClr val="000000"/>
                          </a:solidFill>
                          <a:effectLst/>
                          <a:latin typeface="Aptos Narrow" panose="020B0004020202020204" pitchFamily="34" charset="0"/>
                        </a:rPr>
                        <a:t>16,74%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8670906"/>
                  </a:ext>
                </a:extLst>
              </a:tr>
            </a:tbl>
          </a:graphicData>
        </a:graphic>
      </p:graphicFrame>
    </p:spTree>
    <p:extLst>
      <p:ext uri="{BB962C8B-B14F-4D97-AF65-F5344CB8AC3E}">
        <p14:creationId xmlns:p14="http://schemas.microsoft.com/office/powerpoint/2010/main" val="161379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839480" y="317689"/>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9. Rezago Presupuestal 2024-2025</a:t>
            </a:r>
          </a:p>
          <a:p>
            <a:endParaRPr lang="es-ES" dirty="0"/>
          </a:p>
          <a:p>
            <a:pPr algn="r"/>
            <a:endParaRPr lang="es-CO" dirty="0"/>
          </a:p>
        </p:txBody>
      </p:sp>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graphicFrame>
        <p:nvGraphicFramePr>
          <p:cNvPr id="4" name="Tabla 3">
            <a:extLst>
              <a:ext uri="{FF2B5EF4-FFF2-40B4-BE49-F238E27FC236}">
                <a16:creationId xmlns:a16="http://schemas.microsoft.com/office/drawing/2014/main" id="{E07AF401-2F88-F2C1-7402-433AEB9772EE}"/>
              </a:ext>
            </a:extLst>
          </p:cNvPr>
          <p:cNvGraphicFramePr>
            <a:graphicFrameLocks noGrp="1"/>
          </p:cNvGraphicFramePr>
          <p:nvPr>
            <p:extLst>
              <p:ext uri="{D42A27DB-BD31-4B8C-83A1-F6EECF244321}">
                <p14:modId xmlns:p14="http://schemas.microsoft.com/office/powerpoint/2010/main" val="1706313728"/>
              </p:ext>
            </p:extLst>
          </p:nvPr>
        </p:nvGraphicFramePr>
        <p:xfrm>
          <a:off x="784985" y="3191291"/>
          <a:ext cx="10515601" cy="3322408"/>
        </p:xfrm>
        <a:graphic>
          <a:graphicData uri="http://schemas.openxmlformats.org/drawingml/2006/table">
            <a:tbl>
              <a:tblPr firstRow="1" firstCol="1" bandRow="1"/>
              <a:tblGrid>
                <a:gridCol w="431139">
                  <a:extLst>
                    <a:ext uri="{9D8B030D-6E8A-4147-A177-3AD203B41FA5}">
                      <a16:colId xmlns:a16="http://schemas.microsoft.com/office/drawing/2014/main" val="441636979"/>
                    </a:ext>
                  </a:extLst>
                </a:gridCol>
                <a:gridCol w="654070">
                  <a:extLst>
                    <a:ext uri="{9D8B030D-6E8A-4147-A177-3AD203B41FA5}">
                      <a16:colId xmlns:a16="http://schemas.microsoft.com/office/drawing/2014/main" val="2012068893"/>
                    </a:ext>
                  </a:extLst>
                </a:gridCol>
                <a:gridCol w="767639">
                  <a:extLst>
                    <a:ext uri="{9D8B030D-6E8A-4147-A177-3AD203B41FA5}">
                      <a16:colId xmlns:a16="http://schemas.microsoft.com/office/drawing/2014/main" val="2156695222"/>
                    </a:ext>
                  </a:extLst>
                </a:gridCol>
                <a:gridCol w="1284053">
                  <a:extLst>
                    <a:ext uri="{9D8B030D-6E8A-4147-A177-3AD203B41FA5}">
                      <a16:colId xmlns:a16="http://schemas.microsoft.com/office/drawing/2014/main" val="2002939752"/>
                    </a:ext>
                  </a:extLst>
                </a:gridCol>
                <a:gridCol w="1847493">
                  <a:extLst>
                    <a:ext uri="{9D8B030D-6E8A-4147-A177-3AD203B41FA5}">
                      <a16:colId xmlns:a16="http://schemas.microsoft.com/office/drawing/2014/main" val="707222787"/>
                    </a:ext>
                  </a:extLst>
                </a:gridCol>
                <a:gridCol w="1106241">
                  <a:extLst>
                    <a:ext uri="{9D8B030D-6E8A-4147-A177-3AD203B41FA5}">
                      <a16:colId xmlns:a16="http://schemas.microsoft.com/office/drawing/2014/main" val="2416808688"/>
                    </a:ext>
                  </a:extLst>
                </a:gridCol>
                <a:gridCol w="2319742">
                  <a:extLst>
                    <a:ext uri="{9D8B030D-6E8A-4147-A177-3AD203B41FA5}">
                      <a16:colId xmlns:a16="http://schemas.microsoft.com/office/drawing/2014/main" val="2673697047"/>
                    </a:ext>
                  </a:extLst>
                </a:gridCol>
                <a:gridCol w="2105224">
                  <a:extLst>
                    <a:ext uri="{9D8B030D-6E8A-4147-A177-3AD203B41FA5}">
                      <a16:colId xmlns:a16="http://schemas.microsoft.com/office/drawing/2014/main" val="827010082"/>
                    </a:ext>
                  </a:extLst>
                </a:gridCol>
              </a:tblGrid>
              <a:tr h="541893">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ORDEN DE PAGO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FECHA DE PAGO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IDENTIFICACIÓN</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NOMBRE RAZÓN SOCIAL</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VALOR</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TIPO DOC SOPORTE COMPROMISO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NUM DOC SOPORTE COMPROMISO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143737921"/>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7197725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51760521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ROMERO ACEVEDO BLANCA CLEMENCIA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$ 7.439.467,00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143603-CO1.PCCNTR.6128268</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2911461"/>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7215725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71388891</a:t>
                      </a:r>
                      <a:endParaRPr lang="es-CO" sz="12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CHAMORRO LOPERA JUAN DIEGO</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$ 9.744.000,00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135414-CO1.PCCNTR.5807913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583100"/>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7597725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71388891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CHAMORRO LOPERA JUAN DIEGO</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$ 4.222.400,00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135414-CO1.PCCNTR.5807913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9041837"/>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7175025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860066942</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CAJA DE COMPENSACION FAMILIAR COMPENSAR</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$ 12.016.000,00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144237-CO1.PCCNTR.6125373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062720"/>
                  </a:ext>
                </a:extLst>
              </a:tr>
              <a:tr h="243692">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7065125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1000351333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VELASQUEZ BARRIOS NICOLE CATALINA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$ 3.729.497,00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LIQUIDACION DE NOMINA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RES 334 / 337</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184756"/>
                  </a:ext>
                </a:extLst>
              </a:tr>
              <a:tr h="389906">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7779325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900571849</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GREEN SERVICES AND SOLUTIONS S.A.S.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$ 39.404.843,66</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158929-OC134800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0136428"/>
                  </a:ext>
                </a:extLst>
              </a:tr>
              <a:tr h="389906">
                <a:tc gridSpan="5">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TOTAL, CUENTAS POR PAGAR</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a:lnSpc>
                          <a:spcPct val="120000"/>
                        </a:lnSpc>
                        <a:spcAft>
                          <a:spcPts val="1000"/>
                        </a:spcAft>
                      </a:pPr>
                      <a:r>
                        <a:rPr lang="es-CO" sz="1200" b="1"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$ 76.556.207,66</a:t>
                      </a:r>
                      <a:endParaRPr lang="es-CO" sz="16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08701306"/>
                  </a:ext>
                </a:extLst>
              </a:tr>
            </a:tbl>
          </a:graphicData>
        </a:graphic>
      </p:graphicFrame>
      <p:sp>
        <p:nvSpPr>
          <p:cNvPr id="8" name="CuadroTexto 7">
            <a:extLst>
              <a:ext uri="{FF2B5EF4-FFF2-40B4-BE49-F238E27FC236}">
                <a16:creationId xmlns:a16="http://schemas.microsoft.com/office/drawing/2014/main" id="{EB293C93-0E28-01A1-54AB-150DF9E794F5}"/>
              </a:ext>
            </a:extLst>
          </p:cNvPr>
          <p:cNvSpPr txBox="1"/>
          <p:nvPr/>
        </p:nvSpPr>
        <p:spPr>
          <a:xfrm>
            <a:off x="635000" y="1041400"/>
            <a:ext cx="10717520" cy="2123658"/>
          </a:xfrm>
          <a:prstGeom prst="rect">
            <a:avLst/>
          </a:prstGeom>
          <a:noFill/>
        </p:spPr>
        <p:txBody>
          <a:bodyPr wrap="square">
            <a:spAutoFit/>
          </a:bodyPr>
          <a:lstStyle/>
          <a:p>
            <a:pPr algn="just"/>
            <a:r>
              <a:rPr lang="es-CO" b="1" dirty="0"/>
              <a:t>Reservas presupuestales:</a:t>
            </a:r>
          </a:p>
          <a:p>
            <a:pPr algn="just"/>
            <a:r>
              <a:rPr lang="es-CO" sz="1600" dirty="0"/>
              <a:t>De acuerdo con el cierre presupuestal de la vigencia 2024 no se constituyeron reservas presupuestales para ser ejecutadas en la vigencia 2025.</a:t>
            </a:r>
          </a:p>
          <a:p>
            <a:pPr algn="just"/>
            <a:endParaRPr lang="es-CO" sz="1600" dirty="0"/>
          </a:p>
          <a:p>
            <a:pPr algn="just"/>
            <a:r>
              <a:rPr lang="es-CO" b="1" dirty="0"/>
              <a:t>Cuentas por pagar:</a:t>
            </a:r>
          </a:p>
          <a:p>
            <a:pPr algn="just"/>
            <a:r>
              <a:rPr lang="es-CO" sz="1600" dirty="0"/>
              <a:t>Las cuentas de cobro radicadas posterior al 26 de diciembre de 2024 fueron obligadas y quedaron constituidas como cuentas por pagar, de acuerdo con el informe con corte del 31 de enero de 2025 se evidencia que estas cuentas fueron pagadas en su totalidad durante el mes de enero.</a:t>
            </a:r>
          </a:p>
        </p:txBody>
      </p:sp>
    </p:spTree>
    <p:extLst>
      <p:ext uri="{BB962C8B-B14F-4D97-AF65-F5344CB8AC3E}">
        <p14:creationId xmlns:p14="http://schemas.microsoft.com/office/powerpoint/2010/main" val="423975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646235" y="403434"/>
            <a:ext cx="10461106" cy="570927"/>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10. Plan Anual Mensualizado de Caja PAC</a:t>
            </a:r>
          </a:p>
          <a:p>
            <a:endParaRPr lang="es-ES" dirty="0"/>
          </a:p>
          <a:p>
            <a:endParaRPr lang="es-ES" dirty="0"/>
          </a:p>
          <a:p>
            <a:pPr algn="r"/>
            <a:endParaRPr lang="es-CO" dirty="0"/>
          </a:p>
        </p:txBody>
      </p:sp>
      <p:sp>
        <p:nvSpPr>
          <p:cNvPr id="5" name="CuadroTexto 4">
            <a:extLst>
              <a:ext uri="{FF2B5EF4-FFF2-40B4-BE49-F238E27FC236}">
                <a16:creationId xmlns:a16="http://schemas.microsoft.com/office/drawing/2014/main" id="{95D17324-42C8-DFE4-A6B1-731434215693}"/>
              </a:ext>
            </a:extLst>
          </p:cNvPr>
          <p:cNvSpPr txBox="1"/>
          <p:nvPr/>
        </p:nvSpPr>
        <p:spPr>
          <a:xfrm>
            <a:off x="344774" y="6034463"/>
            <a:ext cx="11523362" cy="584775"/>
          </a:xfrm>
          <a:prstGeom prst="rect">
            <a:avLst/>
          </a:prstGeom>
          <a:noFill/>
        </p:spPr>
        <p:txBody>
          <a:bodyPr wrap="square" rtlCol="0">
            <a:spAutoFit/>
          </a:bodyPr>
          <a:lstStyle/>
          <a:p>
            <a:pPr algn="ctr"/>
            <a:r>
              <a:rPr lang="es-ES" sz="1600" dirty="0"/>
              <a:t>De acuerdo con la ejecución del PAC solicitado para el mes de febrero de 2025 la UPRA logró mantenerse dentro de los parámetros establecidos del indicador INPANUT.</a:t>
            </a:r>
            <a:endParaRPr lang="es-CO" sz="1600" dirty="0"/>
          </a:p>
        </p:txBody>
      </p:sp>
      <p:pic>
        <p:nvPicPr>
          <p:cNvPr id="8" name="Imagen 7" descr="Icono&#10;&#10;Descripción generada automáticamente">
            <a:extLst>
              <a:ext uri="{FF2B5EF4-FFF2-40B4-BE49-F238E27FC236}">
                <a16:creationId xmlns:a16="http://schemas.microsoft.com/office/drawing/2014/main" id="{F3625D11-159B-B9B5-B269-6CB6308B2E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0368" y="121432"/>
            <a:ext cx="1097768" cy="1097768"/>
          </a:xfrm>
          <a:prstGeom prst="rect">
            <a:avLst/>
          </a:prstGeom>
        </p:spPr>
      </p:pic>
      <p:graphicFrame>
        <p:nvGraphicFramePr>
          <p:cNvPr id="7" name="Tabla 6">
            <a:extLst>
              <a:ext uri="{FF2B5EF4-FFF2-40B4-BE49-F238E27FC236}">
                <a16:creationId xmlns:a16="http://schemas.microsoft.com/office/drawing/2014/main" id="{496248F2-E1B3-2BEB-8CE4-5A65951293F5}"/>
              </a:ext>
            </a:extLst>
          </p:cNvPr>
          <p:cNvGraphicFramePr>
            <a:graphicFrameLocks noGrp="1"/>
          </p:cNvGraphicFramePr>
          <p:nvPr>
            <p:extLst>
              <p:ext uri="{D42A27DB-BD31-4B8C-83A1-F6EECF244321}">
                <p14:modId xmlns:p14="http://schemas.microsoft.com/office/powerpoint/2010/main" val="3153001576"/>
              </p:ext>
            </p:extLst>
          </p:nvPr>
        </p:nvGraphicFramePr>
        <p:xfrm>
          <a:off x="928802" y="1319742"/>
          <a:ext cx="9841566" cy="4538974"/>
        </p:xfrm>
        <a:graphic>
          <a:graphicData uri="http://schemas.openxmlformats.org/drawingml/2006/table">
            <a:tbl>
              <a:tblPr/>
              <a:tblGrid>
                <a:gridCol w="1542558">
                  <a:extLst>
                    <a:ext uri="{9D8B030D-6E8A-4147-A177-3AD203B41FA5}">
                      <a16:colId xmlns:a16="http://schemas.microsoft.com/office/drawing/2014/main" val="3221565829"/>
                    </a:ext>
                  </a:extLst>
                </a:gridCol>
                <a:gridCol w="1520202">
                  <a:extLst>
                    <a:ext uri="{9D8B030D-6E8A-4147-A177-3AD203B41FA5}">
                      <a16:colId xmlns:a16="http://schemas.microsoft.com/office/drawing/2014/main" val="3146338424"/>
                    </a:ext>
                  </a:extLst>
                </a:gridCol>
                <a:gridCol w="1520202">
                  <a:extLst>
                    <a:ext uri="{9D8B030D-6E8A-4147-A177-3AD203B41FA5}">
                      <a16:colId xmlns:a16="http://schemas.microsoft.com/office/drawing/2014/main" val="3891091055"/>
                    </a:ext>
                  </a:extLst>
                </a:gridCol>
                <a:gridCol w="1420842">
                  <a:extLst>
                    <a:ext uri="{9D8B030D-6E8A-4147-A177-3AD203B41FA5}">
                      <a16:colId xmlns:a16="http://schemas.microsoft.com/office/drawing/2014/main" val="2454366161"/>
                    </a:ext>
                  </a:extLst>
                </a:gridCol>
                <a:gridCol w="1393518">
                  <a:extLst>
                    <a:ext uri="{9D8B030D-6E8A-4147-A177-3AD203B41FA5}">
                      <a16:colId xmlns:a16="http://schemas.microsoft.com/office/drawing/2014/main" val="2618069569"/>
                    </a:ext>
                  </a:extLst>
                </a:gridCol>
                <a:gridCol w="1222122">
                  <a:extLst>
                    <a:ext uri="{9D8B030D-6E8A-4147-A177-3AD203B41FA5}">
                      <a16:colId xmlns:a16="http://schemas.microsoft.com/office/drawing/2014/main" val="4166766404"/>
                    </a:ext>
                  </a:extLst>
                </a:gridCol>
                <a:gridCol w="1222122">
                  <a:extLst>
                    <a:ext uri="{9D8B030D-6E8A-4147-A177-3AD203B41FA5}">
                      <a16:colId xmlns:a16="http://schemas.microsoft.com/office/drawing/2014/main" val="1569456486"/>
                    </a:ext>
                  </a:extLst>
                </a:gridCol>
              </a:tblGrid>
              <a:tr h="292001">
                <a:tc gridSpan="7">
                  <a:txBody>
                    <a:bodyPr/>
                    <a:lstStyle/>
                    <a:p>
                      <a:pPr algn="ctr" fontAlgn="ctr"/>
                      <a:r>
                        <a:rPr lang="es-MX" sz="1050" b="1" i="0" u="none" strike="noStrike" dirty="0">
                          <a:solidFill>
                            <a:srgbClr val="FFFFFF"/>
                          </a:solidFill>
                          <a:effectLst/>
                          <a:highlight>
                            <a:srgbClr val="A4D153"/>
                          </a:highlight>
                          <a:latin typeface="Arial" panose="020B0604020202020204" pitchFamily="34" charset="0"/>
                        </a:rPr>
                        <a:t>REPORTE DE LA EJECUCIÓN DE PAC PROGRAMADO POR LAS AREAS  - FEBRERO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83419552"/>
                  </a:ext>
                </a:extLst>
              </a:tr>
              <a:tr h="162454">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7767364"/>
                  </a:ext>
                </a:extLst>
              </a:tr>
              <a:tr h="376284">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POSICION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PAC 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PAC APROBADO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dirty="0">
                          <a:solidFill>
                            <a:srgbClr val="FFFFFF"/>
                          </a:solidFill>
                          <a:effectLst/>
                          <a:highlight>
                            <a:srgbClr val="A4D153"/>
                          </a:highlight>
                          <a:latin typeface="Arial" panose="020B0604020202020204" pitchFamily="34" charset="0"/>
                        </a:rPr>
                        <a:t>VALOR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VALOR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72635441"/>
                  </a:ext>
                </a:extLst>
              </a:tr>
              <a:tr h="162454">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05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7510002"/>
                  </a:ext>
                </a:extLst>
              </a:tr>
              <a:tr h="348864">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$ 957.939.093,00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$ 957.939.093,00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$ 944.323.348,05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$ 13.615.744,95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98,58%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4136438438"/>
                  </a:ext>
                </a:extLst>
              </a:tr>
              <a:tr h="254211">
                <a:tc>
                  <a:txBody>
                    <a:bodyPr/>
                    <a:lstStyle/>
                    <a:p>
                      <a:pPr algn="l" fontAlgn="ctr"/>
                      <a:r>
                        <a:rPr lang="es-CO" sz="1050" b="0" i="0" u="none" strike="noStrike">
                          <a:solidFill>
                            <a:srgbClr val="000000"/>
                          </a:solidFill>
                          <a:effectLst/>
                          <a:highlight>
                            <a:srgbClr val="FFFFFF"/>
                          </a:highlight>
                          <a:latin typeface="Arial" panose="020B0604020202020204" pitchFamily="34"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50" b="0" i="0" u="none" strike="noStrike">
                          <a:solidFill>
                            <a:srgbClr val="000000"/>
                          </a:solidFill>
                          <a:effectLst/>
                          <a:latin typeface="Arial" panose="020B0604020202020204" pitchFamily="34" charset="0"/>
                        </a:rPr>
                        <a:t>$ 776.089.093,00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rial" panose="020B0604020202020204" pitchFamily="34" charset="0"/>
                        </a:rPr>
                        <a:t>$ 776.089.093,00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rial" panose="020B0604020202020204" pitchFamily="34" charset="0"/>
                        </a:rPr>
                        <a:t>$ 762.477.906,00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rial" panose="020B0604020202020204" pitchFamily="34" charset="0"/>
                        </a:rPr>
                        <a:t>$ 13.611.187,00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98,25%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dirty="0">
                          <a:solidFill>
                            <a:srgbClr val="000000"/>
                          </a:solidFill>
                          <a:effectLst/>
                          <a:highlight>
                            <a:srgbClr val="FFFFFF"/>
                          </a:highlight>
                          <a:latin typeface="Arial" panose="020B060402020202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5112783"/>
                  </a:ext>
                </a:extLst>
              </a:tr>
              <a:tr h="213056">
                <a:tc>
                  <a:txBody>
                    <a:bodyPr/>
                    <a:lstStyle/>
                    <a:p>
                      <a:pPr algn="l" fontAlgn="ctr"/>
                      <a:r>
                        <a:rPr lang="es-CO" sz="1050" b="0" i="0" u="none" strike="noStrike">
                          <a:solidFill>
                            <a:srgbClr val="000000"/>
                          </a:solidFill>
                          <a:effectLst/>
                          <a:highlight>
                            <a:srgbClr val="FFFFFF"/>
                          </a:highlight>
                          <a:latin typeface="Arial" panose="020B0604020202020204" pitchFamily="34"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50" b="0" i="0" u="none" strike="noStrike">
                          <a:solidFill>
                            <a:srgbClr val="000000"/>
                          </a:solidFill>
                          <a:effectLst/>
                          <a:latin typeface="Arial" panose="020B0604020202020204" pitchFamily="34" charset="0"/>
                        </a:rPr>
                        <a:t>$ 181.850.000,00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rial" panose="020B0604020202020204" pitchFamily="34" charset="0"/>
                        </a:rPr>
                        <a:t>$ 181.850.000,00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rial" panose="020B0604020202020204" pitchFamily="34" charset="0"/>
                        </a:rPr>
                        <a:t>$ 181.845.442,05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rial" panose="020B0604020202020204" pitchFamily="34" charset="0"/>
                        </a:rPr>
                        <a:t>$ 4.557,95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dirty="0">
                          <a:solidFill>
                            <a:srgbClr val="000000"/>
                          </a:solidFill>
                          <a:effectLst/>
                          <a:highlight>
                            <a:srgbClr val="FFFFFF"/>
                          </a:highlight>
                          <a:latin typeface="Arial" panose="020B0604020202020204" pitchFamily="34" charset="0"/>
                        </a:rPr>
                        <a:t>0,003%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4462357"/>
                  </a:ext>
                </a:extLst>
              </a:tr>
              <a:tr h="162454">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050" b="0" i="0" u="none" strike="noStrike">
                          <a:solidFill>
                            <a:srgbClr val="000000"/>
                          </a:solidFill>
                          <a:effectLst/>
                          <a:highlight>
                            <a:srgbClr val="FFFFFF"/>
                          </a:highligh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FFFFFF"/>
                          </a:solidFill>
                          <a:effectLst/>
                          <a:highlight>
                            <a:srgbClr val="FFFFFF"/>
                          </a:highlight>
                          <a:latin typeface="Arial" panose="020B0604020202020204" pitchFamily="34" charset="0"/>
                        </a:rPr>
                        <a:t>0,78%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711017"/>
                  </a:ext>
                </a:extLst>
              </a:tr>
              <a:tr h="301607">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$ 366.838.333,33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$ 366.838.333,33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$ 366.420.000,00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$ 418.333,33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99,89%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682980652"/>
                  </a:ext>
                </a:extLst>
              </a:tr>
              <a:tr h="202523">
                <a:tc>
                  <a:txBody>
                    <a:bodyPr/>
                    <a:lstStyle/>
                    <a:p>
                      <a:pPr algn="l" fontAlgn="ctr"/>
                      <a:r>
                        <a:rPr lang="es-CO" sz="1050" b="0" i="0" u="none" strike="noStrike">
                          <a:solidFill>
                            <a:srgbClr val="000000"/>
                          </a:solidFill>
                          <a:effectLst/>
                          <a:highlight>
                            <a:srgbClr val="FFFFFF"/>
                          </a:highlight>
                          <a:latin typeface="Arial" panose="020B0604020202020204" pitchFamily="34"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50" b="0" i="0" u="none" strike="noStrike">
                          <a:solidFill>
                            <a:srgbClr val="000000"/>
                          </a:solidFill>
                          <a:effectLst/>
                          <a:highlight>
                            <a:srgbClr val="FFFFFF"/>
                          </a:highlight>
                          <a:latin typeface="Arial" panose="020B0604020202020204" pitchFamily="34" charset="0"/>
                        </a:rPr>
                        <a:t>$ 24.548.333,00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50" b="0" i="0" u="none" strike="noStrike">
                          <a:solidFill>
                            <a:srgbClr val="000000"/>
                          </a:solidFill>
                          <a:effectLst/>
                          <a:latin typeface="Arial" panose="020B0604020202020204" pitchFamily="34" charset="0"/>
                        </a:rPr>
                        <a:t>$ 24.548.333,00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a:solidFill>
                            <a:srgbClr val="000000"/>
                          </a:solidFill>
                          <a:effectLst/>
                          <a:latin typeface="Arial" panose="020B0604020202020204" pitchFamily="34" charset="0"/>
                        </a:rPr>
                        <a:t>$ 24.403.950,00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rial" panose="020B0604020202020204" pitchFamily="34" charset="0"/>
                        </a:rPr>
                        <a:t>$ 144.383,00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99,41%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0,59%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5565542"/>
                  </a:ext>
                </a:extLst>
              </a:tr>
              <a:tr h="213056">
                <a:tc>
                  <a:txBody>
                    <a:bodyPr/>
                    <a:lstStyle/>
                    <a:p>
                      <a:pPr algn="l" fontAlgn="ctr"/>
                      <a:r>
                        <a:rPr lang="es-CO" sz="1050" b="0" i="0" u="none" strike="noStrike">
                          <a:solidFill>
                            <a:srgbClr val="000000"/>
                          </a:solidFill>
                          <a:effectLst/>
                          <a:highlight>
                            <a:srgbClr val="FFFFFF"/>
                          </a:highlight>
                          <a:latin typeface="Arial" panose="020B0604020202020204" pitchFamily="34" charset="0"/>
                        </a:rPr>
                        <a:t>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50" b="0" i="0" u="none" strike="noStrike">
                          <a:solidFill>
                            <a:srgbClr val="000000"/>
                          </a:solidFill>
                          <a:effectLst/>
                          <a:highlight>
                            <a:srgbClr val="FFFFFF"/>
                          </a:highlight>
                          <a:latin typeface="Arial" panose="020B0604020202020204" pitchFamily="34" charset="0"/>
                        </a:rPr>
                        <a:t>$ 169.498.333,33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50" b="0" i="0" u="none" strike="noStrike">
                          <a:solidFill>
                            <a:srgbClr val="000000"/>
                          </a:solidFill>
                          <a:effectLst/>
                          <a:latin typeface="Arial" panose="020B0604020202020204" pitchFamily="34" charset="0"/>
                        </a:rPr>
                        <a:t>$ 169.498.333,33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a:solidFill>
                            <a:srgbClr val="000000"/>
                          </a:solidFill>
                          <a:effectLst/>
                          <a:latin typeface="Arial" panose="020B0604020202020204" pitchFamily="34" charset="0"/>
                        </a:rPr>
                        <a:t>$ 165.500.837,00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rial" panose="020B0604020202020204" pitchFamily="34" charset="0"/>
                        </a:rPr>
                        <a:t>$ 3.997.496,33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97,64%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05449"/>
                  </a:ext>
                </a:extLst>
              </a:tr>
              <a:tr h="213055">
                <a:tc>
                  <a:txBody>
                    <a:bodyPr/>
                    <a:lstStyle/>
                    <a:p>
                      <a:pPr algn="l" fontAlgn="ctr"/>
                      <a:r>
                        <a:rPr lang="es-CO" sz="1050" b="0" i="0" u="none" strike="noStrike">
                          <a:solidFill>
                            <a:srgbClr val="000000"/>
                          </a:solidFill>
                          <a:effectLst/>
                          <a:highlight>
                            <a:srgbClr val="FFFFFF"/>
                          </a:highlight>
                          <a:latin typeface="Arial" panose="020B0604020202020204" pitchFamily="34" charset="0"/>
                        </a:rPr>
                        <a:t>FORTALECIMIENTO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50" b="0" i="0" u="none" strike="noStrike">
                          <a:solidFill>
                            <a:srgbClr val="000000"/>
                          </a:solidFill>
                          <a:effectLst/>
                          <a:highlight>
                            <a:srgbClr val="FFFFFF"/>
                          </a:highlight>
                          <a:latin typeface="Arial" panose="020B0604020202020204" pitchFamily="34" charset="0"/>
                        </a:rPr>
                        <a:t>$ 172.791.667,00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50" b="0" i="0" u="none" strike="noStrike" dirty="0">
                          <a:solidFill>
                            <a:srgbClr val="000000"/>
                          </a:solidFill>
                          <a:effectLst/>
                          <a:latin typeface="Arial" panose="020B0604020202020204" pitchFamily="34" charset="0"/>
                        </a:rPr>
                        <a:t>$ 172.791.667,00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50" b="0" i="0" u="none" strike="noStrike">
                          <a:solidFill>
                            <a:srgbClr val="000000"/>
                          </a:solidFill>
                          <a:effectLst/>
                          <a:latin typeface="Arial" panose="020B0604020202020204" pitchFamily="34" charset="0"/>
                        </a:rPr>
                        <a:t>$ 176.515.213,00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rial" panose="020B0604020202020204" pitchFamily="34" charset="0"/>
                        </a:rPr>
                        <a:t>-$ 3.723.546,00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102,15%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6544695"/>
                  </a:ext>
                </a:extLst>
              </a:tr>
              <a:tr h="162454">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8493164"/>
                  </a:ext>
                </a:extLst>
              </a:tr>
              <a:tr h="295126">
                <a:tc>
                  <a:txBody>
                    <a:bodyPr/>
                    <a:lstStyle/>
                    <a:p>
                      <a:pPr algn="ctr" fontAlgn="ctr"/>
                      <a:r>
                        <a:rPr lang="es-CO" sz="1050" b="1" i="0" u="none" strike="noStrike" dirty="0">
                          <a:solidFill>
                            <a:srgbClr val="FFFFFF"/>
                          </a:solidFill>
                          <a:effectLst/>
                          <a:highlight>
                            <a:srgbClr val="A4D153"/>
                          </a:highlight>
                          <a:latin typeface="Arial" panose="020B0604020202020204" pitchFamily="34" charset="0"/>
                        </a:rPr>
                        <a:t>TOTAL 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$ 1.324.777.426,33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$ 1.324.777.426,33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$ 1.310.743.348,05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$ 14.034.078,28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r>
                        <a:rPr lang="es-CO" sz="1050" b="1" i="0" u="none" strike="noStrike">
                          <a:solidFill>
                            <a:srgbClr val="FFFFFF"/>
                          </a:solidFill>
                          <a:effectLst/>
                          <a:highlight>
                            <a:srgbClr val="A4D153"/>
                          </a:highligh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extLst>
                  <a:ext uri="{0D108BD9-81ED-4DB2-BD59-A6C34878D82A}">
                    <a16:rowId xmlns:a16="http://schemas.microsoft.com/office/drawing/2014/main" val="2378736820"/>
                  </a:ext>
                </a:extLst>
              </a:tr>
              <a:tr h="162454">
                <a:tc>
                  <a:txBody>
                    <a:bodyPr/>
                    <a:lstStyle/>
                    <a:p>
                      <a:pPr algn="l" fontAlgn="ctr"/>
                      <a:r>
                        <a:rPr lang="es-CO" sz="1050" b="1"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68738910"/>
                  </a:ext>
                </a:extLst>
              </a:tr>
              <a:tr h="441207">
                <a:tc>
                  <a:txBody>
                    <a:bodyPr/>
                    <a:lstStyle/>
                    <a:p>
                      <a:pPr algn="l" fontAlgn="ctr"/>
                      <a:r>
                        <a:rPr lang="es-CO" sz="105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POSICIÓN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a:solidFill>
                            <a:srgbClr val="FFFFFF"/>
                          </a:solidFill>
                          <a:effectLst/>
                          <a:highlight>
                            <a:srgbClr val="A4D153"/>
                          </a:highlight>
                          <a:latin typeface="Arial" panose="020B0604020202020204" pitchFamily="34" charset="0"/>
                        </a:rPr>
                        <a:t>PAC NO EJECTADO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r>
                        <a:rPr lang="es-CO" sz="1050" b="1" i="0" u="none" strike="noStrike">
                          <a:solidFill>
                            <a:srgbClr val="FFFFFF"/>
                          </a:solidFill>
                          <a:effectLst/>
                          <a:highlight>
                            <a:srgbClr val="A4D153"/>
                          </a:highlight>
                          <a:latin typeface="Arial" panose="020B0604020202020204" pitchFamily="34" charset="0"/>
                        </a:rPr>
                        <a:t>%  EXCEDIDO FRENTE AL %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fontAlgn="ctr"/>
                      <a:r>
                        <a:rPr lang="es-CO" sz="1050" b="0" i="0" u="none" strike="noStrike" dirty="0">
                          <a:solidFill>
                            <a:srgbClr val="000000"/>
                          </a:solidFill>
                          <a:effectLst/>
                          <a:highlight>
                            <a:srgbClr val="FFFFFF"/>
                          </a:highligh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71876536"/>
                  </a:ext>
                </a:extLst>
              </a:tr>
              <a:tr h="224930">
                <a:tc>
                  <a:txBody>
                    <a:bodyPr/>
                    <a:lstStyle/>
                    <a:p>
                      <a:pPr algn="l" fontAlgn="b"/>
                      <a:r>
                        <a:rPr lang="es-CO" sz="105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GASTOS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1050" b="0" i="0" u="none" strike="noStrike">
                          <a:solidFill>
                            <a:srgbClr val="000000"/>
                          </a:solidFill>
                          <a:effectLst/>
                          <a:highlight>
                            <a:srgbClr val="FFFFFF"/>
                          </a:highligh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l" fontAlgn="ctr"/>
                      <a:r>
                        <a:rPr lang="es-CO" sz="1050" b="0" i="0" u="none" strike="noStrike">
                          <a:solidFill>
                            <a:srgbClr val="FFFFFF"/>
                          </a:solidFill>
                          <a:effectLst/>
                          <a:highlight>
                            <a:srgbClr val="FFFFFF"/>
                          </a:highlight>
                          <a:latin typeface="Arial" panose="020B0604020202020204" pitchFamily="34" charset="0"/>
                        </a:rPr>
                        <a:t>Entidad Cumplio</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02177781"/>
                  </a:ext>
                </a:extLst>
              </a:tr>
              <a:tr h="188330">
                <a:tc>
                  <a:txBody>
                    <a:bodyPr/>
                    <a:lstStyle/>
                    <a:p>
                      <a:pPr algn="l" fontAlgn="b"/>
                      <a:r>
                        <a:rPr lang="es-CO" sz="105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0,003%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1050" b="0" i="0" u="none" strike="noStrike">
                          <a:solidFill>
                            <a:srgbClr val="000000"/>
                          </a:solidFill>
                          <a:effectLst/>
                          <a:highlight>
                            <a:srgbClr val="FFFFFF"/>
                          </a:highligh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r>
                        <a:rPr lang="es-CO" sz="1050" b="0" i="0" u="none" strike="noStrike">
                          <a:solidFill>
                            <a:srgbClr val="FFFFFF"/>
                          </a:solidFill>
                          <a:effectLst/>
                          <a:highlight>
                            <a:srgbClr val="FFFFFF"/>
                          </a:highlight>
                          <a:latin typeface="Arial" panose="020B0604020202020204" pitchFamily="34" charset="0"/>
                        </a:rPr>
                        <a:t>-9,4%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82321160"/>
                  </a:ext>
                </a:extLst>
              </a:tr>
              <a:tr h="162454">
                <a:tc>
                  <a:txBody>
                    <a:bodyPr/>
                    <a:lstStyle/>
                    <a:p>
                      <a:pPr algn="l" fontAlgn="b"/>
                      <a:r>
                        <a:rPr lang="es-CO" sz="105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050" b="0" i="0" u="none" strike="noStrike">
                          <a:solidFill>
                            <a:srgbClr val="000000"/>
                          </a:solidFill>
                          <a:effectLst/>
                          <a:highlight>
                            <a:srgbClr val="FFFFFF"/>
                          </a:highlight>
                          <a:latin typeface="Arial" panose="020B0604020202020204" pitchFamily="34" charset="0"/>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highlight>
                            <a:srgbClr val="FFFFFF"/>
                          </a:highligh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1050" b="0" i="0" u="none" strike="noStrike">
                          <a:solidFill>
                            <a:srgbClr val="000000"/>
                          </a:solidFill>
                          <a:effectLst/>
                          <a:highlight>
                            <a:srgbClr val="FFFFFF"/>
                          </a:highligh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r>
                        <a:rPr lang="es-CO" sz="1050" b="0" i="0" u="none" strike="noStrike" dirty="0">
                          <a:solidFill>
                            <a:srgbClr val="FFFFFF"/>
                          </a:solidFill>
                          <a:effectLst/>
                          <a:highlight>
                            <a:srgbClr val="FFFFFF"/>
                          </a:highlight>
                          <a:latin typeface="Arial" panose="020B0604020202020204" pitchFamily="34" charset="0"/>
                        </a:rPr>
                        <a:t>9,2%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971268122"/>
                  </a:ext>
                </a:extLst>
              </a:tr>
            </a:tbl>
          </a:graphicData>
        </a:graphic>
      </p:graphicFrame>
    </p:spTree>
    <p:extLst>
      <p:ext uri="{BB962C8B-B14F-4D97-AF65-F5344CB8AC3E}">
        <p14:creationId xmlns:p14="http://schemas.microsoft.com/office/powerpoint/2010/main" val="212943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BB7E7D-2FCF-CF3A-A826-6F3F6C68DF8B}"/>
              </a:ext>
            </a:extLst>
          </p:cNvPr>
          <p:cNvSpPr txBox="1"/>
          <p:nvPr/>
        </p:nvSpPr>
        <p:spPr>
          <a:xfrm>
            <a:off x="2068286" y="4296944"/>
            <a:ext cx="8055430" cy="892552"/>
          </a:xfrm>
          <a:prstGeom prst="rect">
            <a:avLst/>
          </a:prstGeom>
          <a:noFill/>
        </p:spPr>
        <p:txBody>
          <a:bodyPr wrap="square" rtlCol="0">
            <a:spAutoFit/>
          </a:bodyPr>
          <a:lstStyle/>
          <a:p>
            <a:pPr algn="ctr"/>
            <a:r>
              <a:rPr lang="es-CO" sz="2000">
                <a:solidFill>
                  <a:schemeClr val="tx1">
                    <a:lumMod val="75000"/>
                    <a:lumOff val="25000"/>
                  </a:schemeClr>
                </a:solidFill>
                <a:cs typeface="Arial" panose="020B0604020202020204" pitchFamily="34" charset="0"/>
              </a:rPr>
              <a:t>Visita nuestro portal</a:t>
            </a:r>
            <a:endParaRPr lang="es-CO" sz="2000" dirty="0">
              <a:solidFill>
                <a:schemeClr val="tx1">
                  <a:lumMod val="75000"/>
                  <a:lumOff val="25000"/>
                </a:schemeClr>
              </a:solidFill>
              <a:cs typeface="Arial" panose="020B0604020202020204" pitchFamily="34" charset="0"/>
            </a:endParaRPr>
          </a:p>
          <a:p>
            <a:pPr algn="ctr"/>
            <a:r>
              <a:rPr lang="es-CO" sz="3200" b="1" i="1" dirty="0">
                <a:solidFill>
                  <a:schemeClr val="tx1">
                    <a:lumMod val="75000"/>
                    <a:lumOff val="25000"/>
                  </a:schemeClr>
                </a:solidFill>
                <a:cs typeface="Arial" panose="020B0604020202020204" pitchFamily="34" charset="0"/>
              </a:rPr>
              <a:t>upra.gov.co</a:t>
            </a:r>
          </a:p>
        </p:txBody>
      </p:sp>
      <p:pic>
        <p:nvPicPr>
          <p:cNvPr id="3" name="Gráfico 2">
            <a:extLst>
              <a:ext uri="{FF2B5EF4-FFF2-40B4-BE49-F238E27FC236}">
                <a16:creationId xmlns:a16="http://schemas.microsoft.com/office/drawing/2014/main" id="{48392D0B-1E4A-B0EC-4842-7F205391CC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00000">
            <a:off x="6889843" y="5005215"/>
            <a:ext cx="579632" cy="579632"/>
          </a:xfrm>
          <a:prstGeom prst="rect">
            <a:avLst/>
          </a:prstGeom>
        </p:spPr>
      </p:pic>
      <p:sp>
        <p:nvSpPr>
          <p:cNvPr id="4" name="CuadroTexto 3">
            <a:extLst>
              <a:ext uri="{FF2B5EF4-FFF2-40B4-BE49-F238E27FC236}">
                <a16:creationId xmlns:a16="http://schemas.microsoft.com/office/drawing/2014/main" id="{07A52DA7-0DB5-32B6-B29C-93E4C6807885}"/>
              </a:ext>
            </a:extLst>
          </p:cNvPr>
          <p:cNvSpPr txBox="1"/>
          <p:nvPr/>
        </p:nvSpPr>
        <p:spPr>
          <a:xfrm>
            <a:off x="2068285" y="3429000"/>
            <a:ext cx="8055430" cy="1015663"/>
          </a:xfrm>
          <a:prstGeom prst="rect">
            <a:avLst/>
          </a:prstGeom>
          <a:noFill/>
        </p:spPr>
        <p:txBody>
          <a:bodyPr wrap="square" rtlCol="0">
            <a:spAutoFit/>
          </a:bodyPr>
          <a:lstStyle/>
          <a:p>
            <a:pPr algn="ctr"/>
            <a:r>
              <a:rPr lang="es-CO" sz="6000" dirty="0">
                <a:solidFill>
                  <a:schemeClr val="tx1">
                    <a:lumMod val="75000"/>
                    <a:lumOff val="25000"/>
                  </a:schemeClr>
                </a:solidFill>
                <a:latin typeface="+mj-lt"/>
              </a:rPr>
              <a:t>Gracias</a:t>
            </a:r>
          </a:p>
        </p:txBody>
      </p:sp>
    </p:spTree>
    <p:extLst>
      <p:ext uri="{BB962C8B-B14F-4D97-AF65-F5344CB8AC3E}">
        <p14:creationId xmlns:p14="http://schemas.microsoft.com/office/powerpoint/2010/main" val="367517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0FAEB9F-E66F-E330-5A1B-3F684F5D53B7}"/>
              </a:ext>
            </a:extLst>
          </p:cNvPr>
          <p:cNvSpPr txBox="1"/>
          <p:nvPr/>
        </p:nvSpPr>
        <p:spPr>
          <a:xfrm>
            <a:off x="551727" y="2921168"/>
            <a:ext cx="11088546" cy="1015663"/>
          </a:xfrm>
          <a:prstGeom prst="rect">
            <a:avLst/>
          </a:prstGeom>
          <a:noFill/>
        </p:spPr>
        <p:txBody>
          <a:bodyPr wrap="square" rtlCol="0" anchor="b">
            <a:spAutoFit/>
          </a:bodyPr>
          <a:lstStyle/>
          <a:p>
            <a:pPr algn="ctr"/>
            <a:r>
              <a:rPr lang="es-CO" sz="6000" b="1">
                <a:solidFill>
                  <a:schemeClr val="bg1"/>
                </a:solidFill>
                <a:latin typeface="+mj-lt"/>
              </a:rPr>
              <a:t>Ejecución Presupuestal UPRA</a:t>
            </a:r>
            <a:endParaRPr lang="es-CO" sz="6000" b="1" dirty="0">
              <a:solidFill>
                <a:schemeClr val="bg1"/>
              </a:solidFill>
              <a:latin typeface="+mj-lt"/>
            </a:endParaRPr>
          </a:p>
        </p:txBody>
      </p:sp>
      <p:sp>
        <p:nvSpPr>
          <p:cNvPr id="6" name="CuadroTexto 5">
            <a:extLst>
              <a:ext uri="{FF2B5EF4-FFF2-40B4-BE49-F238E27FC236}">
                <a16:creationId xmlns:a16="http://schemas.microsoft.com/office/drawing/2014/main" id="{B2F2D106-82B9-0335-7236-4CF3863660F7}"/>
              </a:ext>
            </a:extLst>
          </p:cNvPr>
          <p:cNvSpPr txBox="1"/>
          <p:nvPr/>
        </p:nvSpPr>
        <p:spPr>
          <a:xfrm>
            <a:off x="1985554" y="5669281"/>
            <a:ext cx="8220892" cy="307777"/>
          </a:xfrm>
          <a:prstGeom prst="rect">
            <a:avLst/>
          </a:prstGeom>
          <a:noFill/>
        </p:spPr>
        <p:txBody>
          <a:bodyPr wrap="square" rtlCol="0">
            <a:spAutoFit/>
          </a:bodyPr>
          <a:lstStyle/>
          <a:p>
            <a:pPr algn="ctr"/>
            <a:r>
              <a:rPr lang="es-CO" sz="1400" dirty="0">
                <a:solidFill>
                  <a:schemeClr val="bg1"/>
                </a:solidFill>
                <a:cs typeface="Arial" panose="020B0604020202020204" pitchFamily="34" charset="0"/>
              </a:rPr>
              <a:t>Febrero 28 de 2025</a:t>
            </a:r>
          </a:p>
        </p:txBody>
      </p:sp>
    </p:spTree>
    <p:extLst>
      <p:ext uri="{BB962C8B-B14F-4D97-AF65-F5344CB8AC3E}">
        <p14:creationId xmlns:p14="http://schemas.microsoft.com/office/powerpoint/2010/main" val="161035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2FF90-1053-383F-B230-C81841035889}"/>
              </a:ext>
            </a:extLst>
          </p:cNvPr>
          <p:cNvSpPr>
            <a:spLocks noGrp="1"/>
          </p:cNvSpPr>
          <p:nvPr>
            <p:ph type="title"/>
          </p:nvPr>
        </p:nvSpPr>
        <p:spPr/>
        <p:txBody>
          <a:bodyPr/>
          <a:lstStyle/>
          <a:p>
            <a:r>
              <a:rPr lang="es-CO" dirty="0"/>
              <a:t>Contenido</a:t>
            </a:r>
          </a:p>
        </p:txBody>
      </p:sp>
      <p:grpSp>
        <p:nvGrpSpPr>
          <p:cNvPr id="32" name="Grupo 31">
            <a:extLst>
              <a:ext uri="{FF2B5EF4-FFF2-40B4-BE49-F238E27FC236}">
                <a16:creationId xmlns:a16="http://schemas.microsoft.com/office/drawing/2014/main" id="{C27503A4-BC0C-E2FF-3475-0CC6FEBB0A92}"/>
              </a:ext>
            </a:extLst>
          </p:cNvPr>
          <p:cNvGrpSpPr/>
          <p:nvPr/>
        </p:nvGrpSpPr>
        <p:grpSpPr>
          <a:xfrm>
            <a:off x="2091018" y="1401269"/>
            <a:ext cx="3846794" cy="580693"/>
            <a:chOff x="2175321" y="1846081"/>
            <a:chExt cx="3820518" cy="656828"/>
          </a:xfrm>
        </p:grpSpPr>
        <p:sp>
          <p:nvSpPr>
            <p:cNvPr id="6" name="CuadroTexto 5">
              <a:extLst>
                <a:ext uri="{FF2B5EF4-FFF2-40B4-BE49-F238E27FC236}">
                  <a16:creationId xmlns:a16="http://schemas.microsoft.com/office/drawing/2014/main" id="{070AB6CA-C14E-9727-C1C8-14FCACEAB423}"/>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Normatividad</a:t>
              </a:r>
            </a:p>
          </p:txBody>
        </p:sp>
        <p:sp>
          <p:nvSpPr>
            <p:cNvPr id="31" name="Elipse 30">
              <a:extLst>
                <a:ext uri="{FF2B5EF4-FFF2-40B4-BE49-F238E27FC236}">
                  <a16:creationId xmlns:a16="http://schemas.microsoft.com/office/drawing/2014/main" id="{B30BA8D1-93D9-0404-2CDA-E772C1120218}"/>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180A0D09-DF6F-550A-1380-BCDEC38B32FC}"/>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1</a:t>
              </a:r>
            </a:p>
          </p:txBody>
        </p:sp>
      </p:grpSp>
      <p:grpSp>
        <p:nvGrpSpPr>
          <p:cNvPr id="33" name="Grupo 32">
            <a:extLst>
              <a:ext uri="{FF2B5EF4-FFF2-40B4-BE49-F238E27FC236}">
                <a16:creationId xmlns:a16="http://schemas.microsoft.com/office/drawing/2014/main" id="{E165B45E-4D6A-A219-9551-7D909ECA6777}"/>
              </a:ext>
            </a:extLst>
          </p:cNvPr>
          <p:cNvGrpSpPr/>
          <p:nvPr/>
        </p:nvGrpSpPr>
        <p:grpSpPr>
          <a:xfrm>
            <a:off x="6481929" y="2536659"/>
            <a:ext cx="3846794" cy="648476"/>
            <a:chOff x="2175321" y="1846081"/>
            <a:chExt cx="3820518" cy="733498"/>
          </a:xfrm>
        </p:grpSpPr>
        <p:sp>
          <p:nvSpPr>
            <p:cNvPr id="34" name="CuadroTexto 33">
              <a:extLst>
                <a:ext uri="{FF2B5EF4-FFF2-40B4-BE49-F238E27FC236}">
                  <a16:creationId xmlns:a16="http://schemas.microsoft.com/office/drawing/2014/main" id="{1F07E4E5-A948-A762-5D8F-C9AC35E6C77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Funcionamiento Adquisición de bienes y servicios</a:t>
              </a:r>
            </a:p>
          </p:txBody>
        </p:sp>
        <p:sp>
          <p:nvSpPr>
            <p:cNvPr id="35" name="Elipse 34">
              <a:extLst>
                <a:ext uri="{FF2B5EF4-FFF2-40B4-BE49-F238E27FC236}">
                  <a16:creationId xmlns:a16="http://schemas.microsoft.com/office/drawing/2014/main" id="{69C3481F-A1BB-DDC9-D88A-E9DA6597115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a:extLst>
                <a:ext uri="{FF2B5EF4-FFF2-40B4-BE49-F238E27FC236}">
                  <a16:creationId xmlns:a16="http://schemas.microsoft.com/office/drawing/2014/main" id="{E6253B3F-6099-5A50-7C30-50026FAD9CEC}"/>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4</a:t>
              </a:r>
            </a:p>
          </p:txBody>
        </p:sp>
      </p:grpSp>
      <p:grpSp>
        <p:nvGrpSpPr>
          <p:cNvPr id="37" name="Grupo 36">
            <a:extLst>
              <a:ext uri="{FF2B5EF4-FFF2-40B4-BE49-F238E27FC236}">
                <a16:creationId xmlns:a16="http://schemas.microsoft.com/office/drawing/2014/main" id="{DCDBC53B-7398-8C4F-72CF-13A2B6B19391}"/>
              </a:ext>
            </a:extLst>
          </p:cNvPr>
          <p:cNvGrpSpPr/>
          <p:nvPr/>
        </p:nvGrpSpPr>
        <p:grpSpPr>
          <a:xfrm>
            <a:off x="6481066" y="3563705"/>
            <a:ext cx="3900657" cy="605352"/>
            <a:chOff x="2121826" y="1846081"/>
            <a:chExt cx="3874013" cy="684720"/>
          </a:xfrm>
        </p:grpSpPr>
        <p:sp>
          <p:nvSpPr>
            <p:cNvPr id="38" name="CuadroTexto 37">
              <a:extLst>
                <a:ext uri="{FF2B5EF4-FFF2-40B4-BE49-F238E27FC236}">
                  <a16:creationId xmlns:a16="http://schemas.microsoft.com/office/drawing/2014/main" id="{F84F5CA0-5A45-B3DF-F2DE-A5ED045E1553}"/>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Ejecución Presupuestal VS Acuerdo de Gestión</a:t>
              </a:r>
            </a:p>
          </p:txBody>
        </p:sp>
        <p:sp>
          <p:nvSpPr>
            <p:cNvPr id="39" name="Elipse 38">
              <a:extLst>
                <a:ext uri="{FF2B5EF4-FFF2-40B4-BE49-F238E27FC236}">
                  <a16:creationId xmlns:a16="http://schemas.microsoft.com/office/drawing/2014/main" id="{DD1FF07D-E4A3-1A64-2028-80200488D3CA}"/>
                </a:ext>
              </a:extLst>
            </p:cNvPr>
            <p:cNvSpPr/>
            <p:nvPr/>
          </p:nvSpPr>
          <p:spPr>
            <a:xfrm>
              <a:off x="2180380"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CuadroTexto 39">
              <a:extLst>
                <a:ext uri="{FF2B5EF4-FFF2-40B4-BE49-F238E27FC236}">
                  <a16:creationId xmlns:a16="http://schemas.microsoft.com/office/drawing/2014/main" id="{073BFF42-FF0B-4C78-4B95-237639A4EE44}"/>
                </a:ext>
              </a:extLst>
            </p:cNvPr>
            <p:cNvSpPr txBox="1"/>
            <p:nvPr/>
          </p:nvSpPr>
          <p:spPr>
            <a:xfrm>
              <a:off x="2121826" y="1869356"/>
              <a:ext cx="767731" cy="661445"/>
            </a:xfrm>
            <a:prstGeom prst="rect">
              <a:avLst/>
            </a:prstGeom>
            <a:noFill/>
          </p:spPr>
          <p:txBody>
            <a:bodyPr wrap="square" rtlCol="0">
              <a:spAutoFit/>
            </a:bodyPr>
            <a:lstStyle/>
            <a:p>
              <a:pPr algn="ctr"/>
              <a:r>
                <a:rPr lang="es-CO" sz="3200" b="1" dirty="0">
                  <a:solidFill>
                    <a:schemeClr val="bg1"/>
                  </a:solidFill>
                </a:rPr>
                <a:t>6</a:t>
              </a:r>
            </a:p>
          </p:txBody>
        </p:sp>
      </p:grpSp>
      <p:grpSp>
        <p:nvGrpSpPr>
          <p:cNvPr id="41" name="Grupo 40">
            <a:extLst>
              <a:ext uri="{FF2B5EF4-FFF2-40B4-BE49-F238E27FC236}">
                <a16:creationId xmlns:a16="http://schemas.microsoft.com/office/drawing/2014/main" id="{C1202C54-29BA-AEEA-117F-D7A1C28B8F9D}"/>
              </a:ext>
            </a:extLst>
          </p:cNvPr>
          <p:cNvGrpSpPr/>
          <p:nvPr/>
        </p:nvGrpSpPr>
        <p:grpSpPr>
          <a:xfrm>
            <a:off x="6427737" y="1483841"/>
            <a:ext cx="3846794" cy="580693"/>
            <a:chOff x="2175321" y="1846081"/>
            <a:chExt cx="3820518" cy="656828"/>
          </a:xfrm>
        </p:grpSpPr>
        <p:sp>
          <p:nvSpPr>
            <p:cNvPr id="42" name="CuadroTexto 41">
              <a:extLst>
                <a:ext uri="{FF2B5EF4-FFF2-40B4-BE49-F238E27FC236}">
                  <a16:creationId xmlns:a16="http://schemas.microsoft.com/office/drawing/2014/main" id="{24D3BD13-A5C0-6A78-76B3-524CFBBD7DF6}"/>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Ejecución general</a:t>
              </a:r>
            </a:p>
          </p:txBody>
        </p:sp>
        <p:sp>
          <p:nvSpPr>
            <p:cNvPr id="43" name="Elipse 42">
              <a:extLst>
                <a:ext uri="{FF2B5EF4-FFF2-40B4-BE49-F238E27FC236}">
                  <a16:creationId xmlns:a16="http://schemas.microsoft.com/office/drawing/2014/main" id="{CB104377-A173-6EAF-2414-403C2B8AA386}"/>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CuadroTexto 43">
              <a:extLst>
                <a:ext uri="{FF2B5EF4-FFF2-40B4-BE49-F238E27FC236}">
                  <a16:creationId xmlns:a16="http://schemas.microsoft.com/office/drawing/2014/main" id="{772EFA22-352B-C24A-4C1E-0150512BB977}"/>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2</a:t>
              </a:r>
            </a:p>
          </p:txBody>
        </p:sp>
      </p:grpSp>
      <p:grpSp>
        <p:nvGrpSpPr>
          <p:cNvPr id="45" name="Grupo 44">
            <a:extLst>
              <a:ext uri="{FF2B5EF4-FFF2-40B4-BE49-F238E27FC236}">
                <a16:creationId xmlns:a16="http://schemas.microsoft.com/office/drawing/2014/main" id="{8D42C753-DA20-812B-9C5A-80481105BD37}"/>
              </a:ext>
            </a:extLst>
          </p:cNvPr>
          <p:cNvGrpSpPr/>
          <p:nvPr/>
        </p:nvGrpSpPr>
        <p:grpSpPr>
          <a:xfrm>
            <a:off x="2091018" y="3572658"/>
            <a:ext cx="3846794" cy="648476"/>
            <a:chOff x="2175321" y="1846081"/>
            <a:chExt cx="3820518" cy="733498"/>
          </a:xfrm>
        </p:grpSpPr>
        <p:sp>
          <p:nvSpPr>
            <p:cNvPr id="46" name="CuadroTexto 45">
              <a:extLst>
                <a:ext uri="{FF2B5EF4-FFF2-40B4-BE49-F238E27FC236}">
                  <a16:creationId xmlns:a16="http://schemas.microsoft.com/office/drawing/2014/main" id="{21E02EDA-0DA7-8351-09B3-EA9C2AB371AF}"/>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Inversión</a:t>
              </a:r>
            </a:p>
          </p:txBody>
        </p:sp>
        <p:sp>
          <p:nvSpPr>
            <p:cNvPr id="47" name="Elipse 46">
              <a:extLst>
                <a:ext uri="{FF2B5EF4-FFF2-40B4-BE49-F238E27FC236}">
                  <a16:creationId xmlns:a16="http://schemas.microsoft.com/office/drawing/2014/main" id="{6EA7F7EC-92A5-DEA9-0C25-CB0A371DD427}"/>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CuadroTexto 47">
              <a:extLst>
                <a:ext uri="{FF2B5EF4-FFF2-40B4-BE49-F238E27FC236}">
                  <a16:creationId xmlns:a16="http://schemas.microsoft.com/office/drawing/2014/main" id="{C3950000-A8CC-30C0-A5BE-11396E14C091}"/>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5</a:t>
              </a:r>
            </a:p>
          </p:txBody>
        </p:sp>
      </p:grpSp>
      <p:grpSp>
        <p:nvGrpSpPr>
          <p:cNvPr id="49" name="Grupo 48">
            <a:extLst>
              <a:ext uri="{FF2B5EF4-FFF2-40B4-BE49-F238E27FC236}">
                <a16:creationId xmlns:a16="http://schemas.microsoft.com/office/drawing/2014/main" id="{07289843-464E-5CF9-903B-5E462358D3F4}"/>
              </a:ext>
            </a:extLst>
          </p:cNvPr>
          <p:cNvGrpSpPr/>
          <p:nvPr/>
        </p:nvGrpSpPr>
        <p:grpSpPr>
          <a:xfrm>
            <a:off x="2042841" y="4631100"/>
            <a:ext cx="3839138" cy="607988"/>
            <a:chOff x="2127473" y="1842974"/>
            <a:chExt cx="3812914" cy="687701"/>
          </a:xfrm>
        </p:grpSpPr>
        <p:sp>
          <p:nvSpPr>
            <p:cNvPr id="50" name="CuadroTexto 49">
              <a:extLst>
                <a:ext uri="{FF2B5EF4-FFF2-40B4-BE49-F238E27FC236}">
                  <a16:creationId xmlns:a16="http://schemas.microsoft.com/office/drawing/2014/main" id="{E70D9E46-6FF0-F610-D7DD-F281FCFC93A5}"/>
                </a:ext>
              </a:extLst>
            </p:cNvPr>
            <p:cNvSpPr txBox="1"/>
            <p:nvPr/>
          </p:nvSpPr>
          <p:spPr>
            <a:xfrm>
              <a:off x="2175321"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Gastos de viaje y manutención</a:t>
              </a:r>
              <a:endParaRPr lang="es-ES" sz="1600" dirty="0">
                <a:solidFill>
                  <a:schemeClr val="tx1">
                    <a:lumMod val="75000"/>
                    <a:lumOff val="25000"/>
                  </a:schemeClr>
                </a:solidFill>
                <a:cs typeface="Arial" panose="020B0604020202020204" pitchFamily="34" charset="0"/>
              </a:endParaRPr>
            </a:p>
          </p:txBody>
        </p:sp>
        <p:sp>
          <p:nvSpPr>
            <p:cNvPr id="51" name="Elipse 50">
              <a:extLst>
                <a:ext uri="{FF2B5EF4-FFF2-40B4-BE49-F238E27FC236}">
                  <a16:creationId xmlns:a16="http://schemas.microsoft.com/office/drawing/2014/main" id="{2965D68C-F205-AC29-25CD-937067EFCCD3}"/>
                </a:ext>
              </a:extLst>
            </p:cNvPr>
            <p:cNvSpPr/>
            <p:nvPr/>
          </p:nvSpPr>
          <p:spPr>
            <a:xfrm>
              <a:off x="2187700" y="1842974"/>
              <a:ext cx="656828" cy="656829"/>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CuadroTexto 51">
              <a:extLst>
                <a:ext uri="{FF2B5EF4-FFF2-40B4-BE49-F238E27FC236}">
                  <a16:creationId xmlns:a16="http://schemas.microsoft.com/office/drawing/2014/main" id="{7E004B58-DE29-4A5C-0A05-A2525063105D}"/>
                </a:ext>
              </a:extLst>
            </p:cNvPr>
            <p:cNvSpPr txBox="1"/>
            <p:nvPr/>
          </p:nvSpPr>
          <p:spPr>
            <a:xfrm>
              <a:off x="2127473" y="1869229"/>
              <a:ext cx="767731" cy="661446"/>
            </a:xfrm>
            <a:prstGeom prst="rect">
              <a:avLst/>
            </a:prstGeom>
            <a:noFill/>
          </p:spPr>
          <p:txBody>
            <a:bodyPr wrap="square" rtlCol="0">
              <a:spAutoFit/>
            </a:bodyPr>
            <a:lstStyle/>
            <a:p>
              <a:pPr algn="ctr"/>
              <a:r>
                <a:rPr lang="es-CO" sz="3200" b="1" dirty="0">
                  <a:solidFill>
                    <a:schemeClr val="bg1"/>
                  </a:solidFill>
                </a:rPr>
                <a:t>7</a:t>
              </a:r>
            </a:p>
          </p:txBody>
        </p:sp>
      </p:grpSp>
      <p:grpSp>
        <p:nvGrpSpPr>
          <p:cNvPr id="3" name="Grupo 2">
            <a:extLst>
              <a:ext uri="{FF2B5EF4-FFF2-40B4-BE49-F238E27FC236}">
                <a16:creationId xmlns:a16="http://schemas.microsoft.com/office/drawing/2014/main" id="{0FA9C982-7295-5468-06E5-DF2C7254F148}"/>
              </a:ext>
            </a:extLst>
          </p:cNvPr>
          <p:cNvGrpSpPr/>
          <p:nvPr/>
        </p:nvGrpSpPr>
        <p:grpSpPr>
          <a:xfrm>
            <a:off x="6509845" y="4665395"/>
            <a:ext cx="3902627" cy="595874"/>
            <a:chOff x="2119869" y="1846081"/>
            <a:chExt cx="3875970" cy="673999"/>
          </a:xfrm>
        </p:grpSpPr>
        <p:sp>
          <p:nvSpPr>
            <p:cNvPr id="4" name="CuadroTexto 3">
              <a:extLst>
                <a:ext uri="{FF2B5EF4-FFF2-40B4-BE49-F238E27FC236}">
                  <a16:creationId xmlns:a16="http://schemas.microsoft.com/office/drawing/2014/main" id="{C4C9BA48-6B6F-C3A6-6A6C-8F94C9DA1646}"/>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CO" sz="1600">
                  <a:solidFill>
                    <a:schemeClr val="tx1">
                      <a:lumMod val="75000"/>
                      <a:lumOff val="25000"/>
                    </a:schemeClr>
                  </a:solidFill>
                  <a:cs typeface="Arial" panose="020B0604020202020204" pitchFamily="34" charset="0"/>
                </a:rPr>
                <a:t>Ejecución de vigencia futuras</a:t>
              </a:r>
              <a:endParaRPr lang="es-CO" sz="1600" dirty="0">
                <a:solidFill>
                  <a:schemeClr val="tx1">
                    <a:lumMod val="75000"/>
                    <a:lumOff val="25000"/>
                  </a:schemeClr>
                </a:solidFill>
                <a:cs typeface="Arial" panose="020B0604020202020204" pitchFamily="34" charset="0"/>
              </a:endParaRPr>
            </a:p>
          </p:txBody>
        </p:sp>
        <p:sp>
          <p:nvSpPr>
            <p:cNvPr id="5" name="Elipse 4">
              <a:extLst>
                <a:ext uri="{FF2B5EF4-FFF2-40B4-BE49-F238E27FC236}">
                  <a16:creationId xmlns:a16="http://schemas.microsoft.com/office/drawing/2014/main" id="{D2DA6301-A86B-458F-07DE-8CA066A37325}"/>
                </a:ext>
              </a:extLst>
            </p:cNvPr>
            <p:cNvSpPr/>
            <p:nvPr/>
          </p:nvSpPr>
          <p:spPr>
            <a:xfrm>
              <a:off x="2173967"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55B3D361-6998-822C-AA47-6CCD0BD44CD6}"/>
                </a:ext>
              </a:extLst>
            </p:cNvPr>
            <p:cNvSpPr txBox="1"/>
            <p:nvPr/>
          </p:nvSpPr>
          <p:spPr>
            <a:xfrm>
              <a:off x="2119869" y="1858635"/>
              <a:ext cx="767731" cy="661445"/>
            </a:xfrm>
            <a:prstGeom prst="rect">
              <a:avLst/>
            </a:prstGeom>
            <a:noFill/>
          </p:spPr>
          <p:txBody>
            <a:bodyPr wrap="square" rtlCol="0">
              <a:spAutoFit/>
            </a:bodyPr>
            <a:lstStyle/>
            <a:p>
              <a:pPr algn="ctr"/>
              <a:r>
                <a:rPr lang="es-CO" sz="3200" b="1" dirty="0">
                  <a:solidFill>
                    <a:schemeClr val="bg1"/>
                  </a:solidFill>
                </a:rPr>
                <a:t>8</a:t>
              </a:r>
            </a:p>
          </p:txBody>
        </p:sp>
      </p:grpSp>
      <p:grpSp>
        <p:nvGrpSpPr>
          <p:cNvPr id="8" name="Grupo 7">
            <a:extLst>
              <a:ext uri="{FF2B5EF4-FFF2-40B4-BE49-F238E27FC236}">
                <a16:creationId xmlns:a16="http://schemas.microsoft.com/office/drawing/2014/main" id="{5CA4535B-20E1-4E2F-B7F0-C7A8C94A2354}"/>
              </a:ext>
            </a:extLst>
          </p:cNvPr>
          <p:cNvGrpSpPr/>
          <p:nvPr/>
        </p:nvGrpSpPr>
        <p:grpSpPr>
          <a:xfrm>
            <a:off x="2091018" y="5762126"/>
            <a:ext cx="3846794" cy="648476"/>
            <a:chOff x="2175321" y="1846081"/>
            <a:chExt cx="3820518" cy="733498"/>
          </a:xfrm>
        </p:grpSpPr>
        <p:sp>
          <p:nvSpPr>
            <p:cNvPr id="9" name="CuadroTexto 8">
              <a:extLst>
                <a:ext uri="{FF2B5EF4-FFF2-40B4-BE49-F238E27FC236}">
                  <a16:creationId xmlns:a16="http://schemas.microsoft.com/office/drawing/2014/main" id="{1AE106BF-1CCF-0607-88AB-49E7CF77F39B}"/>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Rezago Presupuestal 2024 - 2025</a:t>
              </a:r>
            </a:p>
          </p:txBody>
        </p:sp>
        <p:sp>
          <p:nvSpPr>
            <p:cNvPr id="10" name="Elipse 9">
              <a:extLst>
                <a:ext uri="{FF2B5EF4-FFF2-40B4-BE49-F238E27FC236}">
                  <a16:creationId xmlns:a16="http://schemas.microsoft.com/office/drawing/2014/main" id="{ED1FBA40-D66C-EE1A-55E7-2789F5D3ECB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4BD3D9C6-1591-89C9-AC42-645B1AD56E20}"/>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9</a:t>
              </a:r>
            </a:p>
          </p:txBody>
        </p:sp>
      </p:grpSp>
      <p:grpSp>
        <p:nvGrpSpPr>
          <p:cNvPr id="12" name="Grupo 11">
            <a:extLst>
              <a:ext uri="{FF2B5EF4-FFF2-40B4-BE49-F238E27FC236}">
                <a16:creationId xmlns:a16="http://schemas.microsoft.com/office/drawing/2014/main" id="{711B471D-9BEC-4ECF-6430-4906BFF8C539}"/>
              </a:ext>
            </a:extLst>
          </p:cNvPr>
          <p:cNvGrpSpPr/>
          <p:nvPr/>
        </p:nvGrpSpPr>
        <p:grpSpPr>
          <a:xfrm>
            <a:off x="6509845" y="5692441"/>
            <a:ext cx="3846794" cy="648476"/>
            <a:chOff x="2175321" y="1846081"/>
            <a:chExt cx="3820518" cy="733498"/>
          </a:xfrm>
        </p:grpSpPr>
        <p:sp>
          <p:nvSpPr>
            <p:cNvPr id="13" name="CuadroTexto 12">
              <a:extLst>
                <a:ext uri="{FF2B5EF4-FFF2-40B4-BE49-F238E27FC236}">
                  <a16:creationId xmlns:a16="http://schemas.microsoft.com/office/drawing/2014/main" id="{46DE40C5-BE94-9C00-05A4-970D7C5E3DA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Plan Anual Mensualizado de  caja PAC</a:t>
              </a:r>
              <a:endParaRPr lang="es-ES" sz="1600" dirty="0">
                <a:solidFill>
                  <a:schemeClr val="tx1">
                    <a:lumMod val="75000"/>
                    <a:lumOff val="25000"/>
                  </a:schemeClr>
                </a:solidFill>
                <a:cs typeface="Arial" panose="020B0604020202020204" pitchFamily="34" charset="0"/>
              </a:endParaRPr>
            </a:p>
          </p:txBody>
        </p:sp>
        <p:sp>
          <p:nvSpPr>
            <p:cNvPr id="14" name="Elipse 13">
              <a:extLst>
                <a:ext uri="{FF2B5EF4-FFF2-40B4-BE49-F238E27FC236}">
                  <a16:creationId xmlns:a16="http://schemas.microsoft.com/office/drawing/2014/main" id="{C83DCBDB-E7FA-D7E0-6F13-FD2ADF71107B}"/>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B0D86B03-52E7-F073-2CA5-33AB36F0AB40}"/>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10</a:t>
              </a:r>
            </a:p>
          </p:txBody>
        </p:sp>
      </p:grpSp>
      <p:grpSp>
        <p:nvGrpSpPr>
          <p:cNvPr id="16" name="Grupo 15">
            <a:extLst>
              <a:ext uri="{FF2B5EF4-FFF2-40B4-BE49-F238E27FC236}">
                <a16:creationId xmlns:a16="http://schemas.microsoft.com/office/drawing/2014/main" id="{73FFA8BF-5B0F-1B1E-7B19-557D7EE22485}"/>
              </a:ext>
            </a:extLst>
          </p:cNvPr>
          <p:cNvGrpSpPr/>
          <p:nvPr/>
        </p:nvGrpSpPr>
        <p:grpSpPr>
          <a:xfrm>
            <a:off x="2063102" y="2554703"/>
            <a:ext cx="3846794" cy="580693"/>
            <a:chOff x="2175321" y="1846081"/>
            <a:chExt cx="3820518" cy="656828"/>
          </a:xfrm>
        </p:grpSpPr>
        <p:sp>
          <p:nvSpPr>
            <p:cNvPr id="17" name="CuadroTexto 16">
              <a:extLst>
                <a:ext uri="{FF2B5EF4-FFF2-40B4-BE49-F238E27FC236}">
                  <a16:creationId xmlns:a16="http://schemas.microsoft.com/office/drawing/2014/main" id="{BB1B5C57-2BA0-F81A-9EB4-72839C1AE586}"/>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Indicadores de Gestión</a:t>
              </a:r>
            </a:p>
          </p:txBody>
        </p:sp>
        <p:sp>
          <p:nvSpPr>
            <p:cNvPr id="18" name="Elipse 17">
              <a:extLst>
                <a:ext uri="{FF2B5EF4-FFF2-40B4-BE49-F238E27FC236}">
                  <a16:creationId xmlns:a16="http://schemas.microsoft.com/office/drawing/2014/main" id="{22D88581-E7C4-BD1E-03B0-7FBFF5D0D7D8}"/>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D130B5FB-C774-3921-ABF1-EC329C5F5243}"/>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3</a:t>
              </a:r>
            </a:p>
          </p:txBody>
        </p:sp>
      </p:grpSp>
    </p:spTree>
    <p:extLst>
      <p:ext uri="{BB962C8B-B14F-4D97-AF65-F5344CB8AC3E}">
        <p14:creationId xmlns:p14="http://schemas.microsoft.com/office/powerpoint/2010/main" val="17812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022828" y="326329"/>
            <a:ext cx="8575218" cy="943828"/>
          </a:xfrm>
        </p:spPr>
        <p:txBody>
          <a:bodyPr>
            <a:normAutofit fontScale="90000"/>
          </a:bodyPr>
          <a:lstStyle/>
          <a:p>
            <a:r>
              <a:rPr lang="es-CO"/>
              <a:t>1. Normatividad Ejecución Presupuestal 2025</a:t>
            </a:r>
            <a:endParaRPr lang="es-CO" dirty="0"/>
          </a:p>
        </p:txBody>
      </p:sp>
      <p:sp>
        <p:nvSpPr>
          <p:cNvPr id="7" name="Rectángulo: esquinas redondeadas 6">
            <a:extLst>
              <a:ext uri="{FF2B5EF4-FFF2-40B4-BE49-F238E27FC236}">
                <a16:creationId xmlns:a16="http://schemas.microsoft.com/office/drawing/2014/main" id="{DA956362-CDF9-B6F4-93D4-948135E8B577}"/>
              </a:ext>
            </a:extLst>
          </p:cNvPr>
          <p:cNvSpPr/>
          <p:nvPr/>
        </p:nvSpPr>
        <p:spPr>
          <a:xfrm>
            <a:off x="6565692" y="4210794"/>
            <a:ext cx="5626308" cy="2459829"/>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28600" algn="just">
              <a:lnSpc>
                <a:spcPct val="90000"/>
              </a:lnSpc>
              <a:spcAft>
                <a:spcPts val="800"/>
              </a:spcAft>
              <a:buClr>
                <a:srgbClr val="397C3C"/>
              </a:buClr>
              <a:buFont typeface="Arial" panose="020B0604020202020204" pitchFamily="34" charset="0"/>
              <a:buChar char="•"/>
            </a:pPr>
            <a:r>
              <a:rPr lang="es-CO" sz="1600" b="1">
                <a:solidFill>
                  <a:schemeClr val="tx1"/>
                </a:solidFill>
              </a:rPr>
              <a:t>Decreto 1523 del 18 de diciembre 2024 </a:t>
            </a:r>
            <a:r>
              <a:rPr lang="es-CO" sz="1600">
                <a:solidFill>
                  <a:schemeClr val="tx1"/>
                </a:solidFill>
              </a:rPr>
              <a:t>“</a:t>
            </a:r>
            <a:r>
              <a:rPr lang="es-MX" sz="1600">
                <a:solidFill>
                  <a:schemeClr val="tx1"/>
                </a:solidFill>
              </a:rPr>
              <a:t>Por medio del cual se decreta el presupuesto de rentas y recursos de capital y el presupuesto de gastos para la vigencia fiscal del 1 de enero al 31 de diciembre de 2025</a:t>
            </a:r>
            <a:r>
              <a:rPr lang="es-MX" sz="1600" dirty="0">
                <a:solidFill>
                  <a:schemeClr val="tx1"/>
                </a:solidFill>
              </a:rPr>
              <a:t>.</a:t>
            </a:r>
          </a:p>
          <a:p>
            <a:pPr marL="285750" indent="-228600" algn="just">
              <a:lnSpc>
                <a:spcPct val="90000"/>
              </a:lnSpc>
              <a:spcAft>
                <a:spcPts val="800"/>
              </a:spcAft>
              <a:buClr>
                <a:srgbClr val="397C3C"/>
              </a:buClr>
              <a:buFont typeface="Arial" panose="020B0604020202020204" pitchFamily="34" charset="0"/>
              <a:buChar char="•"/>
            </a:pPr>
            <a:r>
              <a:rPr lang="es-CO" sz="1600" b="1">
                <a:solidFill>
                  <a:schemeClr val="tx1"/>
                </a:solidFill>
              </a:rPr>
              <a:t>Decreto 1621 del 30 de diciembre 2024 </a:t>
            </a:r>
            <a:r>
              <a:rPr lang="es-CO" sz="1600">
                <a:solidFill>
                  <a:schemeClr val="tx1"/>
                </a:solidFill>
              </a:rPr>
              <a:t>“</a:t>
            </a:r>
            <a:r>
              <a:rPr lang="es-MX" sz="1600">
                <a:solidFill>
                  <a:schemeClr val="tx1"/>
                </a:solidFill>
              </a:rPr>
              <a:t>Por el cual se liquida el Presupuesto General de la Nación para la vigencia fiscal de 2025, se detallan las apropiaciones y se clasifican y definen los gastos</a:t>
            </a:r>
            <a:endParaRPr lang="en-US" sz="1600" dirty="0">
              <a:solidFill>
                <a:schemeClr val="tx1"/>
              </a:solidFill>
            </a:endParaRPr>
          </a:p>
          <a:p>
            <a:pPr marL="285750" indent="-228600" algn="just">
              <a:lnSpc>
                <a:spcPct val="90000"/>
              </a:lnSpc>
              <a:spcAft>
                <a:spcPts val="800"/>
              </a:spcAft>
              <a:buClr>
                <a:srgbClr val="397C3C"/>
              </a:buClr>
              <a:buFont typeface="Arial" panose="020B0604020202020204" pitchFamily="34" charset="0"/>
              <a:buChar char="•"/>
            </a:pPr>
            <a:endParaRPr lang="en-US" sz="1600" dirty="0">
              <a:solidFill>
                <a:schemeClr val="tx1"/>
              </a:solidFill>
            </a:endParaRPr>
          </a:p>
        </p:txBody>
      </p:sp>
      <p:sp>
        <p:nvSpPr>
          <p:cNvPr id="9" name="Rectángulo: esquinas redondeadas 8">
            <a:extLst>
              <a:ext uri="{FF2B5EF4-FFF2-40B4-BE49-F238E27FC236}">
                <a16:creationId xmlns:a16="http://schemas.microsoft.com/office/drawing/2014/main" id="{FED35954-7D90-C85F-4911-D7DFA6FF4182}"/>
              </a:ext>
            </a:extLst>
          </p:cNvPr>
          <p:cNvSpPr/>
          <p:nvPr/>
        </p:nvSpPr>
        <p:spPr>
          <a:xfrm>
            <a:off x="195957" y="4210794"/>
            <a:ext cx="6189853" cy="2320877"/>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28600" algn="just">
              <a:lnSpc>
                <a:spcPct val="90000"/>
              </a:lnSpc>
              <a:spcAft>
                <a:spcPts val="800"/>
              </a:spcAft>
              <a:buClr>
                <a:srgbClr val="397C3C"/>
              </a:buClr>
              <a:buFont typeface="Arial" panose="020B0604020202020204" pitchFamily="34" charset="0"/>
              <a:buChar char="•"/>
            </a:pPr>
            <a:r>
              <a:rPr lang="es-MX" sz="1600" b="1" dirty="0">
                <a:solidFill>
                  <a:schemeClr val="tx1"/>
                </a:solidFill>
                <a:effectLst/>
              </a:rPr>
              <a:t>Resolución 340 del 31 de diciembre de 2024 de la UPRA </a:t>
            </a:r>
            <a:r>
              <a:rPr lang="es-MX" sz="1600" dirty="0">
                <a:solidFill>
                  <a:schemeClr val="tx1"/>
                </a:solidFill>
              </a:rPr>
              <a:t>“Por medio de la cual se efectúa la desagregación del detalle del anexo del Decreto de Liquidación No. 1621 del 30 de diciembre de 2024, correspondiente a las cuentas de Gastos de Personal, Gastos Generales, Transferencias, Tributos Multas y Sanciones e Inversión de la Unidad de Planificación de Tierras Rurales, Adecuación de Tierras y Usos Agropecuarios, UPRA, para la vigencia Fiscal 2025.”</a:t>
            </a:r>
            <a:endParaRPr lang="en-US" sz="1600" dirty="0">
              <a:solidFill>
                <a:schemeClr val="tx1"/>
              </a:solidFill>
            </a:endParaRPr>
          </a:p>
        </p:txBody>
      </p:sp>
      <p:graphicFrame>
        <p:nvGraphicFramePr>
          <p:cNvPr id="5" name="Tabla 4">
            <a:extLst>
              <a:ext uri="{FF2B5EF4-FFF2-40B4-BE49-F238E27FC236}">
                <a16:creationId xmlns:a16="http://schemas.microsoft.com/office/drawing/2014/main" id="{84CD6CD8-4260-050A-D2D1-437F73D83D19}"/>
              </a:ext>
            </a:extLst>
          </p:cNvPr>
          <p:cNvGraphicFramePr>
            <a:graphicFrameLocks noGrp="1"/>
          </p:cNvGraphicFramePr>
          <p:nvPr>
            <p:extLst>
              <p:ext uri="{D42A27DB-BD31-4B8C-83A1-F6EECF244321}">
                <p14:modId xmlns:p14="http://schemas.microsoft.com/office/powerpoint/2010/main" val="3877787592"/>
              </p:ext>
            </p:extLst>
          </p:nvPr>
        </p:nvGraphicFramePr>
        <p:xfrm>
          <a:off x="2260172" y="1106906"/>
          <a:ext cx="8100529" cy="2926695"/>
        </p:xfrm>
        <a:graphic>
          <a:graphicData uri="http://schemas.openxmlformats.org/drawingml/2006/table">
            <a:tbl>
              <a:tblPr firstRow="1" firstCol="1" bandRow="1"/>
              <a:tblGrid>
                <a:gridCol w="2830968">
                  <a:extLst>
                    <a:ext uri="{9D8B030D-6E8A-4147-A177-3AD203B41FA5}">
                      <a16:colId xmlns:a16="http://schemas.microsoft.com/office/drawing/2014/main" val="1626736209"/>
                    </a:ext>
                  </a:extLst>
                </a:gridCol>
                <a:gridCol w="1981140">
                  <a:extLst>
                    <a:ext uri="{9D8B030D-6E8A-4147-A177-3AD203B41FA5}">
                      <a16:colId xmlns:a16="http://schemas.microsoft.com/office/drawing/2014/main" val="3845547266"/>
                    </a:ext>
                  </a:extLst>
                </a:gridCol>
                <a:gridCol w="1473500">
                  <a:extLst>
                    <a:ext uri="{9D8B030D-6E8A-4147-A177-3AD203B41FA5}">
                      <a16:colId xmlns:a16="http://schemas.microsoft.com/office/drawing/2014/main" val="384344629"/>
                    </a:ext>
                  </a:extLst>
                </a:gridCol>
                <a:gridCol w="1814921">
                  <a:extLst>
                    <a:ext uri="{9D8B030D-6E8A-4147-A177-3AD203B41FA5}">
                      <a16:colId xmlns:a16="http://schemas.microsoft.com/office/drawing/2014/main" val="1207760502"/>
                    </a:ext>
                  </a:extLst>
                </a:gridCol>
              </a:tblGrid>
              <a:tr h="388150">
                <a:tc gridSpan="4">
                  <a:txBody>
                    <a:bodyPr/>
                    <a:lstStyle/>
                    <a:p>
                      <a:pPr algn="ctr" rtl="0" fontAlgn="ctr"/>
                      <a:r>
                        <a:rPr lang="es-CO" sz="1400" b="1" i="0" u="none" strike="noStrike">
                          <a:solidFill>
                            <a:srgbClr val="FFFFFF"/>
                          </a:solidFill>
                          <a:effectLst/>
                          <a:highlight>
                            <a:srgbClr val="A4D153"/>
                          </a:highlight>
                          <a:latin typeface="Times New Roman" panose="02020603050405020304" pitchFamily="18" charset="0"/>
                        </a:rPr>
                        <a:t>PRESUPUESTO UPRA 2025</a:t>
                      </a:r>
                      <a:endParaRPr lang="es-CO" sz="14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42300263"/>
                  </a:ext>
                </a:extLst>
              </a:tr>
              <a:tr h="389744">
                <a:tc>
                  <a:txBody>
                    <a:bodyPr/>
                    <a:lstStyle/>
                    <a:p>
                      <a:pPr algn="ctr" rtl="0" fontAlgn="ctr"/>
                      <a:r>
                        <a:rPr lang="es-CO" sz="1200" b="1" i="0" u="none" strike="noStrike" dirty="0">
                          <a:solidFill>
                            <a:srgbClr val="FFFFFF"/>
                          </a:solidFill>
                          <a:effectLst/>
                          <a:highlight>
                            <a:srgbClr val="A4D153"/>
                          </a:highlight>
                          <a:latin typeface="Times New Roman" panose="02020603050405020304" pitchFamily="18" charset="0"/>
                        </a:rPr>
                        <a:t>RUBRO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APROPIACIÓN INICIAL</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ADICIÓN / REDUCCIÓN</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APROPIACIÓN VIGENTE</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143156258"/>
                  </a:ext>
                </a:extLst>
              </a:tr>
              <a:tr h="339172">
                <a:tc>
                  <a:txBody>
                    <a:bodyPr/>
                    <a:lstStyle/>
                    <a:p>
                      <a:pPr algn="ctr" fontAlgn="ctr"/>
                      <a:r>
                        <a:rPr lang="es-CO" sz="1200" b="0" i="0" u="none" strike="noStrike">
                          <a:solidFill>
                            <a:srgbClr val="000000"/>
                          </a:solidFill>
                          <a:effectLst/>
                          <a:latin typeface="Aptos Narrow" panose="020B0004020202020204" pitchFamily="34" charset="0"/>
                        </a:rPr>
                        <a:t>GASTOS DE PERSONAL</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$ 10.927.436.000,00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$ 10.927.436.000,00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7059870"/>
                  </a:ext>
                </a:extLst>
              </a:tr>
              <a:tr h="389744">
                <a:tc>
                  <a:txBody>
                    <a:bodyPr/>
                    <a:lstStyle/>
                    <a:p>
                      <a:pPr algn="ctr" fontAlgn="ctr"/>
                      <a:r>
                        <a:rPr lang="es-CO" sz="1200" b="0" i="0" u="none" strike="noStrike">
                          <a:solidFill>
                            <a:srgbClr val="000000"/>
                          </a:solidFill>
                          <a:effectLst/>
                          <a:latin typeface="Aptos Narrow" panose="020B0004020202020204" pitchFamily="34" charset="0"/>
                        </a:rPr>
                        <a:t>GASTOS GENERALES</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$ 2.919.381.000,00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$ 2.919.381.000,00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3454911"/>
                  </a:ext>
                </a:extLst>
              </a:tr>
              <a:tr h="322000">
                <a:tc>
                  <a:txBody>
                    <a:bodyPr/>
                    <a:lstStyle/>
                    <a:p>
                      <a:pPr algn="ctr" fontAlgn="ctr"/>
                      <a:r>
                        <a:rPr lang="es-CO" sz="1200" b="0" i="0" u="none" strike="noStrike" dirty="0">
                          <a:solidFill>
                            <a:srgbClr val="000000"/>
                          </a:solidFill>
                          <a:effectLst/>
                          <a:latin typeface="Aptos Narrow" panose="020B0004020202020204" pitchFamily="34" charset="0"/>
                        </a:rPr>
                        <a:t>TRANSFERENCIAS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$ 36.755.000,00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$ 36.755.000,00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4938675"/>
                  </a:ext>
                </a:extLst>
              </a:tr>
              <a:tr h="367548">
                <a:tc>
                  <a:txBody>
                    <a:bodyPr/>
                    <a:lstStyle/>
                    <a:p>
                      <a:pPr algn="ctr" fontAlgn="ctr"/>
                      <a:r>
                        <a:rPr lang="es-CO" sz="1200" b="0" i="0" u="none" strike="noStrike">
                          <a:solidFill>
                            <a:srgbClr val="000000"/>
                          </a:solidFill>
                          <a:effectLst/>
                          <a:latin typeface="Aptos Narrow" panose="020B0004020202020204" pitchFamily="34" charset="0"/>
                        </a:rPr>
                        <a:t>TRIBUTOS, MULTAS Y SANCIONES</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$ 117.013.000,00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$ 117.013.000,00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5049598"/>
                  </a:ext>
                </a:extLst>
              </a:tr>
              <a:tr h="356072">
                <a:tc>
                  <a:txBody>
                    <a:bodyPr/>
                    <a:lstStyle/>
                    <a:p>
                      <a:pPr algn="ctr" fontAlgn="ctr"/>
                      <a:r>
                        <a:rPr lang="es-CO" sz="1200" b="0" i="0" u="none" strike="noStrike" dirty="0">
                          <a:solidFill>
                            <a:srgbClr val="000000"/>
                          </a:solidFill>
                          <a:effectLst/>
                          <a:latin typeface="Aptos Narrow" panose="020B0004020202020204" pitchFamily="34" charset="0"/>
                        </a:rPr>
                        <a:t>INVERSIÓN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$ 41.200.283.224,00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$ 41.200.283.224,00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4526960"/>
                  </a:ext>
                </a:extLst>
              </a:tr>
              <a:tr h="374265">
                <a:tc>
                  <a:txBody>
                    <a:bodyPr/>
                    <a:lstStyle/>
                    <a:p>
                      <a:pPr algn="ctr" rtl="0" fontAlgn="ctr"/>
                      <a:r>
                        <a:rPr lang="es-CO" sz="1200" b="1" i="0" u="none" strike="noStrike" dirty="0">
                          <a:solidFill>
                            <a:srgbClr val="FFFFFF"/>
                          </a:solidFill>
                          <a:effectLst/>
                          <a:highlight>
                            <a:srgbClr val="A4D153"/>
                          </a:highligh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$ 55.200.868.224,00</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$ 0,00</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$ 55.200.868.224,00</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996668604"/>
                  </a:ext>
                </a:extLst>
              </a:tr>
            </a:tbl>
          </a:graphicData>
        </a:graphic>
      </p:graphicFrame>
    </p:spTree>
    <p:extLst>
      <p:ext uri="{BB962C8B-B14F-4D97-AF65-F5344CB8AC3E}">
        <p14:creationId xmlns:p14="http://schemas.microsoft.com/office/powerpoint/2010/main" val="72135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187720" y="326330"/>
            <a:ext cx="7442417" cy="946886"/>
          </a:xfrm>
        </p:spPr>
        <p:txBody>
          <a:bodyPr/>
          <a:lstStyle/>
          <a:p>
            <a:r>
              <a:rPr lang="es-CO" dirty="0"/>
              <a:t>2. Ejecución General</a:t>
            </a:r>
          </a:p>
        </p:txBody>
      </p:sp>
      <p:sp>
        <p:nvSpPr>
          <p:cNvPr id="5" name="CuadroTexto 4">
            <a:extLst>
              <a:ext uri="{FF2B5EF4-FFF2-40B4-BE49-F238E27FC236}">
                <a16:creationId xmlns:a16="http://schemas.microsoft.com/office/drawing/2014/main" id="{4A250405-93B5-B986-98C3-DB903B6A74C9}"/>
              </a:ext>
            </a:extLst>
          </p:cNvPr>
          <p:cNvSpPr txBox="1"/>
          <p:nvPr/>
        </p:nvSpPr>
        <p:spPr>
          <a:xfrm>
            <a:off x="4466740" y="4872272"/>
            <a:ext cx="4669922" cy="1323439"/>
          </a:xfrm>
          <a:prstGeom prst="rect">
            <a:avLst/>
          </a:prstGeom>
          <a:noFill/>
        </p:spPr>
        <p:txBody>
          <a:bodyPr wrap="square" rtlCol="0">
            <a:spAutoFit/>
          </a:bodyPr>
          <a:lstStyle/>
          <a:p>
            <a:pPr algn="just"/>
            <a:r>
              <a:rPr lang="es-ES" sz="1600" dirty="0">
                <a:cs typeface="Times New Roman" panose="02020603050405020304" pitchFamily="18" charset="0"/>
              </a:rPr>
              <a:t>Con corte al 28 de febrero de 2025 la Unidad de Planificación Rural Agropecuaria logró comprometer recursos por valor de $37.489.686.998,33 presentando una ejecución presupuestal acumulada del 67,92%.</a:t>
            </a:r>
            <a:endParaRPr lang="es-CO" sz="1600" dirty="0">
              <a:cs typeface="Times New Roman" panose="02020603050405020304" pitchFamily="18" charset="0"/>
            </a:endParaRPr>
          </a:p>
        </p:txBody>
      </p:sp>
      <p:pic>
        <p:nvPicPr>
          <p:cNvPr id="12" name="Imagen 11" descr="Icono&#10;&#10;Descripción generada automáticamente">
            <a:extLst>
              <a:ext uri="{FF2B5EF4-FFF2-40B4-BE49-F238E27FC236}">
                <a16:creationId xmlns:a16="http://schemas.microsoft.com/office/drawing/2014/main" id="{8BF1DF2B-8BA7-F741-E684-2DF4E07D0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4111" y="4872272"/>
            <a:ext cx="1182021" cy="1182021"/>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4827" y="5205801"/>
            <a:ext cx="1182021" cy="1182021"/>
          </a:xfrm>
          <a:prstGeom prst="rect">
            <a:avLst/>
          </a:prstGeom>
        </p:spPr>
      </p:pic>
      <p:sp>
        <p:nvSpPr>
          <p:cNvPr id="6" name="Elipse 5">
            <a:extLst>
              <a:ext uri="{FF2B5EF4-FFF2-40B4-BE49-F238E27FC236}">
                <a16:creationId xmlns:a16="http://schemas.microsoft.com/office/drawing/2014/main" id="{C97D797A-F40D-540F-F047-BBCD38B3BE6C}"/>
              </a:ext>
            </a:extLst>
          </p:cNvPr>
          <p:cNvSpPr/>
          <p:nvPr/>
        </p:nvSpPr>
        <p:spPr>
          <a:xfrm>
            <a:off x="11105121" y="4024387"/>
            <a:ext cx="862072" cy="25687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Elipse 6">
            <a:extLst>
              <a:ext uri="{FF2B5EF4-FFF2-40B4-BE49-F238E27FC236}">
                <a16:creationId xmlns:a16="http://schemas.microsoft.com/office/drawing/2014/main" id="{5BF842DB-B007-F600-9DD6-F9ACC500848D}"/>
              </a:ext>
            </a:extLst>
          </p:cNvPr>
          <p:cNvSpPr/>
          <p:nvPr/>
        </p:nvSpPr>
        <p:spPr>
          <a:xfrm>
            <a:off x="7819642" y="4016439"/>
            <a:ext cx="1317020" cy="264822"/>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5A0ECABF-9B27-3B3C-196D-FD094186E7AA}"/>
              </a:ext>
            </a:extLst>
          </p:cNvPr>
          <p:cNvSpPr/>
          <p:nvPr/>
        </p:nvSpPr>
        <p:spPr>
          <a:xfrm>
            <a:off x="1410682" y="5649158"/>
            <a:ext cx="2557540" cy="29562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4" name="Tabla 3">
            <a:extLst>
              <a:ext uri="{FF2B5EF4-FFF2-40B4-BE49-F238E27FC236}">
                <a16:creationId xmlns:a16="http://schemas.microsoft.com/office/drawing/2014/main" id="{87EC1933-09BD-9C19-23D9-D720B90C22E5}"/>
              </a:ext>
            </a:extLst>
          </p:cNvPr>
          <p:cNvGraphicFramePr>
            <a:graphicFrameLocks noGrp="1"/>
          </p:cNvGraphicFramePr>
          <p:nvPr>
            <p:extLst>
              <p:ext uri="{D42A27DB-BD31-4B8C-83A1-F6EECF244321}">
                <p14:modId xmlns:p14="http://schemas.microsoft.com/office/powerpoint/2010/main" val="3614078419"/>
              </p:ext>
            </p:extLst>
          </p:nvPr>
        </p:nvGraphicFramePr>
        <p:xfrm>
          <a:off x="247122" y="1135358"/>
          <a:ext cx="11697756" cy="3145903"/>
        </p:xfrm>
        <a:graphic>
          <a:graphicData uri="http://schemas.openxmlformats.org/drawingml/2006/table">
            <a:tbl>
              <a:tblPr/>
              <a:tblGrid>
                <a:gridCol w="712764">
                  <a:extLst>
                    <a:ext uri="{9D8B030D-6E8A-4147-A177-3AD203B41FA5}">
                      <a16:colId xmlns:a16="http://schemas.microsoft.com/office/drawing/2014/main" val="3335867695"/>
                    </a:ext>
                  </a:extLst>
                </a:gridCol>
                <a:gridCol w="1389888">
                  <a:extLst>
                    <a:ext uri="{9D8B030D-6E8A-4147-A177-3AD203B41FA5}">
                      <a16:colId xmlns:a16="http://schemas.microsoft.com/office/drawing/2014/main" val="27569454"/>
                    </a:ext>
                  </a:extLst>
                </a:gridCol>
                <a:gridCol w="999744">
                  <a:extLst>
                    <a:ext uri="{9D8B030D-6E8A-4147-A177-3AD203B41FA5}">
                      <a16:colId xmlns:a16="http://schemas.microsoft.com/office/drawing/2014/main" val="2795030813"/>
                    </a:ext>
                  </a:extLst>
                </a:gridCol>
                <a:gridCol w="1194816">
                  <a:extLst>
                    <a:ext uri="{9D8B030D-6E8A-4147-A177-3AD203B41FA5}">
                      <a16:colId xmlns:a16="http://schemas.microsoft.com/office/drawing/2014/main" val="62568291"/>
                    </a:ext>
                  </a:extLst>
                </a:gridCol>
                <a:gridCol w="999744">
                  <a:extLst>
                    <a:ext uri="{9D8B030D-6E8A-4147-A177-3AD203B41FA5}">
                      <a16:colId xmlns:a16="http://schemas.microsoft.com/office/drawing/2014/main" val="1595663189"/>
                    </a:ext>
                  </a:extLst>
                </a:gridCol>
                <a:gridCol w="1316736">
                  <a:extLst>
                    <a:ext uri="{9D8B030D-6E8A-4147-A177-3AD203B41FA5}">
                      <a16:colId xmlns:a16="http://schemas.microsoft.com/office/drawing/2014/main" val="716785222"/>
                    </a:ext>
                  </a:extLst>
                </a:gridCol>
                <a:gridCol w="1036320">
                  <a:extLst>
                    <a:ext uri="{9D8B030D-6E8A-4147-A177-3AD203B41FA5}">
                      <a16:colId xmlns:a16="http://schemas.microsoft.com/office/drawing/2014/main" val="385696099"/>
                    </a:ext>
                  </a:extLst>
                </a:gridCol>
                <a:gridCol w="1063986">
                  <a:extLst>
                    <a:ext uri="{9D8B030D-6E8A-4147-A177-3AD203B41FA5}">
                      <a16:colId xmlns:a16="http://schemas.microsoft.com/office/drawing/2014/main" val="454283315"/>
                    </a:ext>
                  </a:extLst>
                </a:gridCol>
                <a:gridCol w="1033038">
                  <a:extLst>
                    <a:ext uri="{9D8B030D-6E8A-4147-A177-3AD203B41FA5}">
                      <a16:colId xmlns:a16="http://schemas.microsoft.com/office/drawing/2014/main" val="1336271536"/>
                    </a:ext>
                  </a:extLst>
                </a:gridCol>
                <a:gridCol w="1075343">
                  <a:extLst>
                    <a:ext uri="{9D8B030D-6E8A-4147-A177-3AD203B41FA5}">
                      <a16:colId xmlns:a16="http://schemas.microsoft.com/office/drawing/2014/main" val="776522367"/>
                    </a:ext>
                  </a:extLst>
                </a:gridCol>
                <a:gridCol w="875377">
                  <a:extLst>
                    <a:ext uri="{9D8B030D-6E8A-4147-A177-3AD203B41FA5}">
                      <a16:colId xmlns:a16="http://schemas.microsoft.com/office/drawing/2014/main" val="2249201161"/>
                    </a:ext>
                  </a:extLst>
                </a:gridCol>
              </a:tblGrid>
              <a:tr h="351797">
                <a:tc gridSpan="3">
                  <a:txBody>
                    <a:bodyPr/>
                    <a:lstStyle/>
                    <a:p>
                      <a:pPr algn="ctr" rtl="0" fontAlgn="ctr"/>
                      <a:r>
                        <a:rPr lang="es-CO" sz="900" b="1" i="0" u="none" strike="noStrike">
                          <a:solidFill>
                            <a:srgbClr val="FFFFFF"/>
                          </a:solidFill>
                          <a:effectLst/>
                          <a:highlight>
                            <a:srgbClr val="A4D153"/>
                          </a:highlight>
                          <a:latin typeface="Times New Roman" panose="02020603050405020304" pitchFamily="18" charset="0"/>
                        </a:rPr>
                        <a:t>DESCRIPCIÓN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r>
                        <a:rPr lang="es-CO" sz="900" b="1" i="0" u="none" strike="noStrike">
                          <a:solidFill>
                            <a:srgbClr val="FFFFFF"/>
                          </a:solidFill>
                          <a:effectLst/>
                          <a:highlight>
                            <a:srgbClr val="A4D153"/>
                          </a:highlight>
                          <a:latin typeface="Times New Roman" panose="02020603050405020304" pitchFamily="18" charset="0"/>
                        </a:rPr>
                        <a:t>APR. VIGENTE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900" b="1" i="0" u="none" strike="noStrike">
                          <a:solidFill>
                            <a:srgbClr val="FFFFFF"/>
                          </a:solidFill>
                          <a:effectLst/>
                          <a:highlight>
                            <a:srgbClr val="A4D153"/>
                          </a:highlight>
                          <a:latin typeface="Times New Roman" panose="02020603050405020304" pitchFamily="18" charset="0"/>
                        </a:rPr>
                        <a:t>APR BLOQUEADA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900" b="1" i="0" u="none" strike="noStrike">
                          <a:solidFill>
                            <a:srgbClr val="FFFFFF"/>
                          </a:solidFill>
                          <a:effectLst/>
                          <a:highlight>
                            <a:srgbClr val="A4D153"/>
                          </a:highlight>
                          <a:latin typeface="Times New Roman" panose="02020603050405020304" pitchFamily="18" charset="0"/>
                        </a:rPr>
                        <a:t>CDP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900" b="1" i="0" u="none" strike="noStrike">
                          <a:solidFill>
                            <a:srgbClr val="FFFFFF"/>
                          </a:solidFill>
                          <a:effectLst/>
                          <a:highlight>
                            <a:srgbClr val="A4D153"/>
                          </a:highlight>
                          <a:latin typeface="Times New Roman" panose="02020603050405020304" pitchFamily="18" charset="0"/>
                        </a:rPr>
                        <a:t>APR. DISPONIBLE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900" b="1" i="0" u="none" strike="noStrike">
                          <a:solidFill>
                            <a:srgbClr val="FFFFFF"/>
                          </a:solidFill>
                          <a:effectLst/>
                          <a:highlight>
                            <a:srgbClr val="A4D153"/>
                          </a:highlight>
                          <a:latin typeface="Times New Roman" panose="02020603050405020304" pitchFamily="18" charset="0"/>
                        </a:rPr>
                        <a:t>COMPROMISO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900" b="1" i="0" u="none" strike="noStrike">
                          <a:solidFill>
                            <a:srgbClr val="FFFFFF"/>
                          </a:solidFill>
                          <a:effectLst/>
                          <a:highlight>
                            <a:srgbClr val="A4D153"/>
                          </a:highlight>
                          <a:latin typeface="Times New Roman" panose="02020603050405020304" pitchFamily="18" charset="0"/>
                        </a:rPr>
                        <a:t>OBLIGACIÓN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900" b="1" i="0" u="none" strike="noStrike">
                          <a:solidFill>
                            <a:srgbClr val="FFFFFF"/>
                          </a:solidFill>
                          <a:effectLst/>
                          <a:highlight>
                            <a:srgbClr val="A4D153"/>
                          </a:highlight>
                          <a:latin typeface="Times New Roman" panose="02020603050405020304" pitchFamily="18" charset="0"/>
                        </a:rPr>
                        <a:t>ORDEN PAGO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900" b="1" i="0" u="none" strike="noStrike">
                          <a:solidFill>
                            <a:srgbClr val="FFFFFF"/>
                          </a:solidFill>
                          <a:effectLst/>
                          <a:highlight>
                            <a:srgbClr val="A4D153"/>
                          </a:highlight>
                          <a:latin typeface="Times New Roman" panose="02020603050405020304" pitchFamily="18" charset="0"/>
                        </a:rPr>
                        <a:t>% EJECUCIÓN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894664401"/>
                  </a:ext>
                </a:extLst>
              </a:tr>
              <a:tr h="321772">
                <a:tc rowSpan="4">
                  <a:txBody>
                    <a:bodyPr/>
                    <a:lstStyle/>
                    <a:p>
                      <a:pPr algn="ctr" rtl="0" fontAlgn="ctr"/>
                      <a:r>
                        <a:rPr lang="es-CO" sz="900" b="1" i="0" u="none" strike="noStrike">
                          <a:solidFill>
                            <a:srgbClr val="000000"/>
                          </a:solidFill>
                          <a:effectLst/>
                          <a:latin typeface="Times New Roman" panose="02020603050405020304" pitchFamily="18" charset="0"/>
                        </a:rPr>
                        <a:t>FUNCIONAMIENTO</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A-01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$ 10.927.436.000,00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$ 10.927.436.000,00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$ 1.465.930.893,00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$ 1.465.930.893,00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$ 1.465.930.893,00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13,42%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2419980"/>
                  </a:ext>
                </a:extLst>
              </a:tr>
              <a:tr h="302936">
                <a:tc vMerge="1">
                  <a:txBody>
                    <a:bodyPr/>
                    <a:lstStyle/>
                    <a:p>
                      <a:endParaRPr lang="es-CO"/>
                    </a:p>
                  </a:txBody>
                  <a:tcPr/>
                </a:tc>
                <a:tc>
                  <a:txBody>
                    <a:bodyPr/>
                    <a:lstStyle/>
                    <a:p>
                      <a:pPr algn="ctr" rtl="0" fontAlgn="ctr"/>
                      <a:r>
                        <a:rPr lang="es-CO" sz="900" b="1" i="0" u="none" strike="noStrike">
                          <a:solidFill>
                            <a:srgbClr val="000000"/>
                          </a:solidFill>
                          <a:effectLst/>
                          <a:latin typeface="Times New Roman" panose="02020603050405020304" pitchFamily="18"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A-02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$ 2.919.381.000,00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$ 2.919.381.000,00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$ 2.000.669.137,00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$ 341.343.374,05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$ 339.120.986,05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68,53%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6237294"/>
                  </a:ext>
                </a:extLst>
              </a:tr>
              <a:tr h="302936">
                <a:tc vMerge="1">
                  <a:txBody>
                    <a:bodyPr/>
                    <a:lstStyle/>
                    <a:p>
                      <a:endParaRPr lang="es-CO"/>
                    </a:p>
                  </a:txBody>
                  <a:tcPr/>
                </a:tc>
                <a:tc>
                  <a:txBody>
                    <a:bodyPr/>
                    <a:lstStyle/>
                    <a:p>
                      <a:pPr algn="ctr" rtl="0" fontAlgn="ctr"/>
                      <a:r>
                        <a:rPr lang="es-CO" sz="900" b="1" i="0" u="none" strike="noStrike">
                          <a:solidFill>
                            <a:srgbClr val="000000"/>
                          </a:solidFill>
                          <a:effectLst/>
                          <a:latin typeface="Times New Roman" panose="02020603050405020304" pitchFamily="18" charset="0"/>
                        </a:rPr>
                        <a:t>TRANSFERENCIAS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A-03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$ 36.755.000,00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$ 36.755.000,00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$ 570.920,00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$ 570.920,00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$ 570.920,00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1,55%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0965572"/>
                  </a:ext>
                </a:extLst>
              </a:tr>
              <a:tr h="400643">
                <a:tc vMerge="1">
                  <a:txBody>
                    <a:bodyPr/>
                    <a:lstStyle/>
                    <a:p>
                      <a:endParaRPr lang="es-CO"/>
                    </a:p>
                  </a:txBody>
                  <a:tcPr/>
                </a:tc>
                <a:tc>
                  <a:txBody>
                    <a:bodyPr/>
                    <a:lstStyle/>
                    <a:p>
                      <a:pPr algn="ctr" rtl="0" fontAlgn="ctr"/>
                      <a:r>
                        <a:rPr lang="es-CO" sz="900" b="1" i="0" u="none" strike="noStrike">
                          <a:solidFill>
                            <a:srgbClr val="000000"/>
                          </a:solidFill>
                          <a:effectLst/>
                          <a:latin typeface="Times New Roman" panose="02020603050405020304" pitchFamily="18" charset="0"/>
                        </a:rPr>
                        <a:t> TRIBUTOS, MULTAS Y SANCIONES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A-08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$ 117.013.000,00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$ 117.013.000,00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2617937"/>
                  </a:ext>
                </a:extLst>
              </a:tr>
              <a:tr h="302936">
                <a:tc rowSpan="4">
                  <a:txBody>
                    <a:bodyPr/>
                    <a:lstStyle/>
                    <a:p>
                      <a:pPr algn="ctr" rtl="0" fontAlgn="ctr"/>
                      <a:r>
                        <a:rPr lang="es-CO" sz="900" b="1" i="0" u="none" strike="noStrike">
                          <a:solidFill>
                            <a:srgbClr val="000000"/>
                          </a:solidFill>
                          <a:effectLst/>
                          <a:latin typeface="Times New Roman" panose="02020603050405020304" pitchFamily="18" charset="0"/>
                        </a:rPr>
                        <a:t>INVERSIÓN</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$ 15.000.000.000,00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$ 14.999.631.667,00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$ 368.333,00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$ 13.892.284.846,00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$ 24.403.950,00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$ 24.403.950,00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92,62%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3800016"/>
                  </a:ext>
                </a:extLst>
              </a:tr>
              <a:tr h="302936">
                <a:tc vMerge="1">
                  <a:txBody>
                    <a:bodyPr/>
                    <a:lstStyle/>
                    <a:p>
                      <a:endParaRPr lang="es-CO"/>
                    </a:p>
                  </a:txBody>
                  <a:tcPr/>
                </a:tc>
                <a:tc>
                  <a:txBody>
                    <a:bodyPr/>
                    <a:lstStyle/>
                    <a:p>
                      <a:pPr algn="ctr" rtl="0" fontAlgn="ctr"/>
                      <a:r>
                        <a:rPr lang="es-CO" sz="90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$ 8.000.000.000,00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$ 7.999.257.500,00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$ 742.500,00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$ 7.026.001.566,33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$ 35.576.667,00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$ 35.576.667,00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87,83%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874449"/>
                  </a:ext>
                </a:extLst>
              </a:tr>
              <a:tr h="302936">
                <a:tc vMerge="1">
                  <a:txBody>
                    <a:bodyPr/>
                    <a:lstStyle/>
                    <a:p>
                      <a:endParaRPr lang="es-CO"/>
                    </a:p>
                  </a:txBody>
                  <a:tcPr/>
                </a:tc>
                <a:tc>
                  <a:txBody>
                    <a:bodyPr/>
                    <a:lstStyle/>
                    <a:p>
                      <a:pPr algn="ctr" rtl="0" fontAlgn="ctr"/>
                      <a:r>
                        <a:rPr lang="es-CO" sz="90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$ 6.000.000.000,00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$ 5.991.000.000,00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$ 9.000.000,00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$ 5.650.737.500,00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$ 47.287.502,00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$ 47.287.502,00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94,18%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3447654"/>
                  </a:ext>
                </a:extLst>
              </a:tr>
              <a:tr h="302936">
                <a:tc vMerge="1">
                  <a:txBody>
                    <a:bodyPr/>
                    <a:lstStyle/>
                    <a:p>
                      <a:endParaRPr lang="es-CO"/>
                    </a:p>
                  </a:txBody>
                  <a:tcPr/>
                </a:tc>
                <a:tc>
                  <a:txBody>
                    <a:bodyPr/>
                    <a:lstStyle/>
                    <a:p>
                      <a:pPr algn="ctr" rtl="0" fontAlgn="ctr"/>
                      <a:r>
                        <a:rPr lang="es-CO" sz="90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$ 12.200.283.224,00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$ 12.199.795.724,00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$ 487.500,00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$ 7.453.492.136,00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$ 259.151.881,00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900" b="0" i="0" u="none" strike="noStrike">
                          <a:solidFill>
                            <a:srgbClr val="000000"/>
                          </a:solidFill>
                          <a:effectLst/>
                          <a:latin typeface="Times New Roman" panose="02020603050405020304" pitchFamily="18" charset="0"/>
                        </a:rPr>
                        <a:t>$ 259.151.881,00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a:solidFill>
                            <a:srgbClr val="000000"/>
                          </a:solidFill>
                          <a:effectLst/>
                          <a:latin typeface="Times New Roman" panose="02020603050405020304" pitchFamily="18" charset="0"/>
                        </a:rPr>
                        <a:t>61,09%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8065034"/>
                  </a:ext>
                </a:extLst>
              </a:tr>
              <a:tr h="254075">
                <a:tc gridSpan="3">
                  <a:txBody>
                    <a:bodyPr/>
                    <a:lstStyle/>
                    <a:p>
                      <a:pPr algn="ctr" rtl="0" fontAlgn="ctr"/>
                      <a:r>
                        <a:rPr lang="es-CO" sz="900" b="1" i="0" u="none" strike="noStrike">
                          <a:solidFill>
                            <a:srgbClr val="000000"/>
                          </a:solidFill>
                          <a:effectLs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r>
                        <a:rPr lang="es-CO" sz="900" b="1" i="0" u="none" strike="noStrike">
                          <a:solidFill>
                            <a:srgbClr val="000000"/>
                          </a:solidFill>
                          <a:effectLst/>
                          <a:latin typeface="Times New Roman" panose="02020603050405020304" pitchFamily="18" charset="0"/>
                        </a:rPr>
                        <a:t>$ 55.200.868.224,00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900" b="1"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900" b="1" i="0" u="none" strike="noStrike" dirty="0">
                          <a:solidFill>
                            <a:srgbClr val="000000"/>
                          </a:solidFill>
                          <a:effectLst/>
                          <a:latin typeface="Times New Roman" panose="02020603050405020304" pitchFamily="18" charset="0"/>
                        </a:rPr>
                        <a:t>$ 55.073.256.891,00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900" b="1" i="0" u="none" strike="noStrike">
                          <a:solidFill>
                            <a:srgbClr val="000000"/>
                          </a:solidFill>
                          <a:effectLst/>
                          <a:latin typeface="Times New Roman" panose="02020603050405020304" pitchFamily="18" charset="0"/>
                        </a:rPr>
                        <a:t>$ 127.611.333,00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900" b="1" i="0" u="none" strike="noStrike">
                          <a:solidFill>
                            <a:srgbClr val="000000"/>
                          </a:solidFill>
                          <a:effectLst/>
                          <a:latin typeface="Times New Roman" panose="02020603050405020304" pitchFamily="18" charset="0"/>
                        </a:rPr>
                        <a:t>$ 37.489.686.998,33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900" b="1" i="0" u="none" strike="noStrike">
                          <a:solidFill>
                            <a:srgbClr val="000000"/>
                          </a:solidFill>
                          <a:effectLst/>
                          <a:latin typeface="Times New Roman" panose="02020603050405020304" pitchFamily="18" charset="0"/>
                        </a:rPr>
                        <a:t>$ 2.174.265.187,05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900" b="1" i="0" u="none" strike="noStrike">
                          <a:solidFill>
                            <a:srgbClr val="000000"/>
                          </a:solidFill>
                          <a:effectLst/>
                          <a:latin typeface="Times New Roman" panose="02020603050405020304" pitchFamily="18" charset="0"/>
                        </a:rPr>
                        <a:t>$ 2.172.042.799,05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900" b="1" i="0" u="none" strike="noStrike" dirty="0">
                          <a:solidFill>
                            <a:srgbClr val="000000"/>
                          </a:solidFill>
                          <a:effectLst/>
                          <a:latin typeface="Times New Roman" panose="02020603050405020304" pitchFamily="18" charset="0"/>
                        </a:rPr>
                        <a:t>67,92%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6195344"/>
                  </a:ext>
                </a:extLst>
              </a:tr>
            </a:tbl>
          </a:graphicData>
        </a:graphic>
      </p:graphicFrame>
      <p:graphicFrame>
        <p:nvGraphicFramePr>
          <p:cNvPr id="10" name="Tabla 9">
            <a:extLst>
              <a:ext uri="{FF2B5EF4-FFF2-40B4-BE49-F238E27FC236}">
                <a16:creationId xmlns:a16="http://schemas.microsoft.com/office/drawing/2014/main" id="{2E2318AC-BD24-9693-A7F6-356ACCAAC890}"/>
              </a:ext>
            </a:extLst>
          </p:cNvPr>
          <p:cNvGraphicFramePr>
            <a:graphicFrameLocks noGrp="1"/>
          </p:cNvGraphicFramePr>
          <p:nvPr>
            <p:extLst>
              <p:ext uri="{D42A27DB-BD31-4B8C-83A1-F6EECF244321}">
                <p14:modId xmlns:p14="http://schemas.microsoft.com/office/powerpoint/2010/main" val="3455040011"/>
              </p:ext>
            </p:extLst>
          </p:nvPr>
        </p:nvGraphicFramePr>
        <p:xfrm>
          <a:off x="247122" y="4483795"/>
          <a:ext cx="3721100" cy="2047875"/>
        </p:xfrm>
        <a:graphic>
          <a:graphicData uri="http://schemas.openxmlformats.org/drawingml/2006/table">
            <a:tbl>
              <a:tblPr/>
              <a:tblGrid>
                <a:gridCol w="1142026">
                  <a:extLst>
                    <a:ext uri="{9D8B030D-6E8A-4147-A177-3AD203B41FA5}">
                      <a16:colId xmlns:a16="http://schemas.microsoft.com/office/drawing/2014/main" val="2851868831"/>
                    </a:ext>
                  </a:extLst>
                </a:gridCol>
                <a:gridCol w="1560768">
                  <a:extLst>
                    <a:ext uri="{9D8B030D-6E8A-4147-A177-3AD203B41FA5}">
                      <a16:colId xmlns:a16="http://schemas.microsoft.com/office/drawing/2014/main" val="3165844160"/>
                    </a:ext>
                  </a:extLst>
                </a:gridCol>
                <a:gridCol w="1018306">
                  <a:extLst>
                    <a:ext uri="{9D8B030D-6E8A-4147-A177-3AD203B41FA5}">
                      <a16:colId xmlns:a16="http://schemas.microsoft.com/office/drawing/2014/main" val="2221034942"/>
                    </a:ext>
                  </a:extLst>
                </a:gridCol>
              </a:tblGrid>
              <a:tr h="276225">
                <a:tc gridSpan="3">
                  <a:txBody>
                    <a:bodyPr/>
                    <a:lstStyle/>
                    <a:p>
                      <a:pPr algn="ctr" rtl="0" fontAlgn="ctr"/>
                      <a:r>
                        <a:rPr lang="es-MX" sz="1100" b="1" i="0" u="none" strike="noStrike">
                          <a:solidFill>
                            <a:srgbClr val="FFFFFF"/>
                          </a:solidFill>
                          <a:effectLst/>
                          <a:highlight>
                            <a:srgbClr val="A4D153"/>
                          </a:highlight>
                          <a:latin typeface="Times New Roman" panose="02020603050405020304" pitchFamily="18" charset="0"/>
                        </a:rPr>
                        <a:t>EJECUCIÓN A 28 DE FEBRERO DE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94898448"/>
                  </a:ext>
                </a:extLst>
              </a:tr>
              <a:tr h="295275">
                <a:tc>
                  <a:txBody>
                    <a:bodyPr/>
                    <a:lstStyle/>
                    <a:p>
                      <a:pPr algn="ctr" rtl="0" fontAlgn="ctr"/>
                      <a:r>
                        <a:rPr lang="es-CO" sz="1000" b="1" i="0" u="none" strike="noStrike">
                          <a:solidFill>
                            <a:srgbClr val="000000"/>
                          </a:solidFill>
                          <a:effectLst/>
                          <a:latin typeface="Times New Roman" panose="02020603050405020304" pitchFamily="18" charset="0"/>
                        </a:rPr>
                        <a:t>APR. VIGENTE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$ 55.200.868.224,00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6469962"/>
                  </a:ext>
                </a:extLst>
              </a:tr>
              <a:tr h="295275">
                <a:tc>
                  <a:txBody>
                    <a:bodyPr/>
                    <a:lstStyle/>
                    <a:p>
                      <a:pPr algn="ctr" rtl="0" fontAlgn="ctr"/>
                      <a:r>
                        <a:rPr lang="es-CO" sz="1000" b="1" i="0" u="none" strike="noStrike">
                          <a:solidFill>
                            <a:srgbClr val="000000"/>
                          </a:solidFill>
                          <a:effectLst/>
                          <a:latin typeface="Times New Roman" panose="02020603050405020304" pitchFamily="18" charset="0"/>
                        </a:rPr>
                        <a:t>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$ 55.073.256.891,00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99,77%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9937570"/>
                  </a:ext>
                </a:extLst>
              </a:tr>
              <a:tr h="295275">
                <a:tc>
                  <a:txBody>
                    <a:bodyPr/>
                    <a:lstStyle/>
                    <a:p>
                      <a:pPr algn="ctr" rtl="0" fontAlgn="ctr"/>
                      <a:r>
                        <a:rPr lang="es-CO" sz="1000" b="1" i="0" u="none" strike="noStrike">
                          <a:solidFill>
                            <a:srgbClr val="000000"/>
                          </a:solidFill>
                          <a:effectLst/>
                          <a:latin typeface="Times New Roman" panose="02020603050405020304" pitchFamily="18" charset="0"/>
                        </a:rPr>
                        <a:t>APR. DISPONIBLE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$ 127.611.333,00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0,23%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7422322"/>
                  </a:ext>
                </a:extLst>
              </a:tr>
              <a:tr h="295275">
                <a:tc>
                  <a:txBody>
                    <a:bodyPr/>
                    <a:lstStyle/>
                    <a:p>
                      <a:pPr algn="ctr" rtl="0" fontAlgn="ctr"/>
                      <a:r>
                        <a:rPr lang="es-CO" sz="1000" b="1" i="0" u="none" strike="noStrike">
                          <a:solidFill>
                            <a:srgbClr val="000000"/>
                          </a:solidFill>
                          <a:effectLst/>
                          <a:latin typeface="Times New Roman" panose="02020603050405020304" pitchFamily="18" charset="0"/>
                        </a:rPr>
                        <a:t>COMPROMISO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$ 37.489.686.998,33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67,92%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298154"/>
                  </a:ext>
                </a:extLst>
              </a:tr>
              <a:tr h="295275">
                <a:tc>
                  <a:txBody>
                    <a:bodyPr/>
                    <a:lstStyle/>
                    <a:p>
                      <a:pPr algn="ctr" rtl="0" fontAlgn="ctr"/>
                      <a:r>
                        <a:rPr lang="es-CO" sz="1000" b="1" i="0" u="none" strike="noStrike">
                          <a:solidFill>
                            <a:srgbClr val="000000"/>
                          </a:solidFill>
                          <a:effectLst/>
                          <a:latin typeface="Times New Roman" panose="02020603050405020304" pitchFamily="18" charset="0"/>
                        </a:rPr>
                        <a:t>OBLIGACIÓN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$ 2.174.265.187,05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3,94%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5231178"/>
                  </a:ext>
                </a:extLst>
              </a:tr>
              <a:tr h="295275">
                <a:tc>
                  <a:txBody>
                    <a:bodyPr/>
                    <a:lstStyle/>
                    <a:p>
                      <a:pPr algn="ctr" rtl="0" fontAlgn="ctr"/>
                      <a:r>
                        <a:rPr lang="es-CO" sz="1000" b="1" i="0" u="none" strike="noStrike">
                          <a:solidFill>
                            <a:srgbClr val="000000"/>
                          </a:solidFill>
                          <a:effectLst/>
                          <a:latin typeface="Times New Roman" panose="02020603050405020304" pitchFamily="18" charset="0"/>
                        </a:rPr>
                        <a:t>ORDEN PAGO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$ 2.172.042.799,05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3,93%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4097221"/>
                  </a:ext>
                </a:extLst>
              </a:tr>
            </a:tbl>
          </a:graphicData>
        </a:graphic>
      </p:graphicFrame>
    </p:spTree>
    <p:extLst>
      <p:ext uri="{BB962C8B-B14F-4D97-AF65-F5344CB8AC3E}">
        <p14:creationId xmlns:p14="http://schemas.microsoft.com/office/powerpoint/2010/main" val="228435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262670" y="326330"/>
            <a:ext cx="7442417" cy="946886"/>
          </a:xfrm>
        </p:spPr>
        <p:txBody>
          <a:bodyPr/>
          <a:lstStyle/>
          <a:p>
            <a:r>
              <a:rPr lang="es-CO" dirty="0"/>
              <a:t>3. Indicadores de Gestión</a:t>
            </a:r>
          </a:p>
        </p:txBody>
      </p:sp>
      <p:pic>
        <p:nvPicPr>
          <p:cNvPr id="12" name="Imagen 11" descr="Icono&#10;&#10;Descripción generada automáticamente">
            <a:extLst>
              <a:ext uri="{FF2B5EF4-FFF2-40B4-BE49-F238E27FC236}">
                <a16:creationId xmlns:a16="http://schemas.microsoft.com/office/drawing/2014/main" id="{8BF1DF2B-8BA7-F741-E684-2DF4E07D0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0687" y="326330"/>
            <a:ext cx="1182021" cy="1182021"/>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92" y="5352885"/>
            <a:ext cx="1182021" cy="1182021"/>
          </a:xfrm>
          <a:prstGeom prst="rect">
            <a:avLst/>
          </a:prstGeom>
        </p:spPr>
      </p:pic>
      <p:pic>
        <p:nvPicPr>
          <p:cNvPr id="4" name="Imagen 3">
            <a:extLst>
              <a:ext uri="{FF2B5EF4-FFF2-40B4-BE49-F238E27FC236}">
                <a16:creationId xmlns:a16="http://schemas.microsoft.com/office/drawing/2014/main" id="{43F7A496-0018-B84A-1C6C-C284D45C5B8B}"/>
              </a:ext>
            </a:extLst>
          </p:cNvPr>
          <p:cNvPicPr>
            <a:picLocks noChangeAspect="1"/>
          </p:cNvPicPr>
          <p:nvPr/>
        </p:nvPicPr>
        <p:blipFill>
          <a:blip r:embed="rId5"/>
          <a:stretch>
            <a:fillRect/>
          </a:stretch>
        </p:blipFill>
        <p:spPr>
          <a:xfrm>
            <a:off x="541196" y="1818482"/>
            <a:ext cx="5764003" cy="1685502"/>
          </a:xfrm>
          <a:prstGeom prst="rect">
            <a:avLst/>
          </a:prstGeom>
        </p:spPr>
      </p:pic>
      <p:pic>
        <p:nvPicPr>
          <p:cNvPr id="6" name="Imagen 5">
            <a:extLst>
              <a:ext uri="{FF2B5EF4-FFF2-40B4-BE49-F238E27FC236}">
                <a16:creationId xmlns:a16="http://schemas.microsoft.com/office/drawing/2014/main" id="{F7C82F8E-9971-5CE6-F085-86E40C1946CB}"/>
              </a:ext>
            </a:extLst>
          </p:cNvPr>
          <p:cNvPicPr>
            <a:picLocks noChangeAspect="1"/>
          </p:cNvPicPr>
          <p:nvPr/>
        </p:nvPicPr>
        <p:blipFill>
          <a:blip r:embed="rId6"/>
          <a:stretch>
            <a:fillRect/>
          </a:stretch>
        </p:blipFill>
        <p:spPr>
          <a:xfrm>
            <a:off x="6279966" y="4535036"/>
            <a:ext cx="5632742" cy="1635698"/>
          </a:xfrm>
          <a:prstGeom prst="rect">
            <a:avLst/>
          </a:prstGeom>
        </p:spPr>
      </p:pic>
      <p:sp>
        <p:nvSpPr>
          <p:cNvPr id="8" name="CuadroTexto 7">
            <a:extLst>
              <a:ext uri="{FF2B5EF4-FFF2-40B4-BE49-F238E27FC236}">
                <a16:creationId xmlns:a16="http://schemas.microsoft.com/office/drawing/2014/main" id="{144468B8-8F50-1283-C676-2B3CB8B781C5}"/>
              </a:ext>
            </a:extLst>
          </p:cNvPr>
          <p:cNvSpPr txBox="1"/>
          <p:nvPr/>
        </p:nvSpPr>
        <p:spPr>
          <a:xfrm>
            <a:off x="6895707" y="1706783"/>
            <a:ext cx="4669922" cy="1754326"/>
          </a:xfrm>
          <a:prstGeom prst="rect">
            <a:avLst/>
          </a:prstGeom>
          <a:noFill/>
        </p:spPr>
        <p:txBody>
          <a:bodyPr wrap="square" rtlCol="0">
            <a:spAutoFit/>
          </a:bodyPr>
          <a:lstStyle/>
          <a:p>
            <a:pPr algn="just"/>
            <a:r>
              <a:rPr lang="es-ES" dirty="0">
                <a:cs typeface="Times New Roman" panose="02020603050405020304" pitchFamily="18" charset="0"/>
              </a:rPr>
              <a:t>Con corte al 28 de febrero de 2025 la Unidad de Planificación Rural Agropecuaria logró una ejecución acumulada del 3,94% en cuanto al presupuesto de gastos obligado, a la fecha del informe se ha obligado un total de $2.174.265.187,05.</a:t>
            </a:r>
            <a:endParaRPr lang="es-CO" dirty="0">
              <a:cs typeface="Times New Roman" panose="02020603050405020304" pitchFamily="18" charset="0"/>
            </a:endParaRPr>
          </a:p>
        </p:txBody>
      </p:sp>
      <p:sp>
        <p:nvSpPr>
          <p:cNvPr id="9" name="CuadroTexto 8">
            <a:extLst>
              <a:ext uri="{FF2B5EF4-FFF2-40B4-BE49-F238E27FC236}">
                <a16:creationId xmlns:a16="http://schemas.microsoft.com/office/drawing/2014/main" id="{1A3F9F63-4B48-28BF-2961-8CC3EE414C6A}"/>
              </a:ext>
            </a:extLst>
          </p:cNvPr>
          <p:cNvSpPr txBox="1"/>
          <p:nvPr/>
        </p:nvSpPr>
        <p:spPr>
          <a:xfrm>
            <a:off x="1242113" y="4673872"/>
            <a:ext cx="4669922" cy="1754326"/>
          </a:xfrm>
          <a:prstGeom prst="rect">
            <a:avLst/>
          </a:prstGeom>
          <a:noFill/>
        </p:spPr>
        <p:txBody>
          <a:bodyPr wrap="square" rtlCol="0">
            <a:spAutoFit/>
          </a:bodyPr>
          <a:lstStyle/>
          <a:p>
            <a:pPr algn="just"/>
            <a:r>
              <a:rPr lang="es-ES" dirty="0">
                <a:cs typeface="Times New Roman" panose="02020603050405020304" pitchFamily="18" charset="0"/>
              </a:rPr>
              <a:t>En cuanto al nivel de compromisos presupuestales la Unidad de Planificación Rural Agropecuaria logro avanzar en un 67,92% de ejecución acumulada, a la fecha del informe se ha comprometido un total de $37.489.686.998,33.</a:t>
            </a:r>
            <a:endParaRPr lang="es-CO" dirty="0">
              <a:cs typeface="Times New Roman" panose="02020603050405020304" pitchFamily="18" charset="0"/>
            </a:endParaRPr>
          </a:p>
        </p:txBody>
      </p:sp>
    </p:spTree>
    <p:extLst>
      <p:ext uri="{BB962C8B-B14F-4D97-AF65-F5344CB8AC3E}">
        <p14:creationId xmlns:p14="http://schemas.microsoft.com/office/powerpoint/2010/main" val="194924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228113" y="2064572"/>
            <a:ext cx="4631436" cy="4430262"/>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139253" y="466642"/>
            <a:ext cx="9490837"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4. Funcionamiento - Adquisición de bienes y servicios</a:t>
            </a:r>
          </a:p>
        </p:txBody>
      </p:sp>
      <p:sp>
        <p:nvSpPr>
          <p:cNvPr id="19" name="CuadroTexto 18">
            <a:extLst>
              <a:ext uri="{FF2B5EF4-FFF2-40B4-BE49-F238E27FC236}">
                <a16:creationId xmlns:a16="http://schemas.microsoft.com/office/drawing/2014/main" id="{F3B3F893-37EB-1B24-5F58-30A8CB7927B3}"/>
              </a:ext>
            </a:extLst>
          </p:cNvPr>
          <p:cNvSpPr txBox="1"/>
          <p:nvPr/>
        </p:nvSpPr>
        <p:spPr>
          <a:xfrm>
            <a:off x="7055130" y="1724297"/>
            <a:ext cx="4977402" cy="4770537"/>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28 de febrero de 2025 la UPRA logró ejecutar el 24,8% del presupuesto asignado para gastos de funcionamiento.</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r>
              <a:rPr lang="es-CO" sz="1600" dirty="0"/>
              <a:t>El 74,4% del presupuesto de funcionamiento certificado al corte del presente informe aún se encuentra sin afectación presupuestal, esto ocurre en gran media con los recursos de gastos de personal dado que su ejecución es directamente proporcional al mes representación del informe, en cuanto al rubro de gastos generales, la UPRA se encuentra adelantando procesos de contratación como suministro de tiquetes, la ejecución de viáticos y gastos de manutención, servicios públicos entre otros.</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r>
              <a:rPr lang="es-CO" sz="1600" dirty="0"/>
              <a:t>En cuanto a la apropiación disponible, este valor corresponde principalmente al presupuesto destinado para el pago de la cuota de Auditaje.</a:t>
            </a:r>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774659" y="157541"/>
            <a:ext cx="1041037" cy="1041037"/>
          </a:xfrm>
          <a:prstGeom prst="rect">
            <a:avLst/>
          </a:prstGeom>
        </p:spPr>
      </p:pic>
      <p:pic>
        <p:nvPicPr>
          <p:cNvPr id="4" name="Imagen 3">
            <a:extLst>
              <a:ext uri="{FF2B5EF4-FFF2-40B4-BE49-F238E27FC236}">
                <a16:creationId xmlns:a16="http://schemas.microsoft.com/office/drawing/2014/main" id="{234DEFFA-BFFB-B3D2-1E80-1D04808255C1}"/>
              </a:ext>
            </a:extLst>
          </p:cNvPr>
          <p:cNvPicPr>
            <a:picLocks noChangeAspect="1"/>
          </p:cNvPicPr>
          <p:nvPr/>
        </p:nvPicPr>
        <p:blipFill>
          <a:blip r:embed="rId4"/>
          <a:stretch>
            <a:fillRect/>
          </a:stretch>
        </p:blipFill>
        <p:spPr>
          <a:xfrm>
            <a:off x="673690" y="2188413"/>
            <a:ext cx="6208457" cy="3962307"/>
          </a:xfrm>
          <a:prstGeom prst="rect">
            <a:avLst/>
          </a:prstGeom>
        </p:spPr>
      </p:pic>
      <p:sp>
        <p:nvSpPr>
          <p:cNvPr id="5" name="Título 13">
            <a:extLst>
              <a:ext uri="{FF2B5EF4-FFF2-40B4-BE49-F238E27FC236}">
                <a16:creationId xmlns:a16="http://schemas.microsoft.com/office/drawing/2014/main" id="{1B82EB21-B619-F070-3EA1-261B4FC73123}"/>
              </a:ext>
            </a:extLst>
          </p:cNvPr>
          <p:cNvSpPr txBox="1">
            <a:spLocks/>
          </p:cNvSpPr>
          <p:nvPr/>
        </p:nvSpPr>
        <p:spPr>
          <a:xfrm>
            <a:off x="1446040" y="2770090"/>
            <a:ext cx="3435769" cy="796019"/>
          </a:xfrm>
          <a:prstGeom prst="rect">
            <a:avLst/>
          </a:prstGeom>
        </p:spPr>
        <p:txBody>
          <a:bodyPr vert="horz" lIns="91440" tIns="45720" rIns="91440" bIns="45720" rtlCol="0" anchor="t">
            <a:normAutofit fontScale="82500" lnSpcReduction="1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$14.000.585.000,00</a:t>
            </a:r>
            <a:endParaRPr lang="es-ES" dirty="0"/>
          </a:p>
          <a:p>
            <a:pPr algn="just"/>
            <a:endParaRPr lang="es-CO" dirty="0"/>
          </a:p>
        </p:txBody>
      </p:sp>
    </p:spTree>
    <p:extLst>
      <p:ext uri="{BB962C8B-B14F-4D97-AF65-F5344CB8AC3E}">
        <p14:creationId xmlns:p14="http://schemas.microsoft.com/office/powerpoint/2010/main" val="382767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623729" y="1833163"/>
            <a:ext cx="5115455" cy="4333908"/>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34016" y="415083"/>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5</a:t>
            </a:r>
            <a:r>
              <a:rPr lang="es-ES" sz="3200" dirty="0"/>
              <a:t>. Inversión</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9C1B9E4-D195-AAF8-CFF3-32E283E11CC5}"/>
              </a:ext>
            </a:extLst>
          </p:cNvPr>
          <p:cNvSpPr txBox="1"/>
          <p:nvPr/>
        </p:nvSpPr>
        <p:spPr>
          <a:xfrm>
            <a:off x="7054368" y="2155755"/>
            <a:ext cx="4308320" cy="4278094"/>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28 de febrero de 2025 la UPRA ha comprometido el 82,6% del presupuesto asignado para inversión.</a:t>
            </a:r>
          </a:p>
          <a:p>
            <a:pPr algn="just"/>
            <a:endParaRPr lang="es-CO" sz="1600" dirty="0"/>
          </a:p>
          <a:p>
            <a:pPr marL="285750" indent="-285750" algn="just">
              <a:buFont typeface="Arial" panose="020B0604020202020204" pitchFamily="34" charset="0"/>
              <a:buChar char="•"/>
            </a:pPr>
            <a:r>
              <a:rPr lang="es-CO" sz="1600" dirty="0"/>
              <a:t> El 17,4% del presupuesto de inversión certificado al corte del presente informe aún se encuentra sin afectación presupuestal, la UPRA actualmente se encuentra adelantando los procesos de contratación para profesionales de las diferentes áreas misionales, la adquisición de recursos tecnológicos y renovación de licencias entre otras necesidades, así como el reconocimiento de viáticos y gastos de desplazamiento para funcionarios y contratistas..</a:t>
            </a:r>
          </a:p>
          <a:p>
            <a:pPr algn="just"/>
            <a:endParaRPr lang="es-CO" sz="1600" dirty="0"/>
          </a:p>
        </p:txBody>
      </p:sp>
      <p:sp>
        <p:nvSpPr>
          <p:cNvPr id="4" name="Título 13">
            <a:extLst>
              <a:ext uri="{FF2B5EF4-FFF2-40B4-BE49-F238E27FC236}">
                <a16:creationId xmlns:a16="http://schemas.microsoft.com/office/drawing/2014/main" id="{0DF0829C-0E2B-4497-C2AA-0FC23BCAFE7B}"/>
              </a:ext>
            </a:extLst>
          </p:cNvPr>
          <p:cNvSpPr txBox="1">
            <a:spLocks/>
          </p:cNvSpPr>
          <p:nvPr/>
        </p:nvSpPr>
        <p:spPr>
          <a:xfrm>
            <a:off x="818575" y="1652586"/>
            <a:ext cx="4293355" cy="1110372"/>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sz="2500" dirty="0">
                <a:solidFill>
                  <a:schemeClr val="tx1"/>
                </a:solidFill>
              </a:rPr>
              <a:t>Apropiación vigente $41.200.283.224,00</a:t>
            </a:r>
          </a:p>
        </p:txBody>
      </p:sp>
      <p:pic>
        <p:nvPicPr>
          <p:cNvPr id="6" name="Imagen 5">
            <a:extLst>
              <a:ext uri="{FF2B5EF4-FFF2-40B4-BE49-F238E27FC236}">
                <a16:creationId xmlns:a16="http://schemas.microsoft.com/office/drawing/2014/main" id="{F979F9BE-BBA0-B1BB-7CAC-730A09CDC23F}"/>
              </a:ext>
            </a:extLst>
          </p:cNvPr>
          <p:cNvPicPr>
            <a:picLocks noChangeAspect="1"/>
          </p:cNvPicPr>
          <p:nvPr/>
        </p:nvPicPr>
        <p:blipFill>
          <a:blip r:embed="rId4"/>
          <a:stretch>
            <a:fillRect/>
          </a:stretch>
        </p:blipFill>
        <p:spPr>
          <a:xfrm>
            <a:off x="236193" y="2377177"/>
            <a:ext cx="6579135" cy="3835251"/>
          </a:xfrm>
          <a:prstGeom prst="rect">
            <a:avLst/>
          </a:prstGeom>
        </p:spPr>
      </p:pic>
    </p:spTree>
    <p:extLst>
      <p:ext uri="{BB962C8B-B14F-4D97-AF65-F5344CB8AC3E}">
        <p14:creationId xmlns:p14="http://schemas.microsoft.com/office/powerpoint/2010/main" val="64982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706057" y="280710"/>
            <a:ext cx="9340068"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DOTA C-1704-1100-9</a:t>
            </a:r>
          </a:p>
          <a:p>
            <a:pPr algn="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3F3E368-E78D-4B31-F5C8-49060C3AF8A5}"/>
              </a:ext>
            </a:extLst>
          </p:cNvPr>
          <p:cNvSpPr txBox="1"/>
          <p:nvPr/>
        </p:nvSpPr>
        <p:spPr>
          <a:xfrm>
            <a:off x="7200390" y="1987136"/>
            <a:ext cx="4615306" cy="4031873"/>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28 de febrero de 2025 se ha comprometido el 92,6% de los recursos asignados para ejecutar el proyecto de inversión C-1704-1100-9 - DOTA</a:t>
            </a:r>
          </a:p>
          <a:p>
            <a:pPr algn="just"/>
            <a:endParaRPr lang="es-CO" sz="1600" dirty="0"/>
          </a:p>
          <a:p>
            <a:pPr marL="285750" indent="-285750" algn="just">
              <a:buFont typeface="Arial" panose="020B0604020202020204" pitchFamily="34" charset="0"/>
              <a:buChar char="•"/>
            </a:pPr>
            <a:r>
              <a:rPr lang="es-CO" sz="1600" dirty="0"/>
              <a:t> El 7,4% del presupuesto certificado del proyecto DOTA al corte del presente informe aún se encuentra sin afectación presupuestal, esto debido a que los recursos certificados son para atender los gastos de desplazamiento y viáticos que serán ejecutados conforme avanza el año, la contratación de los diferentes profesionales que ejecutarán las actividades misionales de la dependencia, entre otras necesidades.</a:t>
            </a:r>
          </a:p>
          <a:p>
            <a:pPr marL="285750" indent="-285750" algn="just">
              <a:buFont typeface="Arial" panose="020B0604020202020204" pitchFamily="34" charset="0"/>
              <a:buChar char="•"/>
            </a:pPr>
            <a:endParaRPr lang="es-CO" sz="1600" dirty="0"/>
          </a:p>
        </p:txBody>
      </p:sp>
      <p:pic>
        <p:nvPicPr>
          <p:cNvPr id="8" name="Imagen 7">
            <a:extLst>
              <a:ext uri="{FF2B5EF4-FFF2-40B4-BE49-F238E27FC236}">
                <a16:creationId xmlns:a16="http://schemas.microsoft.com/office/drawing/2014/main" id="{8D23FE46-A88D-25C2-690A-752073320928}"/>
              </a:ext>
            </a:extLst>
          </p:cNvPr>
          <p:cNvPicPr>
            <a:picLocks noChangeAspect="1"/>
          </p:cNvPicPr>
          <p:nvPr/>
        </p:nvPicPr>
        <p:blipFill>
          <a:blip r:embed="rId3"/>
          <a:stretch>
            <a:fillRect/>
          </a:stretch>
        </p:blipFill>
        <p:spPr>
          <a:xfrm>
            <a:off x="547560" y="2023057"/>
            <a:ext cx="6494333" cy="4141334"/>
          </a:xfrm>
          <a:prstGeom prst="rect">
            <a:avLst/>
          </a:prstGeom>
        </p:spPr>
      </p:pic>
      <p:sp>
        <p:nvSpPr>
          <p:cNvPr id="4" name="Título 13">
            <a:extLst>
              <a:ext uri="{FF2B5EF4-FFF2-40B4-BE49-F238E27FC236}">
                <a16:creationId xmlns:a16="http://schemas.microsoft.com/office/drawing/2014/main" id="{C986F3B3-92AF-2F6B-D6BA-3BD236912AB7}"/>
              </a:ext>
            </a:extLst>
          </p:cNvPr>
          <p:cNvSpPr txBox="1">
            <a:spLocks/>
          </p:cNvSpPr>
          <p:nvPr/>
        </p:nvSpPr>
        <p:spPr>
          <a:xfrm>
            <a:off x="2645278" y="2429906"/>
            <a:ext cx="3923818" cy="999094"/>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$15.000.000.000,00</a:t>
            </a:r>
            <a:endParaRPr lang="es-ES" dirty="0"/>
          </a:p>
          <a:p>
            <a:pPr algn="just"/>
            <a:endParaRPr lang="es-CO" dirty="0"/>
          </a:p>
        </p:txBody>
      </p:sp>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6569096" y="1383936"/>
            <a:ext cx="5115455" cy="5115455"/>
          </a:xfrm>
          <a:prstGeom prst="rect">
            <a:avLst/>
          </a:prstGeom>
        </p:spPr>
      </p:pic>
    </p:spTree>
    <p:extLst>
      <p:ext uri="{BB962C8B-B14F-4D97-AF65-F5344CB8AC3E}">
        <p14:creationId xmlns:p14="http://schemas.microsoft.com/office/powerpoint/2010/main" val="1850455820"/>
      </p:ext>
    </p:extLst>
  </p:cSld>
  <p:clrMapOvr>
    <a:masterClrMapping/>
  </p:clrMapOvr>
</p:sld>
</file>

<file path=ppt/theme/theme1.xml><?xml version="1.0" encoding="utf-8"?>
<a:theme xmlns:a="http://schemas.openxmlformats.org/drawingml/2006/main" name="Tema de Office">
  <a:themeElements>
    <a:clrScheme name="UPRA 2023">
      <a:dk1>
        <a:sysClr val="windowText" lastClr="000000"/>
      </a:dk1>
      <a:lt1>
        <a:sysClr val="window" lastClr="FFFFFF"/>
      </a:lt1>
      <a:dk2>
        <a:srgbClr val="44546A"/>
      </a:dk2>
      <a:lt2>
        <a:srgbClr val="E7E6E6"/>
      </a:lt2>
      <a:accent1>
        <a:srgbClr val="236C9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PRA 2023">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6B1C7C4050E044DAF5AA32AD2267181" ma:contentTypeVersion="6" ma:contentTypeDescription="Crear nuevo documento." ma:contentTypeScope="" ma:versionID="5dfade50012f974ca9fe1096253b1fe4">
  <xsd:schema xmlns:xsd="http://www.w3.org/2001/XMLSchema" xmlns:xs="http://www.w3.org/2001/XMLSchema" xmlns:p="http://schemas.microsoft.com/office/2006/metadata/properties" xmlns:ns1="http://schemas.microsoft.com/sharepoint/v3" xmlns:ns2="a7912b74-821a-4119-aad9-e1c9b233eb5e" targetNamespace="http://schemas.microsoft.com/office/2006/metadata/properties" ma:root="true" ma:fieldsID="8eabd1c6c6e262e393fcf49e85392772" ns1:_="" ns2:_="">
    <xsd:import namespace="http://schemas.microsoft.com/sharepoint/v3"/>
    <xsd:import namespace="a7912b74-821a-4119-aad9-e1c9b233eb5e"/>
    <xsd:element name="properties">
      <xsd:complexType>
        <xsd:sequence>
          <xsd:element name="documentManagement">
            <xsd:complexType>
              <xsd:all>
                <xsd:element ref="ns1:VariationsItemGroupID" minOccurs="0"/>
                <xsd:element ref="ns2:Año"/>
                <xsd:element ref="ns2:Categoría_x0020_Documento"/>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VariationsItemGroupID" ma:index="8" nillable="true" ma:displayName="Identificador de grupo de elemento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912b74-821a-4119-aad9-e1c9b233eb5e" elementFormDefault="qualified">
    <xsd:import namespace="http://schemas.microsoft.com/office/2006/documentManagement/types"/>
    <xsd:import namespace="http://schemas.microsoft.com/office/infopath/2007/PartnerControls"/>
    <xsd:element name="Año" ma:index="9" ma:displayName="Año" ma:default="2024" ma:format="Dropdown" ma:internalName="A_x00f1_o">
      <xsd:simpleType>
        <xsd:restriction base="dms:Choice">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restriction>
      </xsd:simpleType>
    </xsd:element>
    <xsd:element name="Categoría_x0020_Documento" ma:index="10" ma:displayName="Categoría Documento" ma:default="Presupuesto" ma:format="Dropdown" ma:internalName="Categor_x00ed_a_x0020_Documento" ma:readOnly="false">
      <xsd:simpleType>
        <xsd:restriction base="dms:Choice">
          <xsd:enumeration value="Presupuesto"/>
          <xsd:enumeration value="Estados"/>
          <xsd:enumeration value="Operaciones"/>
        </xsd:restriction>
      </xsd:simpleType>
    </xsd:element>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ño xmlns="a7912b74-821a-4119-aad9-e1c9b233eb5e">2025</Año>
    <Categoría_x0020_Documento xmlns="a7912b74-821a-4119-aad9-e1c9b233eb5e">Presupuesto</Categoría_x0020_Documento>
    <VariationsItemGroupID xmlns="http://schemas.microsoft.com/sharepoint/v3">6b3f8a32-ace5-4ec6-aa53-5ff754c02e7f</VariationsItemGroupID>
  </documentManagement>
</p:properties>
</file>

<file path=customXml/itemProps1.xml><?xml version="1.0" encoding="utf-8"?>
<ds:datastoreItem xmlns:ds="http://schemas.openxmlformats.org/officeDocument/2006/customXml" ds:itemID="{4565ABBD-85B8-45E7-8B09-4EFE7789803A}"/>
</file>

<file path=customXml/itemProps2.xml><?xml version="1.0" encoding="utf-8"?>
<ds:datastoreItem xmlns:ds="http://schemas.openxmlformats.org/officeDocument/2006/customXml" ds:itemID="{583803D3-5821-45A2-B4B3-DFB83F74B2DC}">
  <ds:schemaRefs>
    <ds:schemaRef ds:uri="http://schemas.microsoft.com/sharepoint/v3/contenttype/forms"/>
  </ds:schemaRefs>
</ds:datastoreItem>
</file>

<file path=customXml/itemProps3.xml><?xml version="1.0" encoding="utf-8"?>
<ds:datastoreItem xmlns:ds="http://schemas.openxmlformats.org/officeDocument/2006/customXml" ds:itemID="{E0B42C7C-D391-4691-8746-20646D6DAEC2}">
  <ds:schemaRefs>
    <ds:schemaRef ds:uri="344f0279-cae2-4899-8a1f-930fb84c6281"/>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689f541-6f0a-46bd-8c13-86a1ba0ba00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3637</TotalTime>
  <Words>2403</Words>
  <Application>Microsoft Office PowerPoint</Application>
  <PresentationFormat>Panorámica</PresentationFormat>
  <Paragraphs>639</Paragraphs>
  <Slides>18</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Nunito Sans</vt:lpstr>
      <vt:lpstr>Helvetica</vt:lpstr>
      <vt:lpstr>Aptos Narrow</vt:lpstr>
      <vt:lpstr>Arial</vt:lpstr>
      <vt:lpstr>Nunito Sans ExtraBold</vt:lpstr>
      <vt:lpstr>Times New Roman</vt:lpstr>
      <vt:lpstr>Calibri</vt:lpstr>
      <vt:lpstr>Tema de Office</vt:lpstr>
      <vt:lpstr>Presentación de PowerPoint</vt:lpstr>
      <vt:lpstr>Presentación de PowerPoint</vt:lpstr>
      <vt:lpstr>Contenido</vt:lpstr>
      <vt:lpstr>1. Normatividad Ejecución Presupuestal 2025</vt:lpstr>
      <vt:lpstr>2. Ejecución General</vt:lpstr>
      <vt:lpstr>3. Indicadores de Gestión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Ejecución Presupuestal febrero 2025</dc:title>
  <dc:creator>Usuario de Windows</dc:creator>
  <cp:lastModifiedBy>Henry Alexander Baquero Martin</cp:lastModifiedBy>
  <cp:revision>100</cp:revision>
  <dcterms:created xsi:type="dcterms:W3CDTF">2019-02-12T04:28:07Z</dcterms:created>
  <dcterms:modified xsi:type="dcterms:W3CDTF">2025-03-27T14:31:52Z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0x01010076B1C7C4050E044DAF5AA32AD2267181</vt:lpwstr>
  </property>
  <property fmtid="{D5CDD505-2E9C-101B-9397-08002B2CF9AE}" pid="3" name="MediaServiceImageTags">
    <vt:lpwstr/>
  </property>
</Properties>
</file>